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</a:t>
          </a:r>
          <a:r>
            <a:rPr lang="cs-CZ" sz="1400" dirty="0" smtClean="0"/>
            <a:t>15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2000" dirty="0" smtClean="0"/>
            <a:t>Obdélník a čtverec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34FA6E-36C4-481D-BD98-5B39959ADFB8}" type="presOf" srcId="{4C35D32F-0EAB-4CD7-82EE-45574DC2A586}" destId="{890E4F0B-2866-4A3F-A3C7-2A14B1797930}" srcOrd="1" destOrd="0" presId="urn:microsoft.com/office/officeart/2005/8/layout/target3"/>
    <dgm:cxn modelId="{7E5EFC12-DFF9-4D74-9A74-958C293081FC}" type="presOf" srcId="{7D356FD4-5DBA-45B8-83F2-01640ED454D7}" destId="{D0E8B8A9-76C8-445B-9727-5936C7A5778A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403FA2A-4F22-4490-A0C6-DEFD809999F3}" type="presOf" srcId="{D1B46980-6531-4606-95E6-44980827E919}" destId="{2BE915AB-18AA-4053-B92C-3BFC9ED204BB}" srcOrd="1" destOrd="0" presId="urn:microsoft.com/office/officeart/2005/8/layout/target3"/>
    <dgm:cxn modelId="{00264A5D-85EC-4639-9CCD-7E9B12C2F756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F2BB76A-F475-4EE2-BE0F-3CB26488EAE9}" type="presOf" srcId="{4C35D32F-0EAB-4CD7-82EE-45574DC2A586}" destId="{8BEBB6EC-1DAA-4CAC-8A25-BC0FCBD5DBD5}" srcOrd="0" destOrd="0" presId="urn:microsoft.com/office/officeart/2005/8/layout/target3"/>
    <dgm:cxn modelId="{1443E79A-0B4C-4349-9068-DF7788FFC718}" type="presOf" srcId="{B651F6E3-6281-48DB-9319-2AEAFDAE7572}" destId="{619D679B-A015-4ECF-8348-D1034C574F40}" srcOrd="0" destOrd="0" presId="urn:microsoft.com/office/officeart/2005/8/layout/target3"/>
    <dgm:cxn modelId="{59DCA530-72F7-4EDD-A548-553B3C2F2B0C}" type="presOf" srcId="{D1B46980-6531-4606-95E6-44980827E919}" destId="{6140AFEC-043D-4C43-A2F9-D0F5331DF3A3}" srcOrd="0" destOrd="0" presId="urn:microsoft.com/office/officeart/2005/8/layout/target3"/>
    <dgm:cxn modelId="{1AC61E8E-C61D-49B5-92BA-D725BD8A2E0F}" type="presOf" srcId="{757F3AB3-0718-4624-B441-E567A8F0AB56}" destId="{333A1088-737F-45CB-B68E-254E46348037}" srcOrd="0" destOrd="0" presId="urn:microsoft.com/office/officeart/2005/8/layout/target3"/>
    <dgm:cxn modelId="{3F405EF9-4AF6-482B-92B1-B4EDEEB75C15}" type="presOf" srcId="{D1D4F407-5343-4D3F-B5B9-D407B03CAEB4}" destId="{D005CE8C-CC26-4C3E-AC11-E15060ECD759}" srcOrd="0" destOrd="0" presId="urn:microsoft.com/office/officeart/2005/8/layout/target3"/>
    <dgm:cxn modelId="{AE5F6708-78DA-457E-853E-14EAB45B73D9}" type="presOf" srcId="{D1D4F407-5343-4D3F-B5B9-D407B03CAEB4}" destId="{AED2198E-93D5-4001-81B4-73124B309672}" srcOrd="1" destOrd="0" presId="urn:microsoft.com/office/officeart/2005/8/layout/target3"/>
    <dgm:cxn modelId="{12EACEDA-842C-44F3-8D9D-97FF720A9305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49ABA12-7087-4111-A9CD-6A0E1A8430C5}" type="presParOf" srcId="{333A1088-737F-45CB-B68E-254E46348037}" destId="{F5ABB229-8D3B-4694-996A-96F23CF14429}" srcOrd="0" destOrd="0" presId="urn:microsoft.com/office/officeart/2005/8/layout/target3"/>
    <dgm:cxn modelId="{19B7ED53-89BF-47FA-B564-8028FDB36146}" type="presParOf" srcId="{333A1088-737F-45CB-B68E-254E46348037}" destId="{F41139FD-01EE-4571-8B17-4FB00FC51163}" srcOrd="1" destOrd="0" presId="urn:microsoft.com/office/officeart/2005/8/layout/target3"/>
    <dgm:cxn modelId="{5DE47558-2751-4B15-AAA9-BEACB224383C}" type="presParOf" srcId="{333A1088-737F-45CB-B68E-254E46348037}" destId="{D005CE8C-CC26-4C3E-AC11-E15060ECD759}" srcOrd="2" destOrd="0" presId="urn:microsoft.com/office/officeart/2005/8/layout/target3"/>
    <dgm:cxn modelId="{6F85C098-9966-4AD4-88B9-D41070A8BFC1}" type="presParOf" srcId="{333A1088-737F-45CB-B68E-254E46348037}" destId="{2C702D82-9B77-49B7-9568-BB8EB47C3372}" srcOrd="3" destOrd="0" presId="urn:microsoft.com/office/officeart/2005/8/layout/target3"/>
    <dgm:cxn modelId="{4EB7D1C2-1841-4E4D-8D69-7C4C4DBE9976}" type="presParOf" srcId="{333A1088-737F-45CB-B68E-254E46348037}" destId="{A52A0455-90FF-4808-ABD0-F02540D31D5A}" srcOrd="4" destOrd="0" presId="urn:microsoft.com/office/officeart/2005/8/layout/target3"/>
    <dgm:cxn modelId="{156A2585-5DF0-47B7-9E40-1CFFB9312545}" type="presParOf" srcId="{333A1088-737F-45CB-B68E-254E46348037}" destId="{6140AFEC-043D-4C43-A2F9-D0F5331DF3A3}" srcOrd="5" destOrd="0" presId="urn:microsoft.com/office/officeart/2005/8/layout/target3"/>
    <dgm:cxn modelId="{00EF2EB3-7BFF-4030-82CB-245119EF82E9}" type="presParOf" srcId="{333A1088-737F-45CB-B68E-254E46348037}" destId="{9358AC05-5D7D-4327-9F80-1AD486AEA664}" srcOrd="6" destOrd="0" presId="urn:microsoft.com/office/officeart/2005/8/layout/target3"/>
    <dgm:cxn modelId="{4128D7D9-3A31-43EF-A081-E60879E6DE4F}" type="presParOf" srcId="{333A1088-737F-45CB-B68E-254E46348037}" destId="{313FC574-E1CD-4FB4-B054-0B805CE0447D}" srcOrd="7" destOrd="0" presId="urn:microsoft.com/office/officeart/2005/8/layout/target3"/>
    <dgm:cxn modelId="{18C80251-E759-4326-B0BB-6E63398B4520}" type="presParOf" srcId="{333A1088-737F-45CB-B68E-254E46348037}" destId="{619D679B-A015-4ECF-8348-D1034C574F40}" srcOrd="8" destOrd="0" presId="urn:microsoft.com/office/officeart/2005/8/layout/target3"/>
    <dgm:cxn modelId="{B2D2612F-1994-42B2-B5B6-638960BBA72B}" type="presParOf" srcId="{333A1088-737F-45CB-B68E-254E46348037}" destId="{5EADEC68-DC27-4179-998F-15CD834808A2}" srcOrd="9" destOrd="0" presId="urn:microsoft.com/office/officeart/2005/8/layout/target3"/>
    <dgm:cxn modelId="{7D2F7260-0169-43C4-908C-9153FEF12B22}" type="presParOf" srcId="{333A1088-737F-45CB-B68E-254E46348037}" destId="{B8578831-437F-4501-8ADE-AE2A1799C643}" srcOrd="10" destOrd="0" presId="urn:microsoft.com/office/officeart/2005/8/layout/target3"/>
    <dgm:cxn modelId="{65BBCA72-DF7B-40C4-9F08-2AF684D79C33}" type="presParOf" srcId="{333A1088-737F-45CB-B68E-254E46348037}" destId="{F217DB88-03EE-4B14-A303-4F9D49C289A7}" srcOrd="11" destOrd="0" presId="urn:microsoft.com/office/officeart/2005/8/layout/target3"/>
    <dgm:cxn modelId="{56652800-1474-4C18-A31E-EEEC6337FF84}" type="presParOf" srcId="{333A1088-737F-45CB-B68E-254E46348037}" destId="{76644BE8-9D7C-4C09-B250-3D10AF48CBB7}" srcOrd="12" destOrd="0" presId="urn:microsoft.com/office/officeart/2005/8/layout/target3"/>
    <dgm:cxn modelId="{10248F6D-CC09-4EA8-943A-47D6CF922CE5}" type="presParOf" srcId="{333A1088-737F-45CB-B68E-254E46348037}" destId="{EE85B701-7295-41C0-BA7A-34D3756A2AE6}" srcOrd="13" destOrd="0" presId="urn:microsoft.com/office/officeart/2005/8/layout/target3"/>
    <dgm:cxn modelId="{CA6FCED8-3FA2-49A4-AB2E-7317E3417F65}" type="presParOf" srcId="{333A1088-737F-45CB-B68E-254E46348037}" destId="{8BEBB6EC-1DAA-4CAC-8A25-BC0FCBD5DBD5}" srcOrd="14" destOrd="0" presId="urn:microsoft.com/office/officeart/2005/8/layout/target3"/>
    <dgm:cxn modelId="{D887C518-D90E-4B5E-B4A2-7AA033E674BA}" type="presParOf" srcId="{333A1088-737F-45CB-B68E-254E46348037}" destId="{AED2198E-93D5-4001-81B4-73124B309672}" srcOrd="15" destOrd="0" presId="urn:microsoft.com/office/officeart/2005/8/layout/target3"/>
    <dgm:cxn modelId="{CF849F29-3E51-4F3C-ADF9-BA7742BD3EA0}" type="presParOf" srcId="{333A1088-737F-45CB-B68E-254E46348037}" destId="{2BE915AB-18AA-4053-B92C-3BFC9ED204BB}" srcOrd="16" destOrd="0" presId="urn:microsoft.com/office/officeart/2005/8/layout/target3"/>
    <dgm:cxn modelId="{8DED7A54-3F3A-4C1C-9528-FF87FDA85AED}" type="presParOf" srcId="{333A1088-737F-45CB-B68E-254E46348037}" destId="{6BB5E863-4638-4E1D-BFDE-399D028AC4ED}" srcOrd="17" destOrd="0" presId="urn:microsoft.com/office/officeart/2005/8/layout/target3"/>
    <dgm:cxn modelId="{FC90E9DC-82A0-4A92-A0B4-CC7549E118E9}" type="presParOf" srcId="{333A1088-737F-45CB-B68E-254E46348037}" destId="{D0E8B8A9-76C8-445B-9727-5936C7A5778A}" srcOrd="18" destOrd="0" presId="urn:microsoft.com/office/officeart/2005/8/layout/target3"/>
    <dgm:cxn modelId="{4CD6A8C1-BEFF-4DB7-B190-9CCA45758A0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</a:t>
          </a:r>
          <a:r>
            <a:rPr lang="cs-CZ" sz="1400" kern="1200" dirty="0" smtClean="0"/>
            <a:t>15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smtClean="0"/>
            <a:t>Obdélník a čtverec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FFCEDC-A485-4061-A68D-EEB2084598CF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232F4F-6833-4FE1-91DD-65F81386FC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067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0100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596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21.1.2013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6691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022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818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981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596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341241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59117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730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27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21.1.2013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12630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1127817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877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Opakujeme základní pojmy a základní vlastnosti obdélníku a čtverce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Matematika pro 4. ročník ZŠ, 2.díl</a:t>
            </a: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RNDr. Růžena Blažková,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Milena Vaňurová,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Květoslava Matoušková,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Naklad. Alter, Praha 2005</a:t>
            </a: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Obrázek z Klipartu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197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Ze zobrazených čtyřúhelníků vybarvi všechny obdélníky žlutě a všechny čtverce červeně: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899592" y="1988840"/>
            <a:ext cx="172819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28084" y="2490850"/>
            <a:ext cx="504056" cy="24482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>
            <a:off x="1331640" y="3717032"/>
            <a:ext cx="1440160" cy="1584176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6228184" y="1772816"/>
            <a:ext cx="2304256" cy="72008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ichoběžník 6"/>
          <p:cNvSpPr/>
          <p:nvPr/>
        </p:nvSpPr>
        <p:spPr>
          <a:xfrm>
            <a:off x="3419872" y="4941168"/>
            <a:ext cx="1224136" cy="1008112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79912" y="314096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čtverec 8"/>
          <p:cNvSpPr/>
          <p:nvPr/>
        </p:nvSpPr>
        <p:spPr>
          <a:xfrm rot="19292005">
            <a:off x="6228184" y="3598168"/>
            <a:ext cx="1706488" cy="1415008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80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obdélníky žluté a čtverce červené: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899592" y="1988840"/>
            <a:ext cx="1728192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28084" y="2490850"/>
            <a:ext cx="504056" cy="24482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>
            <a:off x="1331640" y="3717032"/>
            <a:ext cx="1440160" cy="1584176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6228184" y="1772816"/>
            <a:ext cx="2304256" cy="72008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ichoběžník 6"/>
          <p:cNvSpPr/>
          <p:nvPr/>
        </p:nvSpPr>
        <p:spPr>
          <a:xfrm>
            <a:off x="3419872" y="4941168"/>
            <a:ext cx="1224136" cy="1008112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79912" y="3140968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čtverec 8"/>
          <p:cNvSpPr/>
          <p:nvPr/>
        </p:nvSpPr>
        <p:spPr>
          <a:xfrm rot="19292005">
            <a:off x="6228184" y="3598168"/>
            <a:ext cx="1706488" cy="1415008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67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obrázku je obdélník ABCD. Zapiš: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71600" y="2204864"/>
            <a:ext cx="208823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21297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31825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3875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7472" y="183875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5632" y="4149080"/>
            <a:ext cx="690907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Vrcholy obdélníku:</a:t>
            </a:r>
          </a:p>
          <a:p>
            <a:r>
              <a:rPr lang="cs-CZ" dirty="0" smtClean="0"/>
              <a:t>Dvojice sousedních stran:</a:t>
            </a:r>
          </a:p>
          <a:p>
            <a:r>
              <a:rPr lang="cs-CZ" dirty="0" smtClean="0"/>
              <a:t>Sousední strany mají </a:t>
            </a:r>
            <a:r>
              <a:rPr lang="cs-CZ" i="1" dirty="0" err="1" smtClean="0"/>
              <a:t>stejnou-rozdílnou</a:t>
            </a:r>
            <a:r>
              <a:rPr lang="cs-CZ" dirty="0" smtClean="0"/>
              <a:t> délku, </a:t>
            </a:r>
            <a:r>
              <a:rPr lang="cs-CZ" i="1" dirty="0" err="1" smtClean="0"/>
              <a:t>jsou-nejsou</a:t>
            </a:r>
            <a:r>
              <a:rPr lang="cs-CZ" dirty="0" smtClean="0"/>
              <a:t> to shodné úsečky.</a:t>
            </a:r>
          </a:p>
          <a:p>
            <a:r>
              <a:rPr lang="cs-CZ" dirty="0" smtClean="0"/>
              <a:t>Dvojice protějších stran:</a:t>
            </a:r>
          </a:p>
          <a:p>
            <a:r>
              <a:rPr lang="cs-CZ" dirty="0" smtClean="0"/>
              <a:t>Protější strany mají </a:t>
            </a:r>
            <a:r>
              <a:rPr lang="cs-CZ" i="1" dirty="0" err="1" smtClean="0"/>
              <a:t>stejnou-rozdílnou</a:t>
            </a:r>
            <a:r>
              <a:rPr lang="cs-CZ" dirty="0" smtClean="0"/>
              <a:t> délku, </a:t>
            </a:r>
            <a:r>
              <a:rPr lang="cs-CZ" i="1" dirty="0" err="1" smtClean="0"/>
              <a:t>jsou-nejsou</a:t>
            </a:r>
            <a:r>
              <a:rPr lang="cs-CZ" dirty="0" smtClean="0"/>
              <a:t> to shodné úsečky.</a:t>
            </a:r>
          </a:p>
          <a:p>
            <a:r>
              <a:rPr lang="cs-CZ" dirty="0" smtClean="0"/>
              <a:t>Přesvědč se, že sousední strany jsou kolmé.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7095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obdélníku ABCD.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71600" y="2204864"/>
            <a:ext cx="208823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21297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31825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3875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7472" y="183875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5632" y="4149080"/>
            <a:ext cx="586538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Vrcholy obdélníku: A, B, C, D</a:t>
            </a:r>
          </a:p>
          <a:p>
            <a:r>
              <a:rPr lang="cs-CZ" dirty="0" smtClean="0"/>
              <a:t>Dvojice sousedních stran: AB-BC, BC-CD, CD-DA, DA-AB</a:t>
            </a:r>
          </a:p>
          <a:p>
            <a:r>
              <a:rPr lang="cs-CZ" dirty="0" smtClean="0"/>
              <a:t>Sousední strany mají </a:t>
            </a:r>
            <a:r>
              <a:rPr lang="cs-CZ" i="1" dirty="0" smtClean="0"/>
              <a:t>rozdílnou</a:t>
            </a:r>
            <a:r>
              <a:rPr lang="cs-CZ" dirty="0" smtClean="0"/>
              <a:t> délku, </a:t>
            </a:r>
            <a:r>
              <a:rPr lang="cs-CZ" i="1" dirty="0" smtClean="0"/>
              <a:t>nejsou</a:t>
            </a:r>
            <a:r>
              <a:rPr lang="cs-CZ" dirty="0" smtClean="0"/>
              <a:t> to shodné úsečky.</a:t>
            </a:r>
          </a:p>
          <a:p>
            <a:r>
              <a:rPr lang="cs-CZ" dirty="0" smtClean="0"/>
              <a:t>Dvojice protějších stran: AB-DC, AD-BC</a:t>
            </a:r>
          </a:p>
          <a:p>
            <a:r>
              <a:rPr lang="cs-CZ" dirty="0" smtClean="0"/>
              <a:t>Protější strany mají </a:t>
            </a:r>
            <a:r>
              <a:rPr lang="cs-CZ" i="1" dirty="0" smtClean="0"/>
              <a:t>stejnou </a:t>
            </a:r>
            <a:r>
              <a:rPr lang="cs-CZ" dirty="0" smtClean="0"/>
              <a:t>délku, </a:t>
            </a:r>
            <a:r>
              <a:rPr lang="cs-CZ" i="1" dirty="0" smtClean="0"/>
              <a:t>jsou</a:t>
            </a:r>
            <a:r>
              <a:rPr lang="cs-CZ" dirty="0" smtClean="0"/>
              <a:t> to shodné úsečky.</a:t>
            </a:r>
          </a:p>
          <a:p>
            <a:r>
              <a:rPr lang="cs-CZ" dirty="0" smtClean="0"/>
              <a:t>Sousední strany jsou kolmé.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773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obrázku je čtverec KLMN. Zapiš: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24392" y="344680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87000" y="3446804"/>
            <a:ext cx="272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50096" y="220808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54132" y="21955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5632" y="4149080"/>
            <a:ext cx="690907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Vrcholy čtverce:</a:t>
            </a:r>
          </a:p>
          <a:p>
            <a:r>
              <a:rPr lang="cs-CZ" dirty="0" smtClean="0"/>
              <a:t>Dvojice sousedních stran:</a:t>
            </a:r>
          </a:p>
          <a:p>
            <a:r>
              <a:rPr lang="cs-CZ" dirty="0" smtClean="0"/>
              <a:t>Sousední strany mají </a:t>
            </a:r>
            <a:r>
              <a:rPr lang="cs-CZ" i="1" dirty="0" err="1" smtClean="0"/>
              <a:t>stejnou-rozdílnou</a:t>
            </a:r>
            <a:r>
              <a:rPr lang="cs-CZ" dirty="0" smtClean="0"/>
              <a:t> délku, </a:t>
            </a:r>
            <a:r>
              <a:rPr lang="cs-CZ" i="1" dirty="0" err="1" smtClean="0"/>
              <a:t>jsou-nejsou</a:t>
            </a:r>
            <a:r>
              <a:rPr lang="cs-CZ" dirty="0" smtClean="0"/>
              <a:t> to shodné úsečky.</a:t>
            </a:r>
          </a:p>
          <a:p>
            <a:r>
              <a:rPr lang="cs-CZ" dirty="0" smtClean="0"/>
              <a:t>Dvojice protějších stran:</a:t>
            </a:r>
          </a:p>
          <a:p>
            <a:r>
              <a:rPr lang="cs-CZ" dirty="0" smtClean="0"/>
              <a:t>Protější strany mají </a:t>
            </a:r>
            <a:r>
              <a:rPr lang="cs-CZ" i="1" dirty="0" err="1" smtClean="0"/>
              <a:t>stejnou-rozdílnou</a:t>
            </a:r>
            <a:r>
              <a:rPr lang="cs-CZ" dirty="0" smtClean="0"/>
              <a:t> délku, </a:t>
            </a:r>
            <a:r>
              <a:rPr lang="cs-CZ" i="1" dirty="0" err="1" smtClean="0"/>
              <a:t>jsou-nejsou</a:t>
            </a:r>
            <a:r>
              <a:rPr lang="cs-CZ" dirty="0" smtClean="0"/>
              <a:t> to shodné úsečky.</a:t>
            </a:r>
          </a:p>
          <a:p>
            <a:r>
              <a:rPr lang="cs-CZ" dirty="0" smtClean="0"/>
              <a:t>Přesvědč se, že sousední strany jsou kolmé.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835696" y="25649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135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čtverce KLMN.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24392" y="344680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87000" y="3446804"/>
            <a:ext cx="272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50096" y="220808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54132" y="21955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5632" y="4149080"/>
            <a:ext cx="538429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Vrcholy čtverce: K, L, M, N </a:t>
            </a:r>
          </a:p>
          <a:p>
            <a:r>
              <a:rPr lang="cs-CZ" dirty="0" smtClean="0"/>
              <a:t>Dvojice sousedních stran: KL-LM, LM-MN, MN-NK, NK-KL</a:t>
            </a:r>
          </a:p>
          <a:p>
            <a:r>
              <a:rPr lang="cs-CZ" dirty="0" smtClean="0"/>
              <a:t>Sousední strany mají </a:t>
            </a:r>
            <a:r>
              <a:rPr lang="cs-CZ" i="1" dirty="0" smtClean="0"/>
              <a:t>stejnou </a:t>
            </a:r>
            <a:r>
              <a:rPr lang="cs-CZ" dirty="0" smtClean="0"/>
              <a:t>délku, </a:t>
            </a:r>
            <a:r>
              <a:rPr lang="cs-CZ" i="1" dirty="0" smtClean="0"/>
              <a:t>jsou</a:t>
            </a:r>
            <a:r>
              <a:rPr lang="cs-CZ" dirty="0" smtClean="0"/>
              <a:t> to shodné úsečky.</a:t>
            </a:r>
          </a:p>
          <a:p>
            <a:r>
              <a:rPr lang="cs-CZ" dirty="0" smtClean="0"/>
              <a:t>Dvojice protějších stran: KL-NM, NK-ML</a:t>
            </a:r>
          </a:p>
          <a:p>
            <a:r>
              <a:rPr lang="cs-CZ" dirty="0" smtClean="0"/>
              <a:t>Protější strany mají </a:t>
            </a:r>
            <a:r>
              <a:rPr lang="cs-CZ" i="1" dirty="0" smtClean="0"/>
              <a:t>stejnou </a:t>
            </a:r>
            <a:r>
              <a:rPr lang="cs-CZ" dirty="0" smtClean="0"/>
              <a:t>délku, </a:t>
            </a:r>
            <a:r>
              <a:rPr lang="cs-CZ" i="1" dirty="0" smtClean="0"/>
              <a:t>jsou</a:t>
            </a:r>
            <a:r>
              <a:rPr lang="cs-CZ" dirty="0" smtClean="0"/>
              <a:t> to shodné úsečky.</a:t>
            </a:r>
          </a:p>
          <a:p>
            <a:r>
              <a:rPr lang="cs-CZ" dirty="0" smtClean="0"/>
              <a:t>Sousední strany jsou kolmé.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835696" y="25649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861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Obdélník a čtverec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Shodné vlastnosti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4 vrcholy</a:t>
            </a:r>
          </a:p>
          <a:p>
            <a:r>
              <a:rPr lang="cs-CZ" dirty="0" smtClean="0"/>
              <a:t>4 strany</a:t>
            </a:r>
          </a:p>
          <a:p>
            <a:r>
              <a:rPr lang="cs-CZ" dirty="0" smtClean="0"/>
              <a:t>Sousední strany jsou kolmé</a:t>
            </a:r>
          </a:p>
          <a:p>
            <a:r>
              <a:rPr lang="cs-CZ" dirty="0" smtClean="0"/>
              <a:t>Protější strany jsou rovnoběžné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Rozdílné vlastnosti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Čtverec má všechny strany shodné úsečky</a:t>
            </a:r>
          </a:p>
          <a:p>
            <a:r>
              <a:rPr lang="cs-CZ" dirty="0" smtClean="0"/>
              <a:t>Obdélník má jen protější strany shodné úsečky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429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Domácí </a:t>
            </a:r>
            <a:r>
              <a:rPr lang="cs-CZ" dirty="0" smtClean="0"/>
              <a:t>úkol: Vybarvi čtverce </a:t>
            </a:r>
            <a:r>
              <a:rPr lang="cs-CZ" dirty="0"/>
              <a:t>červeně a obdélníky modře.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43608" y="1844824"/>
            <a:ext cx="7128792" cy="4104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043608" y="1844824"/>
            <a:ext cx="1224136" cy="12961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043608" y="1844824"/>
            <a:ext cx="4680520" cy="12961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043608" y="3140968"/>
            <a:ext cx="2880320" cy="280831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267744" y="1844824"/>
            <a:ext cx="1656184" cy="410445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724128" y="1844824"/>
            <a:ext cx="1440160" cy="352839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3923928" y="5085184"/>
            <a:ext cx="3168352" cy="86409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6660232" y="2060848"/>
            <a:ext cx="1080120" cy="100811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6660232" y="1844824"/>
            <a:ext cx="0" cy="230425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740352" y="2060848"/>
            <a:ext cx="4320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740352" y="3068960"/>
            <a:ext cx="0" cy="288032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660232" y="4149080"/>
            <a:ext cx="108012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164288" y="5373216"/>
            <a:ext cx="100811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3" idx="2"/>
          </p:cNvCxnSpPr>
          <p:nvPr/>
        </p:nvCxnSpPr>
        <p:spPr>
          <a:xfrm flipH="1">
            <a:off x="4608004" y="5373216"/>
            <a:ext cx="2556284" cy="57606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3" idx="2"/>
          </p:cNvCxnSpPr>
          <p:nvPr/>
        </p:nvCxnSpPr>
        <p:spPr>
          <a:xfrm flipV="1">
            <a:off x="4608004" y="5661248"/>
            <a:ext cx="396044" cy="28803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923928" y="2348880"/>
            <a:ext cx="0" cy="36004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923928" y="2348880"/>
            <a:ext cx="196221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886146" y="2348880"/>
            <a:ext cx="0" cy="244827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3923928" y="4797152"/>
            <a:ext cx="196221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886146" y="4797152"/>
            <a:ext cx="0" cy="57606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3923928" y="5373216"/>
            <a:ext cx="196221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9885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387</Words>
  <Application>Microsoft Office PowerPoint</Application>
  <PresentationFormat>Předvádění na obrazovce (4:3)</PresentationFormat>
  <Paragraphs>72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Prezentace aplikace PowerPoint</vt:lpstr>
      <vt:lpstr>Anotace a citace</vt:lpstr>
      <vt:lpstr>Ze zobrazených čtyřúhelníků vybarvi všechny obdélníky žlutě a všechny čtverce červeně:</vt:lpstr>
      <vt:lpstr>obdélníky žluté a čtverce červené:</vt:lpstr>
      <vt:lpstr>Na obrázku je obdélník ABCD. Zapiš:</vt:lpstr>
      <vt:lpstr>Vlastnosti obdélníku ABCD. </vt:lpstr>
      <vt:lpstr>Na obrázku je čtverec KLMN. Zapiš:</vt:lpstr>
      <vt:lpstr>Vlastnosti čtverce KLMN. </vt:lpstr>
      <vt:lpstr>Obdélník a čtverec</vt:lpstr>
      <vt:lpstr>Domácí úkol: Vybarvi čtverce červeně a obdélníky modře.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4</cp:revision>
  <dcterms:created xsi:type="dcterms:W3CDTF">2013-01-21T06:34:12Z</dcterms:created>
  <dcterms:modified xsi:type="dcterms:W3CDTF">2013-01-21T07:10:37Z</dcterms:modified>
</cp:coreProperties>
</file>