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9" r:id="rId4"/>
    <p:sldId id="261" r:id="rId5"/>
    <p:sldId id="270" r:id="rId6"/>
    <p:sldId id="271" r:id="rId7"/>
    <p:sldId id="272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</a:t>
          </a:r>
          <a:r>
            <a:rPr lang="cs-CZ" sz="1400" smtClean="0"/>
            <a:t>17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Kružnice a kruh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405EF9-4AF6-482B-92B1-B4EDEEB75C15}" type="presOf" srcId="{D1D4F407-5343-4D3F-B5B9-D407B03CAEB4}" destId="{D005CE8C-CC26-4C3E-AC11-E15060ECD759}" srcOrd="0" destOrd="0" presId="urn:microsoft.com/office/officeart/2005/8/layout/target3"/>
    <dgm:cxn modelId="{C403FA2A-4F22-4490-A0C6-DEFD809999F3}" type="presOf" srcId="{D1B46980-6531-4606-95E6-44980827E919}" destId="{2BE915AB-18AA-4053-B92C-3BFC9ED204BB}" srcOrd="1" destOrd="0" presId="urn:microsoft.com/office/officeart/2005/8/layout/target3"/>
    <dgm:cxn modelId="{7E5EFC12-DFF9-4D74-9A74-958C293081FC}" type="presOf" srcId="{7D356FD4-5DBA-45B8-83F2-01640ED454D7}" destId="{D0E8B8A9-76C8-445B-9727-5936C7A5778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EACEDA-842C-44F3-8D9D-97FF720A9305}" type="presOf" srcId="{7D356FD4-5DBA-45B8-83F2-01640ED454D7}" destId="{F217DB88-03EE-4B14-A303-4F9D49C289A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264A5D-85EC-4639-9CCD-7E9B12C2F756}" type="presOf" srcId="{B651F6E3-6281-48DB-9319-2AEAFDAE7572}" destId="{6BB5E863-4638-4E1D-BFDE-399D028AC4ED}" srcOrd="1" destOrd="0" presId="urn:microsoft.com/office/officeart/2005/8/layout/target3"/>
    <dgm:cxn modelId="{F634FA6E-36C4-481D-BD98-5B39959ADFB8}" type="presOf" srcId="{4C35D32F-0EAB-4CD7-82EE-45574DC2A586}" destId="{890E4F0B-2866-4A3F-A3C7-2A14B1797930}" srcOrd="1" destOrd="0" presId="urn:microsoft.com/office/officeart/2005/8/layout/target3"/>
    <dgm:cxn modelId="{AE5F6708-78DA-457E-853E-14EAB45B73D9}" type="presOf" srcId="{D1D4F407-5343-4D3F-B5B9-D407B03CAEB4}" destId="{AED2198E-93D5-4001-81B4-73124B309672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AC61E8E-C61D-49B5-92BA-D725BD8A2E0F}" type="presOf" srcId="{757F3AB3-0718-4624-B441-E567A8F0AB56}" destId="{333A1088-737F-45CB-B68E-254E46348037}" srcOrd="0" destOrd="0" presId="urn:microsoft.com/office/officeart/2005/8/layout/target3"/>
    <dgm:cxn modelId="{8F2BB76A-F475-4EE2-BE0F-3CB26488EAE9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9DCA530-72F7-4EDD-A548-553B3C2F2B0C}" type="presOf" srcId="{D1B46980-6531-4606-95E6-44980827E919}" destId="{6140AFEC-043D-4C43-A2F9-D0F5331DF3A3}" srcOrd="0" destOrd="0" presId="urn:microsoft.com/office/officeart/2005/8/layout/target3"/>
    <dgm:cxn modelId="{1443E79A-0B4C-4349-9068-DF7788FFC718}" type="presOf" srcId="{B651F6E3-6281-48DB-9319-2AEAFDAE7572}" destId="{619D679B-A015-4ECF-8348-D1034C574F40}" srcOrd="0" destOrd="0" presId="urn:microsoft.com/office/officeart/2005/8/layout/target3"/>
    <dgm:cxn modelId="{049ABA12-7087-4111-A9CD-6A0E1A8430C5}" type="presParOf" srcId="{333A1088-737F-45CB-B68E-254E46348037}" destId="{F5ABB229-8D3B-4694-996A-96F23CF14429}" srcOrd="0" destOrd="0" presId="urn:microsoft.com/office/officeart/2005/8/layout/target3"/>
    <dgm:cxn modelId="{19B7ED53-89BF-47FA-B564-8028FDB36146}" type="presParOf" srcId="{333A1088-737F-45CB-B68E-254E46348037}" destId="{F41139FD-01EE-4571-8B17-4FB00FC51163}" srcOrd="1" destOrd="0" presId="urn:microsoft.com/office/officeart/2005/8/layout/target3"/>
    <dgm:cxn modelId="{5DE47558-2751-4B15-AAA9-BEACB224383C}" type="presParOf" srcId="{333A1088-737F-45CB-B68E-254E46348037}" destId="{D005CE8C-CC26-4C3E-AC11-E15060ECD759}" srcOrd="2" destOrd="0" presId="urn:microsoft.com/office/officeart/2005/8/layout/target3"/>
    <dgm:cxn modelId="{6F85C098-9966-4AD4-88B9-D41070A8BFC1}" type="presParOf" srcId="{333A1088-737F-45CB-B68E-254E46348037}" destId="{2C702D82-9B77-49B7-9568-BB8EB47C3372}" srcOrd="3" destOrd="0" presId="urn:microsoft.com/office/officeart/2005/8/layout/target3"/>
    <dgm:cxn modelId="{4EB7D1C2-1841-4E4D-8D69-7C4C4DBE9976}" type="presParOf" srcId="{333A1088-737F-45CB-B68E-254E46348037}" destId="{A52A0455-90FF-4808-ABD0-F02540D31D5A}" srcOrd="4" destOrd="0" presId="urn:microsoft.com/office/officeart/2005/8/layout/target3"/>
    <dgm:cxn modelId="{156A2585-5DF0-47B7-9E40-1CFFB9312545}" type="presParOf" srcId="{333A1088-737F-45CB-B68E-254E46348037}" destId="{6140AFEC-043D-4C43-A2F9-D0F5331DF3A3}" srcOrd="5" destOrd="0" presId="urn:microsoft.com/office/officeart/2005/8/layout/target3"/>
    <dgm:cxn modelId="{00EF2EB3-7BFF-4030-82CB-245119EF82E9}" type="presParOf" srcId="{333A1088-737F-45CB-B68E-254E46348037}" destId="{9358AC05-5D7D-4327-9F80-1AD486AEA664}" srcOrd="6" destOrd="0" presId="urn:microsoft.com/office/officeart/2005/8/layout/target3"/>
    <dgm:cxn modelId="{4128D7D9-3A31-43EF-A081-E60879E6DE4F}" type="presParOf" srcId="{333A1088-737F-45CB-B68E-254E46348037}" destId="{313FC574-E1CD-4FB4-B054-0B805CE0447D}" srcOrd="7" destOrd="0" presId="urn:microsoft.com/office/officeart/2005/8/layout/target3"/>
    <dgm:cxn modelId="{18C80251-E759-4326-B0BB-6E63398B4520}" type="presParOf" srcId="{333A1088-737F-45CB-B68E-254E46348037}" destId="{619D679B-A015-4ECF-8348-D1034C574F40}" srcOrd="8" destOrd="0" presId="urn:microsoft.com/office/officeart/2005/8/layout/target3"/>
    <dgm:cxn modelId="{B2D2612F-1994-42B2-B5B6-638960BBA72B}" type="presParOf" srcId="{333A1088-737F-45CB-B68E-254E46348037}" destId="{5EADEC68-DC27-4179-998F-15CD834808A2}" srcOrd="9" destOrd="0" presId="urn:microsoft.com/office/officeart/2005/8/layout/target3"/>
    <dgm:cxn modelId="{7D2F7260-0169-43C4-908C-9153FEF12B22}" type="presParOf" srcId="{333A1088-737F-45CB-B68E-254E46348037}" destId="{B8578831-437F-4501-8ADE-AE2A1799C643}" srcOrd="10" destOrd="0" presId="urn:microsoft.com/office/officeart/2005/8/layout/target3"/>
    <dgm:cxn modelId="{65BBCA72-DF7B-40C4-9F08-2AF684D79C33}" type="presParOf" srcId="{333A1088-737F-45CB-B68E-254E46348037}" destId="{F217DB88-03EE-4B14-A303-4F9D49C289A7}" srcOrd="11" destOrd="0" presId="urn:microsoft.com/office/officeart/2005/8/layout/target3"/>
    <dgm:cxn modelId="{56652800-1474-4C18-A31E-EEEC6337FF84}" type="presParOf" srcId="{333A1088-737F-45CB-B68E-254E46348037}" destId="{76644BE8-9D7C-4C09-B250-3D10AF48CBB7}" srcOrd="12" destOrd="0" presId="urn:microsoft.com/office/officeart/2005/8/layout/target3"/>
    <dgm:cxn modelId="{10248F6D-CC09-4EA8-943A-47D6CF922CE5}" type="presParOf" srcId="{333A1088-737F-45CB-B68E-254E46348037}" destId="{EE85B701-7295-41C0-BA7A-34D3756A2AE6}" srcOrd="13" destOrd="0" presId="urn:microsoft.com/office/officeart/2005/8/layout/target3"/>
    <dgm:cxn modelId="{CA6FCED8-3FA2-49A4-AB2E-7317E3417F65}" type="presParOf" srcId="{333A1088-737F-45CB-B68E-254E46348037}" destId="{8BEBB6EC-1DAA-4CAC-8A25-BC0FCBD5DBD5}" srcOrd="14" destOrd="0" presId="urn:microsoft.com/office/officeart/2005/8/layout/target3"/>
    <dgm:cxn modelId="{D887C518-D90E-4B5E-B4A2-7AA033E674BA}" type="presParOf" srcId="{333A1088-737F-45CB-B68E-254E46348037}" destId="{AED2198E-93D5-4001-81B4-73124B309672}" srcOrd="15" destOrd="0" presId="urn:microsoft.com/office/officeart/2005/8/layout/target3"/>
    <dgm:cxn modelId="{CF849F29-3E51-4F3C-ADF9-BA7742BD3EA0}" type="presParOf" srcId="{333A1088-737F-45CB-B68E-254E46348037}" destId="{2BE915AB-18AA-4053-B92C-3BFC9ED204BB}" srcOrd="16" destOrd="0" presId="urn:microsoft.com/office/officeart/2005/8/layout/target3"/>
    <dgm:cxn modelId="{8DED7A54-3F3A-4C1C-9528-FF87FDA85AED}" type="presParOf" srcId="{333A1088-737F-45CB-B68E-254E46348037}" destId="{6BB5E863-4638-4E1D-BFDE-399D028AC4ED}" srcOrd="17" destOrd="0" presId="urn:microsoft.com/office/officeart/2005/8/layout/target3"/>
    <dgm:cxn modelId="{FC90E9DC-82A0-4A92-A0B4-CC7549E118E9}" type="presParOf" srcId="{333A1088-737F-45CB-B68E-254E46348037}" destId="{D0E8B8A9-76C8-445B-9727-5936C7A5778A}" srcOrd="18" destOrd="0" presId="urn:microsoft.com/office/officeart/2005/8/layout/target3"/>
    <dgm:cxn modelId="{4CD6A8C1-BEFF-4DB7-B190-9CCA45758A0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</a:t>
          </a:r>
          <a:r>
            <a:rPr lang="cs-CZ" sz="1400" kern="1200" smtClean="0"/>
            <a:t>17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Kružnice a kruh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FFCEDC-A485-4061-A68D-EEB2084598CF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232F4F-6833-4FE1-91DD-65F81386FC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06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100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596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6691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022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818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98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596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41241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59117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730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27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2630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672224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87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Opakujeme základní pojmy a základní vlastnosti kružnice a kruhu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2.díl</a:t>
            </a: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Obrázek z Klipartu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19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Hledej kolem sebe předměty, které mají kruhový tvar. Např.:</a:t>
            </a:r>
            <a:endParaRPr lang="cs-CZ" dirty="0"/>
          </a:p>
        </p:txBody>
      </p:sp>
      <p:pic>
        <p:nvPicPr>
          <p:cNvPr id="1027" name="Picture 3" descr="C:\Users\08G8\AppData\Local\Microsoft\Windows\Temporary Internet Files\Content.IE5\1M1XGIEJ\MC9004247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77072"/>
            <a:ext cx="1752600" cy="174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M48HX07Y\MC9003614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5943" y="4011896"/>
            <a:ext cx="1827886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T0GKULPU\MP9004331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57" y="1818860"/>
            <a:ext cx="3200400" cy="21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M48HX07Y\MP9003990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686" y="1812548"/>
            <a:ext cx="3200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59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 kružnice </a:t>
            </a:r>
            <a:r>
              <a:rPr lang="cs-CZ" i="1" dirty="0" smtClean="0"/>
              <a:t>k</a:t>
            </a:r>
            <a:r>
              <a:rPr lang="cs-CZ" dirty="0" smtClean="0"/>
              <a:t>. Zapiš: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41160" y="246482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60132" y="25136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29208" y="1697439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52020" y="343829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632" y="4149080"/>
            <a:ext cx="57670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 kružnice </a:t>
            </a:r>
            <a:r>
              <a:rPr lang="cs-CZ" i="1" dirty="0" smtClean="0"/>
              <a:t>k</a:t>
            </a:r>
            <a:r>
              <a:rPr lang="cs-CZ" dirty="0" smtClean="0"/>
              <a:t> je bod:</a:t>
            </a:r>
          </a:p>
          <a:p>
            <a:r>
              <a:rPr lang="cs-CZ" dirty="0" smtClean="0"/>
              <a:t>Zapiš vyznačené poloměry:</a:t>
            </a:r>
          </a:p>
          <a:p>
            <a:r>
              <a:rPr lang="cs-CZ" dirty="0" smtClean="0"/>
              <a:t>Úsečka AB je ……………… kružnice </a:t>
            </a:r>
            <a:r>
              <a:rPr lang="cs-CZ" i="1" dirty="0" smtClean="0"/>
              <a:t>k.</a:t>
            </a:r>
            <a:endParaRPr lang="cs-CZ" dirty="0" smtClean="0"/>
          </a:p>
          <a:p>
            <a:r>
              <a:rPr lang="cs-CZ" dirty="0" smtClean="0"/>
              <a:t>Na kružnici </a:t>
            </a:r>
            <a:r>
              <a:rPr lang="cs-CZ" i="1" dirty="0" smtClean="0"/>
              <a:t>k </a:t>
            </a:r>
            <a:r>
              <a:rPr lang="cs-CZ" dirty="0" smtClean="0"/>
              <a:t>leží body:</a:t>
            </a:r>
          </a:p>
          <a:p>
            <a:r>
              <a:rPr lang="cs-CZ" dirty="0" smtClean="0"/>
              <a:t>Na kružnici </a:t>
            </a:r>
            <a:r>
              <a:rPr lang="cs-CZ" i="1" dirty="0" smtClean="0"/>
              <a:t>k </a:t>
            </a:r>
            <a:r>
              <a:rPr lang="cs-CZ" dirty="0" smtClean="0"/>
              <a:t>neleží body:</a:t>
            </a:r>
          </a:p>
          <a:p>
            <a:r>
              <a:rPr lang="cs-CZ" dirty="0" smtClean="0"/>
              <a:t>Střed S </a:t>
            </a:r>
            <a:r>
              <a:rPr lang="cs-CZ" dirty="0" err="1" smtClean="0"/>
              <a:t>leží-neleží</a:t>
            </a:r>
            <a:r>
              <a:rPr lang="cs-CZ" dirty="0" smtClean="0"/>
              <a:t> na kružnici </a:t>
            </a:r>
            <a:r>
              <a:rPr lang="cs-CZ" i="1" dirty="0" smtClean="0"/>
              <a:t>k.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Jaký je početní vztah mezi poloměrem a průměrem kružnice?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851920" y="1772816"/>
            <a:ext cx="1800200" cy="163448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068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k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752020" y="2590056"/>
            <a:ext cx="0" cy="1188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765288" y="2590056"/>
            <a:ext cx="190821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9" idx="1"/>
          </p:cNvCxnSpPr>
          <p:nvPr/>
        </p:nvCxnSpPr>
        <p:spPr>
          <a:xfrm>
            <a:off x="4115553" y="2012180"/>
            <a:ext cx="636467" cy="57787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9" idx="4"/>
          </p:cNvCxnSpPr>
          <p:nvPr/>
        </p:nvCxnSpPr>
        <p:spPr>
          <a:xfrm>
            <a:off x="4752020" y="2590056"/>
            <a:ext cx="0" cy="81724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00167" y="2882948"/>
            <a:ext cx="0" cy="1860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115553" y="2998676"/>
            <a:ext cx="318233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627784" y="2204864"/>
            <a:ext cx="0" cy="3087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483768" y="2359240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220072" y="1882105"/>
            <a:ext cx="144016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948264" y="3068960"/>
            <a:ext cx="0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804248" y="3161293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264301" y="22207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410835" y="16459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36785" y="303796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09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kružnice </a:t>
            </a:r>
            <a:r>
              <a:rPr lang="cs-CZ" i="1" dirty="0" smtClean="0"/>
              <a:t>k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41160" y="246482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60132" y="25136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29208" y="1697439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52020" y="343829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632" y="4149080"/>
            <a:ext cx="661860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 kružnice </a:t>
            </a:r>
            <a:r>
              <a:rPr lang="cs-CZ" i="1" dirty="0" smtClean="0"/>
              <a:t>k</a:t>
            </a:r>
            <a:r>
              <a:rPr lang="cs-CZ" dirty="0" smtClean="0"/>
              <a:t> je bod: S</a:t>
            </a:r>
          </a:p>
          <a:p>
            <a:r>
              <a:rPr lang="cs-CZ" dirty="0" smtClean="0"/>
              <a:t>Vyznačené poloměry: úsečky SA, SB, SC, SD</a:t>
            </a:r>
          </a:p>
          <a:p>
            <a:r>
              <a:rPr lang="cs-CZ" dirty="0" smtClean="0"/>
              <a:t>Úsečka AB je průměr kružnice </a:t>
            </a:r>
            <a:r>
              <a:rPr lang="cs-CZ" i="1" dirty="0" smtClean="0"/>
              <a:t>k.</a:t>
            </a:r>
            <a:endParaRPr lang="cs-CZ" dirty="0" smtClean="0"/>
          </a:p>
          <a:p>
            <a:r>
              <a:rPr lang="cs-CZ" dirty="0" smtClean="0"/>
              <a:t>Na kružnici </a:t>
            </a:r>
            <a:r>
              <a:rPr lang="cs-CZ" i="1" dirty="0" smtClean="0"/>
              <a:t>k </a:t>
            </a:r>
            <a:r>
              <a:rPr lang="cs-CZ" dirty="0" smtClean="0"/>
              <a:t>leží body: A, D, B, N, C</a:t>
            </a:r>
          </a:p>
          <a:p>
            <a:r>
              <a:rPr lang="cs-CZ" dirty="0" smtClean="0"/>
              <a:t>Na kružnici </a:t>
            </a:r>
            <a:r>
              <a:rPr lang="cs-CZ" i="1" dirty="0" smtClean="0"/>
              <a:t>k </a:t>
            </a:r>
            <a:r>
              <a:rPr lang="cs-CZ" dirty="0" smtClean="0"/>
              <a:t>neleží body: P, M</a:t>
            </a:r>
          </a:p>
          <a:p>
            <a:r>
              <a:rPr lang="cs-CZ" dirty="0" smtClean="0"/>
              <a:t>Střed S neleží na kružnici </a:t>
            </a:r>
            <a:r>
              <a:rPr lang="cs-CZ" i="1" dirty="0" smtClean="0"/>
              <a:t>k.</a:t>
            </a:r>
          </a:p>
          <a:p>
            <a:endParaRPr lang="cs-CZ" i="1" dirty="0"/>
          </a:p>
          <a:p>
            <a:r>
              <a:rPr lang="cs-CZ" i="1" dirty="0" smtClean="0"/>
              <a:t>Poloměr je polovinou průměru, neboli průměr je dvojnásobkem poloměru.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851920" y="1772816"/>
            <a:ext cx="1800200" cy="163448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068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k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752020" y="2590056"/>
            <a:ext cx="0" cy="1188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765288" y="2590056"/>
            <a:ext cx="190821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9" idx="1"/>
          </p:cNvCxnSpPr>
          <p:nvPr/>
        </p:nvCxnSpPr>
        <p:spPr>
          <a:xfrm>
            <a:off x="4115553" y="2012180"/>
            <a:ext cx="636467" cy="57787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9" idx="4"/>
          </p:cNvCxnSpPr>
          <p:nvPr/>
        </p:nvCxnSpPr>
        <p:spPr>
          <a:xfrm>
            <a:off x="4752020" y="2590056"/>
            <a:ext cx="0" cy="81724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00167" y="2882948"/>
            <a:ext cx="0" cy="1860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115553" y="2998676"/>
            <a:ext cx="318233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627784" y="2204864"/>
            <a:ext cx="0" cy="3087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483768" y="2359240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220072" y="1882105"/>
            <a:ext cx="144016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948264" y="3068960"/>
            <a:ext cx="0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804248" y="3161293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264301" y="22207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410835" y="164592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36785" y="303796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73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obrázku je kružnice </a:t>
            </a:r>
            <a:r>
              <a:rPr lang="cs-CZ" i="1" dirty="0" smtClean="0"/>
              <a:t>m </a:t>
            </a:r>
            <a:r>
              <a:rPr lang="cs-CZ" dirty="0" smtClean="0"/>
              <a:t>se středem S a je vybarven kruh, který je kružnicí určen</a:t>
            </a:r>
            <a:r>
              <a:rPr lang="cs-CZ" i="1" dirty="0" smtClean="0"/>
              <a:t>.</a:t>
            </a:r>
            <a:r>
              <a:rPr lang="cs-CZ" dirty="0"/>
              <a:t> </a:t>
            </a:r>
            <a:r>
              <a:rPr lang="cs-CZ" dirty="0" smtClean="0"/>
              <a:t>Zapiš: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4646" y="4149079"/>
            <a:ext cx="356661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Kruhu náleží body:</a:t>
            </a:r>
          </a:p>
          <a:p>
            <a:endParaRPr lang="cs-CZ" dirty="0" smtClean="0"/>
          </a:p>
          <a:p>
            <a:r>
              <a:rPr lang="cs-CZ" dirty="0" smtClean="0"/>
              <a:t>Kruhu nenáleží body:</a:t>
            </a:r>
          </a:p>
          <a:p>
            <a:endParaRPr lang="cs-CZ" dirty="0" smtClean="0"/>
          </a:p>
          <a:p>
            <a:r>
              <a:rPr lang="cs-CZ" dirty="0" smtClean="0"/>
              <a:t>Bod S danému kruhu </a:t>
            </a:r>
            <a:r>
              <a:rPr lang="cs-CZ" dirty="0" err="1" smtClean="0"/>
              <a:t>náleží-nenáleží</a:t>
            </a:r>
            <a:r>
              <a:rPr lang="cs-CZ" i="1" dirty="0" smtClean="0"/>
              <a:t>.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9" name="Ovál 8"/>
          <p:cNvSpPr/>
          <p:nvPr/>
        </p:nvSpPr>
        <p:spPr>
          <a:xfrm>
            <a:off x="3851920" y="1772816"/>
            <a:ext cx="1800200" cy="163448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068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m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4752020" y="2590056"/>
            <a:ext cx="0" cy="1188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00167" y="2882948"/>
            <a:ext cx="0" cy="1860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115553" y="2998676"/>
            <a:ext cx="318233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627784" y="2204864"/>
            <a:ext cx="0" cy="3087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483768" y="2359240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220072" y="1882105"/>
            <a:ext cx="144016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948264" y="3068960"/>
            <a:ext cx="0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804248" y="3161293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264301" y="22207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410835" y="164592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36785" y="30379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332629" y="288429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656757" y="2066771"/>
            <a:ext cx="0" cy="29246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94693" y="2220724"/>
            <a:ext cx="257327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656757" y="206677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81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Vlastnosti kruhu: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4646" y="4149079"/>
            <a:ext cx="2777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Kruhu náleží body: U, N, M</a:t>
            </a:r>
          </a:p>
          <a:p>
            <a:endParaRPr lang="cs-CZ" dirty="0" smtClean="0"/>
          </a:p>
          <a:p>
            <a:r>
              <a:rPr lang="cs-CZ" dirty="0" smtClean="0"/>
              <a:t>Kruhu nenáleží body: R, P</a:t>
            </a:r>
          </a:p>
          <a:p>
            <a:endParaRPr lang="cs-CZ" dirty="0" smtClean="0"/>
          </a:p>
          <a:p>
            <a:r>
              <a:rPr lang="cs-CZ" dirty="0" smtClean="0"/>
              <a:t>Bod S danému kruhu náleží.</a:t>
            </a:r>
            <a:r>
              <a:rPr lang="cs-CZ" i="1" dirty="0" smtClean="0"/>
              <a:t>.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9" name="Ovál 8"/>
          <p:cNvSpPr/>
          <p:nvPr/>
        </p:nvSpPr>
        <p:spPr>
          <a:xfrm>
            <a:off x="3851920" y="1772816"/>
            <a:ext cx="1800200" cy="163448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068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m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4752020" y="2590056"/>
            <a:ext cx="0" cy="1188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00167" y="2882948"/>
            <a:ext cx="0" cy="1860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115553" y="2998676"/>
            <a:ext cx="318233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627784" y="2204864"/>
            <a:ext cx="0" cy="3087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483768" y="2359240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220072" y="1882105"/>
            <a:ext cx="144016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948264" y="3068960"/>
            <a:ext cx="0" cy="18466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804248" y="3161293"/>
            <a:ext cx="2880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264301" y="22207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410835" y="164592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36785" y="30379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332629" y="288429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656757" y="2066771"/>
            <a:ext cx="0" cy="29246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94693" y="2220724"/>
            <a:ext cx="257327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656757" y="206677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74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Domácí úkol: Rýsuj pomocí kružnic podobné obrázky.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167742" y="18098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691680" y="2490850"/>
            <a:ext cx="1872208" cy="17302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161158" y="289876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15616" y="289755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403648" y="3856842"/>
            <a:ext cx="2520280" cy="24524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9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338</Words>
  <Application>Microsoft Office PowerPoint</Application>
  <PresentationFormat>Předvádění na obrazovce (4:3)</PresentationFormat>
  <Paragraphs>80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 a citace</vt:lpstr>
      <vt:lpstr>Hledej kolem sebe předměty, které mají kruhový tvar. Např.:</vt:lpstr>
      <vt:lpstr>Na obrázku je kružnice k. Zapiš:</vt:lpstr>
      <vt:lpstr>Vlastnosti kružnice k. </vt:lpstr>
      <vt:lpstr>Na obrázku je kružnice m se středem S a je vybarven kruh, který je kružnicí určen. Zapiš:</vt:lpstr>
      <vt:lpstr>Vlastnosti kruhu:</vt:lpstr>
      <vt:lpstr>Domácí úkol: Rýsuj pomocí kružnic podobné obrázky.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9</cp:revision>
  <dcterms:created xsi:type="dcterms:W3CDTF">2013-01-21T06:34:12Z</dcterms:created>
  <dcterms:modified xsi:type="dcterms:W3CDTF">2013-03-16T08:45:53Z</dcterms:modified>
</cp:coreProperties>
</file>