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INOVACE 18 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Geometrie v praxi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59D480-CF86-4717-B244-044DC80ADF51}" type="presOf" srcId="{4C35D32F-0EAB-4CD7-82EE-45574DC2A586}" destId="{8BEBB6EC-1DAA-4CAC-8A25-BC0FCBD5DBD5}" srcOrd="0" destOrd="0" presId="urn:microsoft.com/office/officeart/2005/8/layout/target3"/>
    <dgm:cxn modelId="{60F64641-BA56-4D1B-B0CC-63547A5C732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926469B-6A91-4A5A-AA90-700CCAA8B8A4}" type="presOf" srcId="{7D356FD4-5DBA-45B8-83F2-01640ED454D7}" destId="{F217DB88-03EE-4B14-A303-4F9D49C289A7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B19AC32D-B276-47D1-A947-A2B62E506EAE}" type="presOf" srcId="{7D356FD4-5DBA-45B8-83F2-01640ED454D7}" destId="{D0E8B8A9-76C8-445B-9727-5936C7A5778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0F36B3E-2493-48C0-BDE2-C66452325211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5642BE1-0DF3-45F6-8E02-54F163411D2A}" type="presOf" srcId="{D1D4F407-5343-4D3F-B5B9-D407B03CAEB4}" destId="{D005CE8C-CC26-4C3E-AC11-E15060ECD759}" srcOrd="0" destOrd="0" presId="urn:microsoft.com/office/officeart/2005/8/layout/target3"/>
    <dgm:cxn modelId="{EEE95758-7FF0-4119-88DF-8CA775CAFF7C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7690C77-2513-4F06-AE02-290C49C0BACC}" type="presOf" srcId="{757F3AB3-0718-4624-B441-E567A8F0AB56}" destId="{333A1088-737F-45CB-B68E-254E46348037}" srcOrd="0" destOrd="0" presId="urn:microsoft.com/office/officeart/2005/8/layout/target3"/>
    <dgm:cxn modelId="{C6F0D31A-102D-4BD5-843A-649477646140}" type="presOf" srcId="{4C35D32F-0EAB-4CD7-82EE-45574DC2A586}" destId="{890E4F0B-2866-4A3F-A3C7-2A14B1797930}" srcOrd="1" destOrd="0" presId="urn:microsoft.com/office/officeart/2005/8/layout/target3"/>
    <dgm:cxn modelId="{1CE128E0-E083-4C52-A3A2-D93ADCFEB623}" type="presOf" srcId="{D1D4F407-5343-4D3F-B5B9-D407B03CAEB4}" destId="{AED2198E-93D5-4001-81B4-73124B309672}" srcOrd="1" destOrd="0" presId="urn:microsoft.com/office/officeart/2005/8/layout/target3"/>
    <dgm:cxn modelId="{D8C21160-21EF-4538-A4F7-C11ACF05AF73}" type="presOf" srcId="{B651F6E3-6281-48DB-9319-2AEAFDAE7572}" destId="{6BB5E863-4638-4E1D-BFDE-399D028AC4ED}" srcOrd="1" destOrd="0" presId="urn:microsoft.com/office/officeart/2005/8/layout/target3"/>
    <dgm:cxn modelId="{98919378-FAD6-4A0F-99FC-0746320E64B5}" type="presParOf" srcId="{333A1088-737F-45CB-B68E-254E46348037}" destId="{F5ABB229-8D3B-4694-996A-96F23CF14429}" srcOrd="0" destOrd="0" presId="urn:microsoft.com/office/officeart/2005/8/layout/target3"/>
    <dgm:cxn modelId="{AED73FEE-E491-43B4-9D1F-36D52DF3E89C}" type="presParOf" srcId="{333A1088-737F-45CB-B68E-254E46348037}" destId="{F41139FD-01EE-4571-8B17-4FB00FC51163}" srcOrd="1" destOrd="0" presId="urn:microsoft.com/office/officeart/2005/8/layout/target3"/>
    <dgm:cxn modelId="{E70F3A0F-5395-4D59-86A8-27F8F5694F9F}" type="presParOf" srcId="{333A1088-737F-45CB-B68E-254E46348037}" destId="{D005CE8C-CC26-4C3E-AC11-E15060ECD759}" srcOrd="2" destOrd="0" presId="urn:microsoft.com/office/officeart/2005/8/layout/target3"/>
    <dgm:cxn modelId="{D0BCB66B-460C-4AC6-B677-A8786D6BCBC5}" type="presParOf" srcId="{333A1088-737F-45CB-B68E-254E46348037}" destId="{2C702D82-9B77-49B7-9568-BB8EB47C3372}" srcOrd="3" destOrd="0" presId="urn:microsoft.com/office/officeart/2005/8/layout/target3"/>
    <dgm:cxn modelId="{110E9DF9-FA5B-405F-B868-02ECEBD75B4A}" type="presParOf" srcId="{333A1088-737F-45CB-B68E-254E46348037}" destId="{A52A0455-90FF-4808-ABD0-F02540D31D5A}" srcOrd="4" destOrd="0" presId="urn:microsoft.com/office/officeart/2005/8/layout/target3"/>
    <dgm:cxn modelId="{9620B397-E74A-4D3C-B622-576EFE4FE6BF}" type="presParOf" srcId="{333A1088-737F-45CB-B68E-254E46348037}" destId="{6140AFEC-043D-4C43-A2F9-D0F5331DF3A3}" srcOrd="5" destOrd="0" presId="urn:microsoft.com/office/officeart/2005/8/layout/target3"/>
    <dgm:cxn modelId="{F84493D4-4207-4DFA-AFDA-868B2A3ABFD0}" type="presParOf" srcId="{333A1088-737F-45CB-B68E-254E46348037}" destId="{9358AC05-5D7D-4327-9F80-1AD486AEA664}" srcOrd="6" destOrd="0" presId="urn:microsoft.com/office/officeart/2005/8/layout/target3"/>
    <dgm:cxn modelId="{366AB973-5E47-49BD-A1F8-EEEB0F9B5451}" type="presParOf" srcId="{333A1088-737F-45CB-B68E-254E46348037}" destId="{313FC574-E1CD-4FB4-B054-0B805CE0447D}" srcOrd="7" destOrd="0" presId="urn:microsoft.com/office/officeart/2005/8/layout/target3"/>
    <dgm:cxn modelId="{FFAD24A4-E086-4DC2-9C11-AB6C912EA41C}" type="presParOf" srcId="{333A1088-737F-45CB-B68E-254E46348037}" destId="{619D679B-A015-4ECF-8348-D1034C574F40}" srcOrd="8" destOrd="0" presId="urn:microsoft.com/office/officeart/2005/8/layout/target3"/>
    <dgm:cxn modelId="{E0C2753C-4A3B-4210-B772-3E87520B1285}" type="presParOf" srcId="{333A1088-737F-45CB-B68E-254E46348037}" destId="{5EADEC68-DC27-4179-998F-15CD834808A2}" srcOrd="9" destOrd="0" presId="urn:microsoft.com/office/officeart/2005/8/layout/target3"/>
    <dgm:cxn modelId="{CF21EDF3-8A9E-4DDD-AF1C-A7FF015E7A62}" type="presParOf" srcId="{333A1088-737F-45CB-B68E-254E46348037}" destId="{B8578831-437F-4501-8ADE-AE2A1799C643}" srcOrd="10" destOrd="0" presId="urn:microsoft.com/office/officeart/2005/8/layout/target3"/>
    <dgm:cxn modelId="{6B1E93DF-68DA-4F78-B203-4BD3DD37B186}" type="presParOf" srcId="{333A1088-737F-45CB-B68E-254E46348037}" destId="{F217DB88-03EE-4B14-A303-4F9D49C289A7}" srcOrd="11" destOrd="0" presId="urn:microsoft.com/office/officeart/2005/8/layout/target3"/>
    <dgm:cxn modelId="{E50F6533-ECAC-44CE-BE96-FC9D92ACC608}" type="presParOf" srcId="{333A1088-737F-45CB-B68E-254E46348037}" destId="{76644BE8-9D7C-4C09-B250-3D10AF48CBB7}" srcOrd="12" destOrd="0" presId="urn:microsoft.com/office/officeart/2005/8/layout/target3"/>
    <dgm:cxn modelId="{625C54B8-CF4E-488D-A5E4-88AA3525F607}" type="presParOf" srcId="{333A1088-737F-45CB-B68E-254E46348037}" destId="{EE85B701-7295-41C0-BA7A-34D3756A2AE6}" srcOrd="13" destOrd="0" presId="urn:microsoft.com/office/officeart/2005/8/layout/target3"/>
    <dgm:cxn modelId="{3E24B0FC-52DA-47B2-8B7D-FE145DD12493}" type="presParOf" srcId="{333A1088-737F-45CB-B68E-254E46348037}" destId="{8BEBB6EC-1DAA-4CAC-8A25-BC0FCBD5DBD5}" srcOrd="14" destOrd="0" presId="urn:microsoft.com/office/officeart/2005/8/layout/target3"/>
    <dgm:cxn modelId="{2AA9548D-C849-44BA-8DAF-56EAF70AD433}" type="presParOf" srcId="{333A1088-737F-45CB-B68E-254E46348037}" destId="{AED2198E-93D5-4001-81B4-73124B309672}" srcOrd="15" destOrd="0" presId="urn:microsoft.com/office/officeart/2005/8/layout/target3"/>
    <dgm:cxn modelId="{99CE4811-9AD5-4FE7-9BD4-86E652C865AE}" type="presParOf" srcId="{333A1088-737F-45CB-B68E-254E46348037}" destId="{2BE915AB-18AA-4053-B92C-3BFC9ED204BB}" srcOrd="16" destOrd="0" presId="urn:microsoft.com/office/officeart/2005/8/layout/target3"/>
    <dgm:cxn modelId="{8CE46427-FBE5-4CE1-AB62-EE468AD5D13A}" type="presParOf" srcId="{333A1088-737F-45CB-B68E-254E46348037}" destId="{6BB5E863-4638-4E1D-BFDE-399D028AC4ED}" srcOrd="17" destOrd="0" presId="urn:microsoft.com/office/officeart/2005/8/layout/target3"/>
    <dgm:cxn modelId="{69753A6A-08BF-4938-9B22-17D33510A15E}" type="presParOf" srcId="{333A1088-737F-45CB-B68E-254E46348037}" destId="{D0E8B8A9-76C8-445B-9727-5936C7A5778A}" srcOrd="18" destOrd="0" presId="urn:microsoft.com/office/officeart/2005/8/layout/target3"/>
    <dgm:cxn modelId="{FA68928D-3900-435A-B6BB-23A3485650E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INOVACE 18 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Geometrie v praxi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11868B-0756-451D-9ED3-D67B2D1452F0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B74B99-451F-4AED-A40A-1CAE2634A7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6923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833869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3961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84556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2496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7969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5662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0652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555645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624763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6952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8852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70455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3128852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1957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Procvičování geometrické představivosti žáků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Matematika pro 3.r. ZŠ, pracovní sešit, 2. část</a:t>
            </a:r>
          </a:p>
          <a:p>
            <a:r>
              <a:rPr lang="cs-CZ" dirty="0" smtClean="0"/>
              <a:t>Doc. PhDr. Ing. Josef Kittler, </a:t>
            </a:r>
            <a:r>
              <a:rPr lang="cs-CZ" dirty="0" err="1" smtClean="0"/>
              <a:t>CSc</a:t>
            </a:r>
            <a:r>
              <a:rPr lang="cs-CZ" dirty="0" smtClean="0"/>
              <a:t>; doc. RNDr. František Kuřina, </a:t>
            </a:r>
            <a:r>
              <a:rPr lang="cs-CZ" dirty="0" err="1" smtClean="0"/>
              <a:t>CSc</a:t>
            </a:r>
            <a:endParaRPr lang="cs-CZ" dirty="0" smtClean="0"/>
          </a:p>
          <a:p>
            <a:r>
              <a:rPr lang="cs-CZ" dirty="0" smtClean="0"/>
              <a:t>Matematický ústav AV ČR Praha, 1994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57354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1.Jak přišít knoflík se čtyřmi dírkami, aby </a:t>
            </a:r>
            <a:r>
              <a:rPr lang="cs-CZ" dirty="0" smtClean="0"/>
              <a:t>z </a:t>
            </a:r>
            <a:r>
              <a:rPr lang="cs-CZ" dirty="0" smtClean="0"/>
              <a:t>každé dírky vycházel aspoň jeden steh?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Např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Hledej další řešení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347735" y="2251645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627784" y="4005064"/>
            <a:ext cx="1800200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stenec 7"/>
          <p:cNvSpPr/>
          <p:nvPr/>
        </p:nvSpPr>
        <p:spPr>
          <a:xfrm>
            <a:off x="3695633" y="5006805"/>
            <a:ext cx="228600" cy="228600"/>
          </a:xfrm>
          <a:prstGeom prst="donut">
            <a:avLst>
              <a:gd name="adj" fmla="val 0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>
            <a:off x="1788887" y="2677651"/>
            <a:ext cx="228600" cy="228600"/>
          </a:xfrm>
          <a:prstGeom prst="donut">
            <a:avLst>
              <a:gd name="adj" fmla="val 0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rstenec 9"/>
          <p:cNvSpPr/>
          <p:nvPr/>
        </p:nvSpPr>
        <p:spPr>
          <a:xfrm>
            <a:off x="2399184" y="2672594"/>
            <a:ext cx="228600" cy="228600"/>
          </a:xfrm>
          <a:prstGeom prst="donut">
            <a:avLst>
              <a:gd name="adj" fmla="val 0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1766987" y="3284984"/>
            <a:ext cx="228600" cy="228600"/>
          </a:xfrm>
          <a:prstGeom prst="donut">
            <a:avLst>
              <a:gd name="adj" fmla="val 0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2388886" y="3293176"/>
            <a:ext cx="228600" cy="228600"/>
          </a:xfrm>
          <a:prstGeom prst="donut">
            <a:avLst>
              <a:gd name="adj" fmla="val 0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3135131" y="5013176"/>
            <a:ext cx="228600" cy="228600"/>
          </a:xfrm>
          <a:prstGeom prst="donut">
            <a:avLst>
              <a:gd name="adj" fmla="val 0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/>
          <p:nvPr/>
        </p:nvSpPr>
        <p:spPr>
          <a:xfrm>
            <a:off x="3131840" y="4466828"/>
            <a:ext cx="228600" cy="228600"/>
          </a:xfrm>
          <a:prstGeom prst="donut">
            <a:avLst>
              <a:gd name="adj" fmla="val 0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rstenec 14"/>
          <p:cNvSpPr/>
          <p:nvPr/>
        </p:nvSpPr>
        <p:spPr>
          <a:xfrm>
            <a:off x="3707904" y="4466828"/>
            <a:ext cx="228600" cy="228600"/>
          </a:xfrm>
          <a:prstGeom prst="donut">
            <a:avLst>
              <a:gd name="adj" fmla="val 0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1995587" y="2791951"/>
            <a:ext cx="403597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903187" y="2791951"/>
            <a:ext cx="0" cy="607333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954535" y="2807978"/>
            <a:ext cx="485699" cy="615525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249431" y="4581128"/>
            <a:ext cx="56050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249431" y="5127476"/>
            <a:ext cx="56050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93815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2. Které části místnosti není vidět otevřeným oknem z vyznačeného místa?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1763688" y="1924710"/>
            <a:ext cx="4319731" cy="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763688" y="1924711"/>
            <a:ext cx="28600" cy="164830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oloviční rámeček 11"/>
          <p:cNvSpPr/>
          <p:nvPr/>
        </p:nvSpPr>
        <p:spPr>
          <a:xfrm>
            <a:off x="1777988" y="4524601"/>
            <a:ext cx="45719" cy="914401"/>
          </a:xfrm>
          <a:prstGeom prst="halfFram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1800847" y="5439002"/>
            <a:ext cx="428257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2" idx="3"/>
          </p:cNvCxnSpPr>
          <p:nvPr/>
        </p:nvCxnSpPr>
        <p:spPr>
          <a:xfrm>
            <a:off x="1800848" y="4524601"/>
            <a:ext cx="3228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123728" y="4524601"/>
            <a:ext cx="0" cy="63259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123728" y="5157192"/>
            <a:ext cx="367240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796136" y="4221088"/>
            <a:ext cx="0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796136" y="4221088"/>
            <a:ext cx="28728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083419" y="4221088"/>
            <a:ext cx="0" cy="121791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083419" y="1924710"/>
            <a:ext cx="0" cy="91440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796136" y="2276872"/>
            <a:ext cx="0" cy="56223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796136" y="2839111"/>
            <a:ext cx="28728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2123728" y="2276872"/>
            <a:ext cx="367240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123728" y="2276872"/>
            <a:ext cx="0" cy="12961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1800848" y="3573016"/>
            <a:ext cx="3228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Dvaatřiceticípá hvězda 38"/>
          <p:cNvSpPr/>
          <p:nvPr/>
        </p:nvSpPr>
        <p:spPr>
          <a:xfrm>
            <a:off x="611560" y="3997323"/>
            <a:ext cx="457200" cy="447529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2529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Ad 2. Zjistíme pomocí spojnic </a:t>
            </a:r>
            <a:r>
              <a:rPr lang="cs-CZ" dirty="0" smtClean="0"/>
              <a:t>                           z </a:t>
            </a:r>
            <a:r>
              <a:rPr lang="cs-CZ" dirty="0" smtClean="0"/>
              <a:t>vyznačeného místa a okrajů oken: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1763688" y="1924710"/>
            <a:ext cx="4319731" cy="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763688" y="1924711"/>
            <a:ext cx="28600" cy="164830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oloviční rámeček 11"/>
          <p:cNvSpPr/>
          <p:nvPr/>
        </p:nvSpPr>
        <p:spPr>
          <a:xfrm>
            <a:off x="1777988" y="4524601"/>
            <a:ext cx="45719" cy="914401"/>
          </a:xfrm>
          <a:prstGeom prst="halfFram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1800847" y="5439002"/>
            <a:ext cx="428257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2" idx="3"/>
          </p:cNvCxnSpPr>
          <p:nvPr/>
        </p:nvCxnSpPr>
        <p:spPr>
          <a:xfrm>
            <a:off x="1800848" y="4524601"/>
            <a:ext cx="3228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123728" y="4524601"/>
            <a:ext cx="0" cy="63259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123728" y="5157192"/>
            <a:ext cx="367240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796136" y="4221088"/>
            <a:ext cx="0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796136" y="4221088"/>
            <a:ext cx="28728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083419" y="4221088"/>
            <a:ext cx="0" cy="121791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083419" y="1924710"/>
            <a:ext cx="0" cy="91440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796136" y="2276872"/>
            <a:ext cx="0" cy="56223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796136" y="2839111"/>
            <a:ext cx="28728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2123728" y="2276872"/>
            <a:ext cx="367240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123728" y="2276872"/>
            <a:ext cx="0" cy="12961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1800848" y="3573016"/>
            <a:ext cx="3228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Dvaatřiceticípá hvězda 38"/>
          <p:cNvSpPr/>
          <p:nvPr/>
        </p:nvSpPr>
        <p:spPr>
          <a:xfrm>
            <a:off x="611560" y="3997323"/>
            <a:ext cx="457200" cy="447529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>
            <a:stCxn id="39" idx="3"/>
          </p:cNvCxnSpPr>
          <p:nvPr/>
        </p:nvCxnSpPr>
        <p:spPr>
          <a:xfrm flipV="1">
            <a:off x="1068760" y="2276872"/>
            <a:ext cx="3359224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>
            <a:stCxn id="39" idx="3"/>
          </p:cNvCxnSpPr>
          <p:nvPr/>
        </p:nvCxnSpPr>
        <p:spPr>
          <a:xfrm>
            <a:off x="1068760" y="4221088"/>
            <a:ext cx="4079304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Pravoúhlý trojúhelník 14"/>
          <p:cNvSpPr/>
          <p:nvPr/>
        </p:nvSpPr>
        <p:spPr>
          <a:xfrm rot="5400000">
            <a:off x="2635179" y="1780211"/>
            <a:ext cx="1281353" cy="2304256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ravoúhlý trojúhelník 16"/>
          <p:cNvSpPr/>
          <p:nvPr/>
        </p:nvSpPr>
        <p:spPr>
          <a:xfrm>
            <a:off x="2123728" y="4444852"/>
            <a:ext cx="2880320" cy="690636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2996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21462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3. Na prodejně automobilů byl umístěn velký světelný nápis, který je možné číst z obou stran. Protější hotel si pořídil podobný nápis, ale nedopadlo to dobře. PROČ?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780928"/>
            <a:ext cx="50045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A</a:t>
            </a:r>
          </a:p>
          <a:p>
            <a:pPr algn="ctr"/>
            <a:r>
              <a:rPr lang="cs-CZ" sz="3200" dirty="0" smtClean="0"/>
              <a:t>U</a:t>
            </a:r>
          </a:p>
          <a:p>
            <a:pPr algn="ctr"/>
            <a:r>
              <a:rPr lang="cs-CZ" sz="3200" dirty="0" smtClean="0"/>
              <a:t>T</a:t>
            </a:r>
          </a:p>
          <a:p>
            <a:r>
              <a:rPr lang="cs-CZ" sz="3200" dirty="0"/>
              <a:t>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03847" y="2780928"/>
            <a:ext cx="540533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H</a:t>
            </a:r>
          </a:p>
          <a:p>
            <a:pPr algn="ctr"/>
            <a:r>
              <a:rPr lang="cs-CZ" sz="3600" dirty="0" smtClean="0"/>
              <a:t>O</a:t>
            </a:r>
          </a:p>
          <a:p>
            <a:pPr algn="ctr"/>
            <a:r>
              <a:rPr lang="cs-CZ" sz="3600" dirty="0" smtClean="0"/>
              <a:t>T</a:t>
            </a:r>
          </a:p>
          <a:p>
            <a:pPr algn="ctr"/>
            <a:r>
              <a:rPr lang="cs-CZ" sz="3600" dirty="0" smtClean="0"/>
              <a:t>E</a:t>
            </a:r>
          </a:p>
          <a:p>
            <a:pPr algn="ctr"/>
            <a:r>
              <a:rPr lang="cs-CZ" sz="3600" dirty="0"/>
              <a:t>L</a:t>
            </a:r>
            <a:endParaRPr lang="cs-CZ" sz="3600" dirty="0" smtClean="0"/>
          </a:p>
        </p:txBody>
      </p:sp>
      <p:sp>
        <p:nvSpPr>
          <p:cNvPr id="11" name="TextovéPole 10"/>
          <p:cNvSpPr txBox="1"/>
          <p:nvPr/>
        </p:nvSpPr>
        <p:spPr>
          <a:xfrm rot="10800000">
            <a:off x="3744380" y="4437112"/>
            <a:ext cx="509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E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97168" y="2780928"/>
            <a:ext cx="54053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</a:t>
            </a:r>
          </a:p>
          <a:p>
            <a:r>
              <a:rPr lang="cs-CZ" sz="3600" dirty="0" smtClean="0"/>
              <a:t>O</a:t>
            </a:r>
          </a:p>
          <a:p>
            <a:r>
              <a:rPr lang="cs-CZ" sz="3600" dirty="0"/>
              <a:t>T</a:t>
            </a:r>
          </a:p>
        </p:txBody>
      </p:sp>
      <p:cxnSp>
        <p:nvCxnSpPr>
          <p:cNvPr id="19" name="Přímá spojnice 18"/>
          <p:cNvCxnSpPr/>
          <p:nvPr/>
        </p:nvCxnSpPr>
        <p:spPr>
          <a:xfrm>
            <a:off x="4067434" y="5157192"/>
            <a:ext cx="0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932301" y="5517232"/>
            <a:ext cx="13513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66765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874442"/>
          </a:xfrm>
        </p:spPr>
        <p:txBody>
          <a:bodyPr>
            <a:normAutofit/>
          </a:bodyPr>
          <a:lstStyle/>
          <a:p>
            <a:r>
              <a:rPr lang="cs-CZ" dirty="0" smtClean="0"/>
              <a:t>Ad 3. Hledej další slova, která můžeme číst, napíšeme-li je svisle, stejně dobře přímo jako v zrcadle.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7797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Rýsování pohybu: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Expedice, ztracená </a:t>
            </a:r>
            <a:r>
              <a:rPr lang="cs-CZ" dirty="0" smtClean="0"/>
              <a:t>                    v </a:t>
            </a:r>
            <a:r>
              <a:rPr lang="cs-CZ" dirty="0" smtClean="0"/>
              <a:t>poušti, dostane rádiem pokyn: jděte </a:t>
            </a:r>
            <a:r>
              <a:rPr lang="cs-CZ" dirty="0" smtClean="0"/>
              <a:t>              1 </a:t>
            </a:r>
            <a:r>
              <a:rPr lang="cs-CZ" dirty="0" smtClean="0"/>
              <a:t>km na sever a pak </a:t>
            </a:r>
            <a:r>
              <a:rPr lang="cs-CZ" dirty="0" smtClean="0"/>
              <a:t>      2 </a:t>
            </a:r>
            <a:r>
              <a:rPr lang="cs-CZ" dirty="0" smtClean="0"/>
              <a:t>km na západ:</a:t>
            </a:r>
          </a:p>
          <a:p>
            <a:endParaRPr lang="cs-CZ" dirty="0"/>
          </a:p>
          <a:p>
            <a:r>
              <a:rPr lang="cs-CZ" dirty="0" smtClean="0"/>
              <a:t>S           2Z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1 km  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187624" y="4653136"/>
            <a:ext cx="72008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vaatřiceticípá hvězda 6"/>
          <p:cNvSpPr/>
          <p:nvPr/>
        </p:nvSpPr>
        <p:spPr>
          <a:xfrm>
            <a:off x="6436669" y="4653136"/>
            <a:ext cx="1296144" cy="914400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start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7084741" y="3789040"/>
            <a:ext cx="0" cy="72008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6228184" y="3789040"/>
            <a:ext cx="856557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364088" y="3789040"/>
            <a:ext cx="86409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Dvaatřiceticípá hvězda 13"/>
          <p:cNvSpPr/>
          <p:nvPr/>
        </p:nvSpPr>
        <p:spPr>
          <a:xfrm>
            <a:off x="4440332" y="3364377"/>
            <a:ext cx="914400" cy="914400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cíl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7626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Ad 4. Kresli cesty podle těchto pokynů: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03318" y="2204864"/>
            <a:ext cx="127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S           V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259632" y="2389530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>
            <a:stCxn id="3" idx="3"/>
          </p:cNvCxnSpPr>
          <p:nvPr/>
        </p:nvCxnSpPr>
        <p:spPr>
          <a:xfrm>
            <a:off x="2176423" y="2389530"/>
            <a:ext cx="37935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630625" y="2198924"/>
            <a:ext cx="527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J </a:t>
            </a:r>
            <a:endParaRPr lang="cs-CZ" dirty="0"/>
          </a:p>
        </p:txBody>
      </p:sp>
      <p:cxnSp>
        <p:nvCxnSpPr>
          <p:cNvPr id="11" name="Přímá spojnice se šipkou 10"/>
          <p:cNvCxnSpPr>
            <a:stCxn id="9" idx="3"/>
          </p:cNvCxnSpPr>
          <p:nvPr/>
        </p:nvCxnSpPr>
        <p:spPr>
          <a:xfrm>
            <a:off x="3158334" y="2383590"/>
            <a:ext cx="477562" cy="59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721919" y="2198924"/>
            <a:ext cx="38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endParaRPr lang="cs-CZ" dirty="0"/>
          </a:p>
        </p:txBody>
      </p:sp>
      <p:cxnSp>
        <p:nvCxnSpPr>
          <p:cNvPr id="14" name="Přímá spojnice se šipkou 13"/>
          <p:cNvCxnSpPr>
            <a:stCxn id="12" idx="3"/>
          </p:cNvCxnSpPr>
          <p:nvPr/>
        </p:nvCxnSpPr>
        <p:spPr>
          <a:xfrm>
            <a:off x="4110167" y="2383590"/>
            <a:ext cx="46183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733456" y="2198924"/>
            <a:ext cx="1183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        2 Z</a:t>
            </a:r>
            <a:endParaRPr lang="cs-CZ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331640" y="357301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555776" y="3573016"/>
            <a:ext cx="60255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635896" y="3573016"/>
            <a:ext cx="70518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953874" y="3388350"/>
            <a:ext cx="3849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               V               J                  Z </a:t>
            </a:r>
            <a:endParaRPr lang="cs-CZ" dirty="0"/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5004048" y="2401261"/>
            <a:ext cx="46183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00497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260</Words>
  <Application>Microsoft Office PowerPoint</Application>
  <PresentationFormat>Předvádění na obrazovce (4:3)</PresentationFormat>
  <Paragraphs>51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Snímek 1</vt:lpstr>
      <vt:lpstr>Anotace a citace</vt:lpstr>
      <vt:lpstr>1.Jak přišít knoflík se čtyřmi dírkami, aby z každé dírky vycházel aspoň jeden steh?</vt:lpstr>
      <vt:lpstr>2. Které části místnosti není vidět otevřeným oknem z vyznačeného místa?</vt:lpstr>
      <vt:lpstr>Ad 2. Zjistíme pomocí spojnic                            z vyznačeného místa a okrajů oken:</vt:lpstr>
      <vt:lpstr>3. Na prodejně automobilů byl umístěn velký světelný nápis, který je možné číst z obou stran. Protější hotel si pořídil podobný nápis, ale nedopadlo to dobře. PROČ?</vt:lpstr>
      <vt:lpstr>Ad 3. Hledej další slova, která můžeme číst, napíšeme-li je svisle, stejně dobře přímo jako v zrcadle.</vt:lpstr>
      <vt:lpstr>4. Rýsování pohybu:</vt:lpstr>
      <vt:lpstr>Ad 4. Kresli cesty podle těchto pokynů: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12</cp:revision>
  <dcterms:created xsi:type="dcterms:W3CDTF">2013-03-16T12:54:16Z</dcterms:created>
  <dcterms:modified xsi:type="dcterms:W3CDTF">2013-07-27T09:18:37Z</dcterms:modified>
</cp:coreProperties>
</file>