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19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smtClean="0"/>
            <a:t>: Rýsujeme </a:t>
          </a:r>
          <a:r>
            <a:rPr lang="cs-CZ" sz="2000" dirty="0" smtClean="0"/>
            <a:t>trojúhelník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36D806-BAB7-4124-9F21-FBC3EFDEE100}" type="presOf" srcId="{7D356FD4-5DBA-45B8-83F2-01640ED454D7}" destId="{D0E8B8A9-76C8-445B-9727-5936C7A5778A}" srcOrd="1" destOrd="0" presId="urn:microsoft.com/office/officeart/2005/8/layout/target3"/>
    <dgm:cxn modelId="{B8B638E8-337D-41DA-AB4F-5DAF43D1E2F3}" type="presOf" srcId="{4C35D32F-0EAB-4CD7-82EE-45574DC2A586}" destId="{890E4F0B-2866-4A3F-A3C7-2A14B1797930}" srcOrd="1" destOrd="0" presId="urn:microsoft.com/office/officeart/2005/8/layout/target3"/>
    <dgm:cxn modelId="{2F8A22A0-CD68-48F4-9B7D-7C815AFD0DA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CDB516-D45B-4384-8D4F-A6DF10BF9207}" type="presOf" srcId="{B651F6E3-6281-48DB-9319-2AEAFDAE7572}" destId="{619D679B-A015-4ECF-8348-D1034C574F40}" srcOrd="0" destOrd="0" presId="urn:microsoft.com/office/officeart/2005/8/layout/target3"/>
    <dgm:cxn modelId="{F12189B1-89B6-434C-80B1-230DABC96E9E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3E327D-F5B1-497F-9B06-B470993BAEB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301FD3-EF9C-4956-934E-AB04BAF24F6C}" type="presOf" srcId="{4C35D32F-0EAB-4CD7-82EE-45574DC2A586}" destId="{8BEBB6EC-1DAA-4CAC-8A25-BC0FCBD5DBD5}" srcOrd="0" destOrd="0" presId="urn:microsoft.com/office/officeart/2005/8/layout/target3"/>
    <dgm:cxn modelId="{A97CC6F7-600D-4B7C-B668-36FF120D44B1}" type="presOf" srcId="{B651F6E3-6281-48DB-9319-2AEAFDAE7572}" destId="{6BB5E863-4638-4E1D-BFDE-399D028AC4ED}" srcOrd="1" destOrd="0" presId="urn:microsoft.com/office/officeart/2005/8/layout/target3"/>
    <dgm:cxn modelId="{06B1A1DE-81DA-48AB-BB31-A8FF3FE9591E}" type="presOf" srcId="{7D356FD4-5DBA-45B8-83F2-01640ED454D7}" destId="{F217DB88-03EE-4B14-A303-4F9D49C289A7}" srcOrd="0" destOrd="0" presId="urn:microsoft.com/office/officeart/2005/8/layout/target3"/>
    <dgm:cxn modelId="{77989EA7-EA50-4D80-B908-1900976CB6AF}" type="presOf" srcId="{D1D4F407-5343-4D3F-B5B9-D407B03CAEB4}" destId="{AED2198E-93D5-4001-81B4-73124B309672}" srcOrd="1" destOrd="0" presId="urn:microsoft.com/office/officeart/2005/8/layout/target3"/>
    <dgm:cxn modelId="{D4323628-2702-40C0-A44D-62C6368B3544}" type="presOf" srcId="{D1B46980-6531-4606-95E6-44980827E919}" destId="{2BE915AB-18AA-4053-B92C-3BFC9ED204BB}" srcOrd="1" destOrd="0" presId="urn:microsoft.com/office/officeart/2005/8/layout/target3"/>
    <dgm:cxn modelId="{13CB39BD-CB97-471A-B728-774202CC045C}" type="presParOf" srcId="{333A1088-737F-45CB-B68E-254E46348037}" destId="{F5ABB229-8D3B-4694-996A-96F23CF14429}" srcOrd="0" destOrd="0" presId="urn:microsoft.com/office/officeart/2005/8/layout/target3"/>
    <dgm:cxn modelId="{8077F088-D7F3-45C0-85CC-AC94C212EE03}" type="presParOf" srcId="{333A1088-737F-45CB-B68E-254E46348037}" destId="{F41139FD-01EE-4571-8B17-4FB00FC51163}" srcOrd="1" destOrd="0" presId="urn:microsoft.com/office/officeart/2005/8/layout/target3"/>
    <dgm:cxn modelId="{5F16D4F8-A7E3-4367-AF61-F908B32E6D42}" type="presParOf" srcId="{333A1088-737F-45CB-B68E-254E46348037}" destId="{D005CE8C-CC26-4C3E-AC11-E15060ECD759}" srcOrd="2" destOrd="0" presId="urn:microsoft.com/office/officeart/2005/8/layout/target3"/>
    <dgm:cxn modelId="{8FEE7725-297B-46BA-8261-BCBBB9EA48D2}" type="presParOf" srcId="{333A1088-737F-45CB-B68E-254E46348037}" destId="{2C702D82-9B77-49B7-9568-BB8EB47C3372}" srcOrd="3" destOrd="0" presId="urn:microsoft.com/office/officeart/2005/8/layout/target3"/>
    <dgm:cxn modelId="{45585F1C-3567-4355-BEDD-003BCBFF9288}" type="presParOf" srcId="{333A1088-737F-45CB-B68E-254E46348037}" destId="{A52A0455-90FF-4808-ABD0-F02540D31D5A}" srcOrd="4" destOrd="0" presId="urn:microsoft.com/office/officeart/2005/8/layout/target3"/>
    <dgm:cxn modelId="{5AB6E26C-6744-491A-85F2-E8C8ABEC1D1C}" type="presParOf" srcId="{333A1088-737F-45CB-B68E-254E46348037}" destId="{6140AFEC-043D-4C43-A2F9-D0F5331DF3A3}" srcOrd="5" destOrd="0" presId="urn:microsoft.com/office/officeart/2005/8/layout/target3"/>
    <dgm:cxn modelId="{3A9F5ACB-0E76-43A1-AB43-1BBDAFD9B4D7}" type="presParOf" srcId="{333A1088-737F-45CB-B68E-254E46348037}" destId="{9358AC05-5D7D-4327-9F80-1AD486AEA664}" srcOrd="6" destOrd="0" presId="urn:microsoft.com/office/officeart/2005/8/layout/target3"/>
    <dgm:cxn modelId="{03A8989B-A40E-48DD-A327-8E243A8BB8AA}" type="presParOf" srcId="{333A1088-737F-45CB-B68E-254E46348037}" destId="{313FC574-E1CD-4FB4-B054-0B805CE0447D}" srcOrd="7" destOrd="0" presId="urn:microsoft.com/office/officeart/2005/8/layout/target3"/>
    <dgm:cxn modelId="{D99FABEA-697A-44D6-946D-9A5EB46A7CFC}" type="presParOf" srcId="{333A1088-737F-45CB-B68E-254E46348037}" destId="{619D679B-A015-4ECF-8348-D1034C574F40}" srcOrd="8" destOrd="0" presId="urn:microsoft.com/office/officeart/2005/8/layout/target3"/>
    <dgm:cxn modelId="{0531BABB-5DBA-4BED-8F36-C921A26DBCCF}" type="presParOf" srcId="{333A1088-737F-45CB-B68E-254E46348037}" destId="{5EADEC68-DC27-4179-998F-15CD834808A2}" srcOrd="9" destOrd="0" presId="urn:microsoft.com/office/officeart/2005/8/layout/target3"/>
    <dgm:cxn modelId="{CE0235FA-DACC-4CAE-814E-02231D10508B}" type="presParOf" srcId="{333A1088-737F-45CB-B68E-254E46348037}" destId="{B8578831-437F-4501-8ADE-AE2A1799C643}" srcOrd="10" destOrd="0" presId="urn:microsoft.com/office/officeart/2005/8/layout/target3"/>
    <dgm:cxn modelId="{AADE1DC5-E7A9-4018-AB99-AB37904E82B4}" type="presParOf" srcId="{333A1088-737F-45CB-B68E-254E46348037}" destId="{F217DB88-03EE-4B14-A303-4F9D49C289A7}" srcOrd="11" destOrd="0" presId="urn:microsoft.com/office/officeart/2005/8/layout/target3"/>
    <dgm:cxn modelId="{A4DBF0F1-6681-42EA-9C78-0348F5BA97D5}" type="presParOf" srcId="{333A1088-737F-45CB-B68E-254E46348037}" destId="{76644BE8-9D7C-4C09-B250-3D10AF48CBB7}" srcOrd="12" destOrd="0" presId="urn:microsoft.com/office/officeart/2005/8/layout/target3"/>
    <dgm:cxn modelId="{3B6C46CF-DEEC-4329-8A02-600886607ED3}" type="presParOf" srcId="{333A1088-737F-45CB-B68E-254E46348037}" destId="{EE85B701-7295-41C0-BA7A-34D3756A2AE6}" srcOrd="13" destOrd="0" presId="urn:microsoft.com/office/officeart/2005/8/layout/target3"/>
    <dgm:cxn modelId="{053D9AC5-3C00-4573-A533-79081165ABDE}" type="presParOf" srcId="{333A1088-737F-45CB-B68E-254E46348037}" destId="{8BEBB6EC-1DAA-4CAC-8A25-BC0FCBD5DBD5}" srcOrd="14" destOrd="0" presId="urn:microsoft.com/office/officeart/2005/8/layout/target3"/>
    <dgm:cxn modelId="{0DF8F1FC-20AE-45F5-8561-192ACA4312EB}" type="presParOf" srcId="{333A1088-737F-45CB-B68E-254E46348037}" destId="{AED2198E-93D5-4001-81B4-73124B309672}" srcOrd="15" destOrd="0" presId="urn:microsoft.com/office/officeart/2005/8/layout/target3"/>
    <dgm:cxn modelId="{9593429D-E725-4839-9555-09E661F95AE8}" type="presParOf" srcId="{333A1088-737F-45CB-B68E-254E46348037}" destId="{2BE915AB-18AA-4053-B92C-3BFC9ED204BB}" srcOrd="16" destOrd="0" presId="urn:microsoft.com/office/officeart/2005/8/layout/target3"/>
    <dgm:cxn modelId="{CC21393B-80D7-49A8-9C1B-B194AE0BDBDE}" type="presParOf" srcId="{333A1088-737F-45CB-B68E-254E46348037}" destId="{6BB5E863-4638-4E1D-BFDE-399D028AC4ED}" srcOrd="17" destOrd="0" presId="urn:microsoft.com/office/officeart/2005/8/layout/target3"/>
    <dgm:cxn modelId="{8F362B25-0F1C-434D-942D-5B76574A30E3}" type="presParOf" srcId="{333A1088-737F-45CB-B68E-254E46348037}" destId="{D0E8B8A9-76C8-445B-9727-5936C7A5778A}" srcOrd="18" destOrd="0" presId="urn:microsoft.com/office/officeart/2005/8/layout/target3"/>
    <dgm:cxn modelId="{CCB89041-3DAF-4042-B077-236FD8521CC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19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smtClean="0"/>
            <a:t>: Rýsujeme </a:t>
          </a:r>
          <a:r>
            <a:rPr lang="cs-CZ" sz="2000" kern="1200" dirty="0" smtClean="0"/>
            <a:t>trojúhelník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09CD6-5C58-4274-9731-C5106A19F0D6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0896A9-D4B7-49B1-87B9-DF176401EF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946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5863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307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637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11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391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9189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7450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600632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47931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43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1111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69150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77846522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27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Na základní úloze zopakujeme postup konstrukce trojúhelníku ze tří stran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>
            <a:normAutofit fontScale="92500"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2.díl</a:t>
            </a: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Obrázek: 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520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úlohy: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348880"/>
            <a:ext cx="5856155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Narýsuj trojúhelník ABC, pro který platí:</a:t>
            </a:r>
          </a:p>
          <a:p>
            <a:r>
              <a:rPr lang="cs-CZ" sz="2800" dirty="0" smtClean="0"/>
              <a:t>/AB/ = 6 cm</a:t>
            </a:r>
          </a:p>
          <a:p>
            <a:r>
              <a:rPr lang="cs-CZ" sz="2800" dirty="0" smtClean="0"/>
              <a:t>/AC/ = 4 cm</a:t>
            </a:r>
          </a:p>
          <a:p>
            <a:r>
              <a:rPr lang="cs-CZ" sz="2800" dirty="0" smtClean="0"/>
              <a:t>/BC/ = 5 cm</a:t>
            </a:r>
            <a:endParaRPr lang="cs-CZ" sz="2800" dirty="0"/>
          </a:p>
        </p:txBody>
      </p:sp>
      <p:pic>
        <p:nvPicPr>
          <p:cNvPr id="1026" name="Picture 2" descr="C:\Users\08G8\AppData\Local\Microsoft\Windows\Temporary Internet Files\Content.IE5\19AVZ59U\MC900304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64762"/>
            <a:ext cx="1830629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6192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Náčrt úlohy: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7" y="2060848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Nejprve si trojúhelník </a:t>
            </a:r>
            <a:r>
              <a:rPr lang="cs-CZ" sz="2800" dirty="0" smtClean="0"/>
              <a:t>načrtneme</a:t>
            </a:r>
            <a:r>
              <a:rPr lang="cs-CZ" sz="2800" dirty="0" smtClean="0"/>
              <a:t>, popíšeme vrcholy a vyznačíme délky stran.</a:t>
            </a:r>
          </a:p>
          <a:p>
            <a:r>
              <a:rPr lang="cs-CZ" sz="2800" dirty="0" smtClean="0"/>
              <a:t>Rozhodneme se, kterou stranu narýsujeme jako první a který vrchol vlastně sestrojíme pomocí kružítka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051720" y="5517232"/>
            <a:ext cx="38884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2051720" y="4077072"/>
            <a:ext cx="172819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563888" y="4077072"/>
            <a:ext cx="1944216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761864" y="387673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4034" y="54962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5517232"/>
            <a:ext cx="468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4725144"/>
            <a:ext cx="290977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cm                             5 cm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6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8244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rýsování: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16832"/>
            <a:ext cx="623581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Narýsuji stranu AB délky 6 cm</a:t>
            </a:r>
          </a:p>
          <a:p>
            <a:pPr marL="342900" indent="-342900">
              <a:buAutoNum type="arabicPeriod"/>
            </a:pPr>
            <a:r>
              <a:rPr lang="cs-CZ" dirty="0" smtClean="0"/>
              <a:t>Opíši oblouk kružnice se středem v bodě A </a:t>
            </a:r>
            <a:r>
              <a:rPr lang="cs-CZ" dirty="0" err="1" smtClean="0"/>
              <a:t>a</a:t>
            </a:r>
            <a:r>
              <a:rPr lang="cs-CZ" dirty="0" smtClean="0"/>
              <a:t> poloměrem 4 cm</a:t>
            </a:r>
          </a:p>
          <a:p>
            <a:pPr marL="342900" indent="-342900">
              <a:buFontTx/>
              <a:buAutoNum type="arabicPeriod"/>
            </a:pPr>
            <a:r>
              <a:rPr lang="cs-CZ" dirty="0"/>
              <a:t>Opíši oblouk kružnice se středem v bodě </a:t>
            </a:r>
            <a:r>
              <a:rPr lang="cs-CZ" dirty="0" smtClean="0"/>
              <a:t>B </a:t>
            </a:r>
            <a:r>
              <a:rPr lang="cs-CZ" dirty="0"/>
              <a:t>a poloměrem </a:t>
            </a:r>
            <a:r>
              <a:rPr lang="cs-CZ" dirty="0" smtClean="0"/>
              <a:t>5 cm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Průsečík oblouků označím C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Narýsuji strany AC a BC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Provedu kontrolu přesnosti –pomocí přeměření stran</a:t>
            </a:r>
            <a:endParaRPr lang="cs-CZ" dirty="0"/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581128"/>
            <a:ext cx="4259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Kolik takových trojúhelníků můžeš narýsovat?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159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1" y="2348880"/>
            <a:ext cx="65527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Tímto postupem můžeme narýsovat dva trojúhelníky se stranami zadaných délek.</a:t>
            </a:r>
          </a:p>
          <a:p>
            <a:endParaRPr lang="cs-CZ" sz="2800" dirty="0" smtClean="0"/>
          </a:p>
          <a:p>
            <a:r>
              <a:rPr lang="cs-CZ" sz="2800" dirty="0" smtClean="0"/>
              <a:t>Obvykle však rýsujeme jen jeden trojúhelník.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2558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968860" y="3096466"/>
            <a:ext cx="48245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2992438">
            <a:off x="-1045067" y="-115836"/>
            <a:ext cx="6505659" cy="5577501"/>
          </a:xfrm>
          <a:prstGeom prst="arc">
            <a:avLst>
              <a:gd name="adj1" fmla="val 16200000"/>
              <a:gd name="adj2" fmla="val 2159641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>
            <a:off x="2339752" y="292494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588224" y="2924944"/>
            <a:ext cx="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168052" y="958663"/>
            <a:ext cx="908050" cy="429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751974" y="110830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07762" y="3284984"/>
            <a:ext cx="4607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                                 B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2051720" y="1108300"/>
            <a:ext cx="3024382" cy="21766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4381128" y="1108300"/>
            <a:ext cx="2433986" cy="21766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39752" y="3104964"/>
            <a:ext cx="2736350" cy="190821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4381128" y="3096466"/>
            <a:ext cx="2207096" cy="191671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076102" y="479715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C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854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 k procvičení: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2420888"/>
            <a:ext cx="383027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Narýsuj trojúhelník </a:t>
            </a:r>
            <a:r>
              <a:rPr lang="cs-CZ" dirty="0" smtClean="0"/>
              <a:t>KLM, </a:t>
            </a:r>
            <a:r>
              <a:rPr lang="cs-CZ" dirty="0"/>
              <a:t>pro který platí:</a:t>
            </a:r>
          </a:p>
          <a:p>
            <a:r>
              <a:rPr lang="cs-CZ" dirty="0" smtClean="0"/>
              <a:t>/KL/ </a:t>
            </a:r>
            <a:r>
              <a:rPr lang="cs-CZ" dirty="0"/>
              <a:t>= </a:t>
            </a:r>
            <a:r>
              <a:rPr lang="cs-CZ" dirty="0" smtClean="0"/>
              <a:t>7 </a:t>
            </a:r>
            <a:r>
              <a:rPr lang="cs-CZ" dirty="0"/>
              <a:t>cm</a:t>
            </a:r>
          </a:p>
          <a:p>
            <a:r>
              <a:rPr lang="cs-CZ" dirty="0" smtClean="0"/>
              <a:t>/LM/ </a:t>
            </a:r>
            <a:r>
              <a:rPr lang="cs-CZ" dirty="0"/>
              <a:t>= </a:t>
            </a:r>
            <a:r>
              <a:rPr lang="cs-CZ" dirty="0" smtClean="0"/>
              <a:t>45 mm</a:t>
            </a:r>
            <a:endParaRPr lang="cs-CZ" dirty="0"/>
          </a:p>
          <a:p>
            <a:r>
              <a:rPr lang="cs-CZ" dirty="0" smtClean="0"/>
              <a:t>/KM/ </a:t>
            </a:r>
            <a:r>
              <a:rPr lang="cs-CZ"/>
              <a:t>= </a:t>
            </a:r>
            <a:r>
              <a:rPr lang="cs-CZ" smtClean="0"/>
              <a:t>6 cm 5 mm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438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275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Snímek 1</vt:lpstr>
      <vt:lpstr>Anotace a citace</vt:lpstr>
      <vt:lpstr>Zadání úlohy:</vt:lpstr>
      <vt:lpstr>Náčrt úlohy:</vt:lpstr>
      <vt:lpstr>Postup rýsování:</vt:lpstr>
      <vt:lpstr>Řešení:</vt:lpstr>
      <vt:lpstr>Snímek 7</vt:lpstr>
      <vt:lpstr>Domácí úkol k 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9</cp:revision>
  <dcterms:created xsi:type="dcterms:W3CDTF">2013-02-16T14:20:30Z</dcterms:created>
  <dcterms:modified xsi:type="dcterms:W3CDTF">2013-07-27T09:20:07Z</dcterms:modified>
</cp:coreProperties>
</file>