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20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Trojúhelníková nerovnost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36D806-BAB7-4124-9F21-FBC3EFDEE100}" type="presOf" srcId="{7D356FD4-5DBA-45B8-83F2-01640ED454D7}" destId="{D0E8B8A9-76C8-445B-9727-5936C7A5778A}" srcOrd="1" destOrd="0" presId="urn:microsoft.com/office/officeart/2005/8/layout/target3"/>
    <dgm:cxn modelId="{B8B638E8-337D-41DA-AB4F-5DAF43D1E2F3}" type="presOf" srcId="{4C35D32F-0EAB-4CD7-82EE-45574DC2A586}" destId="{890E4F0B-2866-4A3F-A3C7-2A14B1797930}" srcOrd="1" destOrd="0" presId="urn:microsoft.com/office/officeart/2005/8/layout/target3"/>
    <dgm:cxn modelId="{2F8A22A0-CD68-48F4-9B7D-7C815AFD0DA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1CDB516-D45B-4384-8D4F-A6DF10BF9207}" type="presOf" srcId="{B651F6E3-6281-48DB-9319-2AEAFDAE7572}" destId="{619D679B-A015-4ECF-8348-D1034C574F40}" srcOrd="0" destOrd="0" presId="urn:microsoft.com/office/officeart/2005/8/layout/target3"/>
    <dgm:cxn modelId="{F12189B1-89B6-434C-80B1-230DABC96E9E}" type="presOf" srcId="{D1B46980-6531-4606-95E6-44980827E919}" destId="{6140AFEC-043D-4C43-A2F9-D0F5331DF3A3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3E327D-F5B1-497F-9B06-B470993BAEB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301FD3-EF9C-4956-934E-AB04BAF24F6C}" type="presOf" srcId="{4C35D32F-0EAB-4CD7-82EE-45574DC2A586}" destId="{8BEBB6EC-1DAA-4CAC-8A25-BC0FCBD5DBD5}" srcOrd="0" destOrd="0" presId="urn:microsoft.com/office/officeart/2005/8/layout/target3"/>
    <dgm:cxn modelId="{A97CC6F7-600D-4B7C-B668-36FF120D44B1}" type="presOf" srcId="{B651F6E3-6281-48DB-9319-2AEAFDAE7572}" destId="{6BB5E863-4638-4E1D-BFDE-399D028AC4ED}" srcOrd="1" destOrd="0" presId="urn:microsoft.com/office/officeart/2005/8/layout/target3"/>
    <dgm:cxn modelId="{06B1A1DE-81DA-48AB-BB31-A8FF3FE9591E}" type="presOf" srcId="{7D356FD4-5DBA-45B8-83F2-01640ED454D7}" destId="{F217DB88-03EE-4B14-A303-4F9D49C289A7}" srcOrd="0" destOrd="0" presId="urn:microsoft.com/office/officeart/2005/8/layout/target3"/>
    <dgm:cxn modelId="{77989EA7-EA50-4D80-B908-1900976CB6AF}" type="presOf" srcId="{D1D4F407-5343-4D3F-B5B9-D407B03CAEB4}" destId="{AED2198E-93D5-4001-81B4-73124B309672}" srcOrd="1" destOrd="0" presId="urn:microsoft.com/office/officeart/2005/8/layout/target3"/>
    <dgm:cxn modelId="{D4323628-2702-40C0-A44D-62C6368B3544}" type="presOf" srcId="{D1B46980-6531-4606-95E6-44980827E919}" destId="{2BE915AB-18AA-4053-B92C-3BFC9ED204BB}" srcOrd="1" destOrd="0" presId="urn:microsoft.com/office/officeart/2005/8/layout/target3"/>
    <dgm:cxn modelId="{13CB39BD-CB97-471A-B728-774202CC045C}" type="presParOf" srcId="{333A1088-737F-45CB-B68E-254E46348037}" destId="{F5ABB229-8D3B-4694-996A-96F23CF14429}" srcOrd="0" destOrd="0" presId="urn:microsoft.com/office/officeart/2005/8/layout/target3"/>
    <dgm:cxn modelId="{8077F088-D7F3-45C0-85CC-AC94C212EE03}" type="presParOf" srcId="{333A1088-737F-45CB-B68E-254E46348037}" destId="{F41139FD-01EE-4571-8B17-4FB00FC51163}" srcOrd="1" destOrd="0" presId="urn:microsoft.com/office/officeart/2005/8/layout/target3"/>
    <dgm:cxn modelId="{5F16D4F8-A7E3-4367-AF61-F908B32E6D42}" type="presParOf" srcId="{333A1088-737F-45CB-B68E-254E46348037}" destId="{D005CE8C-CC26-4C3E-AC11-E15060ECD759}" srcOrd="2" destOrd="0" presId="urn:microsoft.com/office/officeart/2005/8/layout/target3"/>
    <dgm:cxn modelId="{8FEE7725-297B-46BA-8261-BCBBB9EA48D2}" type="presParOf" srcId="{333A1088-737F-45CB-B68E-254E46348037}" destId="{2C702D82-9B77-49B7-9568-BB8EB47C3372}" srcOrd="3" destOrd="0" presId="urn:microsoft.com/office/officeart/2005/8/layout/target3"/>
    <dgm:cxn modelId="{45585F1C-3567-4355-BEDD-003BCBFF9288}" type="presParOf" srcId="{333A1088-737F-45CB-B68E-254E46348037}" destId="{A52A0455-90FF-4808-ABD0-F02540D31D5A}" srcOrd="4" destOrd="0" presId="urn:microsoft.com/office/officeart/2005/8/layout/target3"/>
    <dgm:cxn modelId="{5AB6E26C-6744-491A-85F2-E8C8ABEC1D1C}" type="presParOf" srcId="{333A1088-737F-45CB-B68E-254E46348037}" destId="{6140AFEC-043D-4C43-A2F9-D0F5331DF3A3}" srcOrd="5" destOrd="0" presId="urn:microsoft.com/office/officeart/2005/8/layout/target3"/>
    <dgm:cxn modelId="{3A9F5ACB-0E76-43A1-AB43-1BBDAFD9B4D7}" type="presParOf" srcId="{333A1088-737F-45CB-B68E-254E46348037}" destId="{9358AC05-5D7D-4327-9F80-1AD486AEA664}" srcOrd="6" destOrd="0" presId="urn:microsoft.com/office/officeart/2005/8/layout/target3"/>
    <dgm:cxn modelId="{03A8989B-A40E-48DD-A327-8E243A8BB8AA}" type="presParOf" srcId="{333A1088-737F-45CB-B68E-254E46348037}" destId="{313FC574-E1CD-4FB4-B054-0B805CE0447D}" srcOrd="7" destOrd="0" presId="urn:microsoft.com/office/officeart/2005/8/layout/target3"/>
    <dgm:cxn modelId="{D99FABEA-697A-44D6-946D-9A5EB46A7CFC}" type="presParOf" srcId="{333A1088-737F-45CB-B68E-254E46348037}" destId="{619D679B-A015-4ECF-8348-D1034C574F40}" srcOrd="8" destOrd="0" presId="urn:microsoft.com/office/officeart/2005/8/layout/target3"/>
    <dgm:cxn modelId="{0531BABB-5DBA-4BED-8F36-C921A26DBCCF}" type="presParOf" srcId="{333A1088-737F-45CB-B68E-254E46348037}" destId="{5EADEC68-DC27-4179-998F-15CD834808A2}" srcOrd="9" destOrd="0" presId="urn:microsoft.com/office/officeart/2005/8/layout/target3"/>
    <dgm:cxn modelId="{CE0235FA-DACC-4CAE-814E-02231D10508B}" type="presParOf" srcId="{333A1088-737F-45CB-B68E-254E46348037}" destId="{B8578831-437F-4501-8ADE-AE2A1799C643}" srcOrd="10" destOrd="0" presId="urn:microsoft.com/office/officeart/2005/8/layout/target3"/>
    <dgm:cxn modelId="{AADE1DC5-E7A9-4018-AB99-AB37904E82B4}" type="presParOf" srcId="{333A1088-737F-45CB-B68E-254E46348037}" destId="{F217DB88-03EE-4B14-A303-4F9D49C289A7}" srcOrd="11" destOrd="0" presId="urn:microsoft.com/office/officeart/2005/8/layout/target3"/>
    <dgm:cxn modelId="{A4DBF0F1-6681-42EA-9C78-0348F5BA97D5}" type="presParOf" srcId="{333A1088-737F-45CB-B68E-254E46348037}" destId="{76644BE8-9D7C-4C09-B250-3D10AF48CBB7}" srcOrd="12" destOrd="0" presId="urn:microsoft.com/office/officeart/2005/8/layout/target3"/>
    <dgm:cxn modelId="{3B6C46CF-DEEC-4329-8A02-600886607ED3}" type="presParOf" srcId="{333A1088-737F-45CB-B68E-254E46348037}" destId="{EE85B701-7295-41C0-BA7A-34D3756A2AE6}" srcOrd="13" destOrd="0" presId="urn:microsoft.com/office/officeart/2005/8/layout/target3"/>
    <dgm:cxn modelId="{053D9AC5-3C00-4573-A533-79081165ABDE}" type="presParOf" srcId="{333A1088-737F-45CB-B68E-254E46348037}" destId="{8BEBB6EC-1DAA-4CAC-8A25-BC0FCBD5DBD5}" srcOrd="14" destOrd="0" presId="urn:microsoft.com/office/officeart/2005/8/layout/target3"/>
    <dgm:cxn modelId="{0DF8F1FC-20AE-45F5-8561-192ACA4312EB}" type="presParOf" srcId="{333A1088-737F-45CB-B68E-254E46348037}" destId="{AED2198E-93D5-4001-81B4-73124B309672}" srcOrd="15" destOrd="0" presId="urn:microsoft.com/office/officeart/2005/8/layout/target3"/>
    <dgm:cxn modelId="{9593429D-E725-4839-9555-09E661F95AE8}" type="presParOf" srcId="{333A1088-737F-45CB-B68E-254E46348037}" destId="{2BE915AB-18AA-4053-B92C-3BFC9ED204BB}" srcOrd="16" destOrd="0" presId="urn:microsoft.com/office/officeart/2005/8/layout/target3"/>
    <dgm:cxn modelId="{CC21393B-80D7-49A8-9C1B-B194AE0BDBDE}" type="presParOf" srcId="{333A1088-737F-45CB-B68E-254E46348037}" destId="{6BB5E863-4638-4E1D-BFDE-399D028AC4ED}" srcOrd="17" destOrd="0" presId="urn:microsoft.com/office/officeart/2005/8/layout/target3"/>
    <dgm:cxn modelId="{8F362B25-0F1C-434D-942D-5B76574A30E3}" type="presParOf" srcId="{333A1088-737F-45CB-B68E-254E46348037}" destId="{D0E8B8A9-76C8-445B-9727-5936C7A5778A}" srcOrd="18" destOrd="0" presId="urn:microsoft.com/office/officeart/2005/8/layout/target3"/>
    <dgm:cxn modelId="{CCB89041-3DAF-4042-B077-236FD8521CC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20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Trojúhelníková nerovnost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09CD6-5C58-4274-9731-C5106A19F0D6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0896A9-D4B7-49B1-87B9-DF176401EF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946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5863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9307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9637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11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5391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9189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7450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600632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479312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43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1111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69150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6409196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27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Trojúhelníkovou nerovnost </a:t>
            </a:r>
            <a:r>
              <a:rPr lang="cs-CZ" dirty="0" smtClean="0"/>
              <a:t>vyvodíme              </a:t>
            </a:r>
            <a:r>
              <a:rPr lang="cs-CZ" dirty="0" smtClean="0"/>
              <a:t>z experimentální činnosti žáků – modelování pomocí barevných brček nebo špejlí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88296" cy="4525963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2.díl a Metodický návod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Obrázek: www.office.</a:t>
            </a:r>
            <a:r>
              <a:rPr lang="cs-CZ" dirty="0" err="1" smtClean="0">
                <a:solidFill>
                  <a:srgbClr val="DFE6D0"/>
                </a:solidFill>
              </a:rPr>
              <a:t>microsoft.com</a:t>
            </a:r>
            <a:endParaRPr lang="cs-CZ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520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Experiment: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776789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Budeme potřebovat 5 barevných špejlí (nebo brček) pěti různých barev o délkách:</a:t>
            </a:r>
          </a:p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červená 15 cm</a:t>
            </a:r>
          </a:p>
          <a:p>
            <a:r>
              <a:rPr lang="cs-CZ" dirty="0" smtClean="0"/>
              <a:t> modrá 10 cm</a:t>
            </a:r>
          </a:p>
          <a:p>
            <a:r>
              <a:rPr lang="cs-CZ" dirty="0" smtClean="0"/>
              <a:t> zelená 8 cm</a:t>
            </a:r>
          </a:p>
          <a:p>
            <a:r>
              <a:rPr lang="cs-CZ" dirty="0" smtClean="0"/>
              <a:t> hnědá 7 cm</a:t>
            </a:r>
          </a:p>
          <a:p>
            <a:r>
              <a:rPr lang="cs-CZ" dirty="0" smtClean="0"/>
              <a:t> žlutá 5 cm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19AVZ59U\MP900401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9834" y="350100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522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Zkusíme modelovat trojúhelníky: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11560" y="3140968"/>
            <a:ext cx="30243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louk 4"/>
          <p:cNvSpPr/>
          <p:nvPr/>
        </p:nvSpPr>
        <p:spPr>
          <a:xfrm rot="18396001">
            <a:off x="1026886" y="2044125"/>
            <a:ext cx="914400" cy="914400"/>
          </a:xfrm>
          <a:prstGeom prst="arc">
            <a:avLst>
              <a:gd name="adj1" fmla="val 16200000"/>
              <a:gd name="adj2" fmla="val 577390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4830314">
            <a:off x="1875110" y="2003249"/>
            <a:ext cx="914400" cy="914400"/>
          </a:xfrm>
          <a:prstGeom prst="arc">
            <a:avLst>
              <a:gd name="adj1" fmla="val 16200000"/>
              <a:gd name="adj2" fmla="val 485271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611560" y="2501325"/>
            <a:ext cx="1368152" cy="639643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11560" y="2204864"/>
            <a:ext cx="1121982" cy="936104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11560" y="2060848"/>
            <a:ext cx="872526" cy="108012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79712" y="2204864"/>
            <a:ext cx="1656184" cy="936104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45316" y="2518817"/>
            <a:ext cx="1724975" cy="622151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23728" y="2060848"/>
            <a:ext cx="1512168" cy="108012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076056" y="3356992"/>
            <a:ext cx="316835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louk 22"/>
          <p:cNvSpPr/>
          <p:nvPr/>
        </p:nvSpPr>
        <p:spPr>
          <a:xfrm>
            <a:off x="4932040" y="2602017"/>
            <a:ext cx="914400" cy="914400"/>
          </a:xfrm>
          <a:prstGeom prst="arc">
            <a:avLst>
              <a:gd name="adj1" fmla="val 16200000"/>
              <a:gd name="adj2" fmla="val 486416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1524030">
            <a:off x="6975410" y="2602017"/>
            <a:ext cx="914400" cy="914400"/>
          </a:xfrm>
          <a:prstGeom prst="arc">
            <a:avLst>
              <a:gd name="adj1" fmla="val 16200000"/>
              <a:gd name="adj2" fmla="val 463398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5076056" y="3059217"/>
            <a:ext cx="770384" cy="29777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5076056" y="2829892"/>
            <a:ext cx="648072" cy="52710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076056" y="2602017"/>
            <a:ext cx="385192" cy="75497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020272" y="3093442"/>
            <a:ext cx="1224136" cy="26355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020272" y="2829892"/>
            <a:ext cx="1224136" cy="52710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236296" y="2672916"/>
            <a:ext cx="1008112" cy="684076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172551" y="5229200"/>
            <a:ext cx="4096101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louk 38"/>
          <p:cNvSpPr/>
          <p:nvPr/>
        </p:nvSpPr>
        <p:spPr>
          <a:xfrm rot="2777379">
            <a:off x="2111930" y="4772001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13463090">
            <a:off x="3009837" y="479065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/>
          <p:nvPr/>
        </p:nvCxnSpPr>
        <p:spPr>
          <a:xfrm flipV="1">
            <a:off x="1172551" y="5085184"/>
            <a:ext cx="1758527" cy="16266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172551" y="5247850"/>
            <a:ext cx="1758527" cy="12536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 flipV="1">
            <a:off x="3059832" y="5085184"/>
            <a:ext cx="2208820" cy="162666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0" idx="0"/>
          </p:cNvCxnSpPr>
          <p:nvPr/>
        </p:nvCxnSpPr>
        <p:spPr>
          <a:xfrm flipV="1">
            <a:off x="3147237" y="5247850"/>
            <a:ext cx="2242003" cy="326742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683568" y="5894392"/>
            <a:ext cx="7113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najdeš třetí vrchol? Kde leží? Podaří se ti vždy vymodelovat trojúhelník?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870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2060848"/>
            <a:ext cx="66967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 strany trojúhelníku musí platit, že součet délek každých dvou jeho stran je větší než délka jeho třetí strany. </a:t>
            </a:r>
          </a:p>
          <a:p>
            <a:endParaRPr lang="cs-CZ" sz="2800" dirty="0" smtClean="0"/>
          </a:p>
          <a:p>
            <a:r>
              <a:rPr lang="cs-CZ" sz="2800" dirty="0" smtClean="0"/>
              <a:t>Říkáme, že pro strany trojúhelníku platí  TROJÚHELNÍKOVÁ NEROVNOST.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1649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Ověření rýsováním a výpočtem:1.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701008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10 cm + 8 cm › 15 cm</a:t>
            </a:r>
          </a:p>
          <a:p>
            <a:r>
              <a:rPr lang="cs-CZ" dirty="0" smtClean="0"/>
              <a:t>15 cm + 8 cm › 10 cm</a:t>
            </a:r>
          </a:p>
          <a:p>
            <a:r>
              <a:rPr lang="cs-CZ" dirty="0" smtClean="0"/>
              <a:t>15 cm + 10 cm › 8 cm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4509120"/>
            <a:ext cx="295232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>
            <a:off x="1547664" y="2993127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4717257">
            <a:off x="2345003" y="284386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115616" y="3140968"/>
            <a:ext cx="1224136" cy="136815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339752" y="3140968"/>
            <a:ext cx="1728192" cy="1368152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7544" y="5733256"/>
            <a:ext cx="5503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Trojúhelníková nerovnost platí. Trojúhelník můžeme sestrojit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722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Ověření rýsováním a </a:t>
            </a:r>
            <a:r>
              <a:rPr lang="cs-CZ" dirty="0" smtClean="0"/>
              <a:t>výpočtem:2.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55438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15 cm + 7 cm › 5 cm</a:t>
            </a:r>
          </a:p>
          <a:p>
            <a:r>
              <a:rPr lang="cs-CZ" dirty="0" smtClean="0"/>
              <a:t>15 cm + 5 cm › 7 cm</a:t>
            </a:r>
          </a:p>
          <a:p>
            <a:r>
              <a:rPr lang="cs-CZ" dirty="0" smtClean="0"/>
              <a:t>5 cm + 7 cm ‹ 15 cm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971600" y="4509120"/>
            <a:ext cx="295232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 rot="2902140">
            <a:off x="1159142" y="4051919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3496611">
            <a:off x="2804848" y="402656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endCxn id="7" idx="0"/>
          </p:cNvCxnSpPr>
          <p:nvPr/>
        </p:nvCxnSpPr>
        <p:spPr>
          <a:xfrm flipV="1">
            <a:off x="970880" y="4205387"/>
            <a:ext cx="987191" cy="30373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43808" y="4357253"/>
            <a:ext cx="1064819" cy="126507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5576" y="5805264"/>
            <a:ext cx="5935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Trojúhelníková nerovnost </a:t>
            </a:r>
            <a:r>
              <a:rPr lang="cs-CZ" dirty="0" smtClean="0">
                <a:solidFill>
                  <a:srgbClr val="FFFF00"/>
                </a:solidFill>
              </a:rPr>
              <a:t>neplatí</a:t>
            </a:r>
            <a:r>
              <a:rPr lang="cs-CZ" dirty="0">
                <a:solidFill>
                  <a:srgbClr val="FFFF00"/>
                </a:solidFill>
              </a:rPr>
              <a:t>. Trojúhelník </a:t>
            </a:r>
            <a:r>
              <a:rPr lang="cs-CZ" dirty="0" smtClean="0">
                <a:solidFill>
                  <a:srgbClr val="FFFF00"/>
                </a:solidFill>
              </a:rPr>
              <a:t>nemůžeme </a:t>
            </a:r>
            <a:r>
              <a:rPr lang="cs-CZ" dirty="0">
                <a:solidFill>
                  <a:srgbClr val="FFFF00"/>
                </a:solidFill>
              </a:rPr>
              <a:t>sestrojit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50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Ověření rýsováním a </a:t>
            </a:r>
            <a:r>
              <a:rPr lang="cs-CZ" dirty="0" smtClean="0"/>
              <a:t>výpočtem:3.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8450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15 cm + 8 cm › 7 cm</a:t>
            </a:r>
          </a:p>
          <a:p>
            <a:r>
              <a:rPr lang="cs-CZ" dirty="0" smtClean="0"/>
              <a:t>15 cm + 7 cm › 8 cm</a:t>
            </a:r>
          </a:p>
          <a:p>
            <a:r>
              <a:rPr lang="cs-CZ" dirty="0"/>
              <a:t> </a:t>
            </a:r>
            <a:r>
              <a:rPr lang="cs-CZ" dirty="0" smtClean="0"/>
              <a:t>8 cm + 7 cm = 15 cm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998415" y="4511032"/>
            <a:ext cx="295232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ouk 7"/>
          <p:cNvSpPr/>
          <p:nvPr/>
        </p:nvSpPr>
        <p:spPr>
          <a:xfrm rot="13496611">
            <a:off x="2804848" y="402656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843808" y="4357253"/>
            <a:ext cx="1064819" cy="126507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louk 4"/>
          <p:cNvSpPr/>
          <p:nvPr/>
        </p:nvSpPr>
        <p:spPr>
          <a:xfrm rot="3249145">
            <a:off x="1872826" y="4034793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998415" y="4357253"/>
            <a:ext cx="1701377" cy="153779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39552" y="5877272"/>
            <a:ext cx="5935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Trojúhelníková nerovnost neplatí. Trojúhelník nemůžeme </a:t>
            </a:r>
            <a:r>
              <a:rPr lang="cs-CZ" dirty="0" smtClean="0">
                <a:solidFill>
                  <a:srgbClr val="FFFF00"/>
                </a:solidFill>
              </a:rPr>
              <a:t>sestrojit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212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znázornění: 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11560" y="2420888"/>
            <a:ext cx="30243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611560" y="1484784"/>
            <a:ext cx="1008112" cy="936104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19672" y="1484784"/>
            <a:ext cx="2016224" cy="936104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1560" y="3284984"/>
            <a:ext cx="172819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339752" y="3284984"/>
            <a:ext cx="1440160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1560" y="3717032"/>
            <a:ext cx="23042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283968" y="3284984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+b › c 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611560" y="4365104"/>
            <a:ext cx="23042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843808" y="4365104"/>
            <a:ext cx="1440160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11560" y="4653136"/>
            <a:ext cx="172819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572000" y="4509120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 + b › a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611560" y="5301208"/>
            <a:ext cx="172819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267744" y="5301208"/>
            <a:ext cx="23042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1560" y="5661248"/>
            <a:ext cx="1440160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071495" y="5517232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+ c › b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3568" y="1484784"/>
            <a:ext cx="19768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b                    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91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324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Anotace a citace</vt:lpstr>
      <vt:lpstr>Experiment:</vt:lpstr>
      <vt:lpstr>Zkusíme modelovat trojúhelníky:</vt:lpstr>
      <vt:lpstr>Pamatuj si!</vt:lpstr>
      <vt:lpstr>Ověření rýsováním a výpočtem:1.</vt:lpstr>
      <vt:lpstr>Ověření rýsováním a výpočtem:2.</vt:lpstr>
      <vt:lpstr>Ověření rýsováním a výpočtem:3.</vt:lpstr>
      <vt:lpstr>Grafické znázornění: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12</cp:revision>
  <dcterms:created xsi:type="dcterms:W3CDTF">2013-02-16T14:20:30Z</dcterms:created>
  <dcterms:modified xsi:type="dcterms:W3CDTF">2013-07-27T09:21:37Z</dcterms:modified>
</cp:coreProperties>
</file>