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</a:t>
          </a:r>
          <a:r>
            <a:rPr lang="cs-CZ" sz="1400" smtClean="0"/>
            <a:t>INOVACE 21 </a:t>
          </a:r>
          <a:r>
            <a:rPr lang="cs-CZ" sz="1400" dirty="0" smtClean="0"/>
            <a:t>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Pravý úhel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36D806-BAB7-4124-9F21-FBC3EFDEE100}" type="presOf" srcId="{7D356FD4-5DBA-45B8-83F2-01640ED454D7}" destId="{D0E8B8A9-76C8-445B-9727-5936C7A5778A}" srcOrd="1" destOrd="0" presId="urn:microsoft.com/office/officeart/2005/8/layout/target3"/>
    <dgm:cxn modelId="{B8B638E8-337D-41DA-AB4F-5DAF43D1E2F3}" type="presOf" srcId="{4C35D32F-0EAB-4CD7-82EE-45574DC2A586}" destId="{890E4F0B-2866-4A3F-A3C7-2A14B1797930}" srcOrd="1" destOrd="0" presId="urn:microsoft.com/office/officeart/2005/8/layout/target3"/>
    <dgm:cxn modelId="{2F8A22A0-CD68-48F4-9B7D-7C815AFD0DA4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1CDB516-D45B-4384-8D4F-A6DF10BF9207}" type="presOf" srcId="{B651F6E3-6281-48DB-9319-2AEAFDAE7572}" destId="{619D679B-A015-4ECF-8348-D1034C574F40}" srcOrd="0" destOrd="0" presId="urn:microsoft.com/office/officeart/2005/8/layout/target3"/>
    <dgm:cxn modelId="{F12189B1-89B6-434C-80B1-230DABC96E9E}" type="presOf" srcId="{D1B46980-6531-4606-95E6-44980827E919}" destId="{6140AFEC-043D-4C43-A2F9-D0F5331DF3A3}" srcOrd="0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D3E327D-F5B1-497F-9B06-B470993BAEB4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1301FD3-EF9C-4956-934E-AB04BAF24F6C}" type="presOf" srcId="{4C35D32F-0EAB-4CD7-82EE-45574DC2A586}" destId="{8BEBB6EC-1DAA-4CAC-8A25-BC0FCBD5DBD5}" srcOrd="0" destOrd="0" presId="urn:microsoft.com/office/officeart/2005/8/layout/target3"/>
    <dgm:cxn modelId="{A97CC6F7-600D-4B7C-B668-36FF120D44B1}" type="presOf" srcId="{B651F6E3-6281-48DB-9319-2AEAFDAE7572}" destId="{6BB5E863-4638-4E1D-BFDE-399D028AC4ED}" srcOrd="1" destOrd="0" presId="urn:microsoft.com/office/officeart/2005/8/layout/target3"/>
    <dgm:cxn modelId="{06B1A1DE-81DA-48AB-BB31-A8FF3FE9591E}" type="presOf" srcId="{7D356FD4-5DBA-45B8-83F2-01640ED454D7}" destId="{F217DB88-03EE-4B14-A303-4F9D49C289A7}" srcOrd="0" destOrd="0" presId="urn:microsoft.com/office/officeart/2005/8/layout/target3"/>
    <dgm:cxn modelId="{77989EA7-EA50-4D80-B908-1900976CB6AF}" type="presOf" srcId="{D1D4F407-5343-4D3F-B5B9-D407B03CAEB4}" destId="{AED2198E-93D5-4001-81B4-73124B309672}" srcOrd="1" destOrd="0" presId="urn:microsoft.com/office/officeart/2005/8/layout/target3"/>
    <dgm:cxn modelId="{D4323628-2702-40C0-A44D-62C6368B3544}" type="presOf" srcId="{D1B46980-6531-4606-95E6-44980827E919}" destId="{2BE915AB-18AA-4053-B92C-3BFC9ED204BB}" srcOrd="1" destOrd="0" presId="urn:microsoft.com/office/officeart/2005/8/layout/target3"/>
    <dgm:cxn modelId="{13CB39BD-CB97-471A-B728-774202CC045C}" type="presParOf" srcId="{333A1088-737F-45CB-B68E-254E46348037}" destId="{F5ABB229-8D3B-4694-996A-96F23CF14429}" srcOrd="0" destOrd="0" presId="urn:microsoft.com/office/officeart/2005/8/layout/target3"/>
    <dgm:cxn modelId="{8077F088-D7F3-45C0-85CC-AC94C212EE03}" type="presParOf" srcId="{333A1088-737F-45CB-B68E-254E46348037}" destId="{F41139FD-01EE-4571-8B17-4FB00FC51163}" srcOrd="1" destOrd="0" presId="urn:microsoft.com/office/officeart/2005/8/layout/target3"/>
    <dgm:cxn modelId="{5F16D4F8-A7E3-4367-AF61-F908B32E6D42}" type="presParOf" srcId="{333A1088-737F-45CB-B68E-254E46348037}" destId="{D005CE8C-CC26-4C3E-AC11-E15060ECD759}" srcOrd="2" destOrd="0" presId="urn:microsoft.com/office/officeart/2005/8/layout/target3"/>
    <dgm:cxn modelId="{8FEE7725-297B-46BA-8261-BCBBB9EA48D2}" type="presParOf" srcId="{333A1088-737F-45CB-B68E-254E46348037}" destId="{2C702D82-9B77-49B7-9568-BB8EB47C3372}" srcOrd="3" destOrd="0" presId="urn:microsoft.com/office/officeart/2005/8/layout/target3"/>
    <dgm:cxn modelId="{45585F1C-3567-4355-BEDD-003BCBFF9288}" type="presParOf" srcId="{333A1088-737F-45CB-B68E-254E46348037}" destId="{A52A0455-90FF-4808-ABD0-F02540D31D5A}" srcOrd="4" destOrd="0" presId="urn:microsoft.com/office/officeart/2005/8/layout/target3"/>
    <dgm:cxn modelId="{5AB6E26C-6744-491A-85F2-E8C8ABEC1D1C}" type="presParOf" srcId="{333A1088-737F-45CB-B68E-254E46348037}" destId="{6140AFEC-043D-4C43-A2F9-D0F5331DF3A3}" srcOrd="5" destOrd="0" presId="urn:microsoft.com/office/officeart/2005/8/layout/target3"/>
    <dgm:cxn modelId="{3A9F5ACB-0E76-43A1-AB43-1BBDAFD9B4D7}" type="presParOf" srcId="{333A1088-737F-45CB-B68E-254E46348037}" destId="{9358AC05-5D7D-4327-9F80-1AD486AEA664}" srcOrd="6" destOrd="0" presId="urn:microsoft.com/office/officeart/2005/8/layout/target3"/>
    <dgm:cxn modelId="{03A8989B-A40E-48DD-A327-8E243A8BB8AA}" type="presParOf" srcId="{333A1088-737F-45CB-B68E-254E46348037}" destId="{313FC574-E1CD-4FB4-B054-0B805CE0447D}" srcOrd="7" destOrd="0" presId="urn:microsoft.com/office/officeart/2005/8/layout/target3"/>
    <dgm:cxn modelId="{D99FABEA-697A-44D6-946D-9A5EB46A7CFC}" type="presParOf" srcId="{333A1088-737F-45CB-B68E-254E46348037}" destId="{619D679B-A015-4ECF-8348-D1034C574F40}" srcOrd="8" destOrd="0" presId="urn:microsoft.com/office/officeart/2005/8/layout/target3"/>
    <dgm:cxn modelId="{0531BABB-5DBA-4BED-8F36-C921A26DBCCF}" type="presParOf" srcId="{333A1088-737F-45CB-B68E-254E46348037}" destId="{5EADEC68-DC27-4179-998F-15CD834808A2}" srcOrd="9" destOrd="0" presId="urn:microsoft.com/office/officeart/2005/8/layout/target3"/>
    <dgm:cxn modelId="{CE0235FA-DACC-4CAE-814E-02231D10508B}" type="presParOf" srcId="{333A1088-737F-45CB-B68E-254E46348037}" destId="{B8578831-437F-4501-8ADE-AE2A1799C643}" srcOrd="10" destOrd="0" presId="urn:microsoft.com/office/officeart/2005/8/layout/target3"/>
    <dgm:cxn modelId="{AADE1DC5-E7A9-4018-AB99-AB37904E82B4}" type="presParOf" srcId="{333A1088-737F-45CB-B68E-254E46348037}" destId="{F217DB88-03EE-4B14-A303-4F9D49C289A7}" srcOrd="11" destOrd="0" presId="urn:microsoft.com/office/officeart/2005/8/layout/target3"/>
    <dgm:cxn modelId="{A4DBF0F1-6681-42EA-9C78-0348F5BA97D5}" type="presParOf" srcId="{333A1088-737F-45CB-B68E-254E46348037}" destId="{76644BE8-9D7C-4C09-B250-3D10AF48CBB7}" srcOrd="12" destOrd="0" presId="urn:microsoft.com/office/officeart/2005/8/layout/target3"/>
    <dgm:cxn modelId="{3B6C46CF-DEEC-4329-8A02-600886607ED3}" type="presParOf" srcId="{333A1088-737F-45CB-B68E-254E46348037}" destId="{EE85B701-7295-41C0-BA7A-34D3756A2AE6}" srcOrd="13" destOrd="0" presId="urn:microsoft.com/office/officeart/2005/8/layout/target3"/>
    <dgm:cxn modelId="{053D9AC5-3C00-4573-A533-79081165ABDE}" type="presParOf" srcId="{333A1088-737F-45CB-B68E-254E46348037}" destId="{8BEBB6EC-1DAA-4CAC-8A25-BC0FCBD5DBD5}" srcOrd="14" destOrd="0" presId="urn:microsoft.com/office/officeart/2005/8/layout/target3"/>
    <dgm:cxn modelId="{0DF8F1FC-20AE-45F5-8561-192ACA4312EB}" type="presParOf" srcId="{333A1088-737F-45CB-B68E-254E46348037}" destId="{AED2198E-93D5-4001-81B4-73124B309672}" srcOrd="15" destOrd="0" presId="urn:microsoft.com/office/officeart/2005/8/layout/target3"/>
    <dgm:cxn modelId="{9593429D-E725-4839-9555-09E661F95AE8}" type="presParOf" srcId="{333A1088-737F-45CB-B68E-254E46348037}" destId="{2BE915AB-18AA-4053-B92C-3BFC9ED204BB}" srcOrd="16" destOrd="0" presId="urn:microsoft.com/office/officeart/2005/8/layout/target3"/>
    <dgm:cxn modelId="{CC21393B-80D7-49A8-9C1B-B194AE0BDBDE}" type="presParOf" srcId="{333A1088-737F-45CB-B68E-254E46348037}" destId="{6BB5E863-4638-4E1D-BFDE-399D028AC4ED}" srcOrd="17" destOrd="0" presId="urn:microsoft.com/office/officeart/2005/8/layout/target3"/>
    <dgm:cxn modelId="{8F362B25-0F1C-434D-942D-5B76574A30E3}" type="presParOf" srcId="{333A1088-737F-45CB-B68E-254E46348037}" destId="{D0E8B8A9-76C8-445B-9727-5936C7A5778A}" srcOrd="18" destOrd="0" presId="urn:microsoft.com/office/officeart/2005/8/layout/target3"/>
    <dgm:cxn modelId="{CCB89041-3DAF-4042-B077-236FD8521CC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</a:t>
          </a:r>
          <a:r>
            <a:rPr lang="cs-CZ" sz="1400" kern="1200" smtClean="0"/>
            <a:t>INOVACE 21 </a:t>
          </a:r>
          <a:r>
            <a:rPr lang="cs-CZ" sz="1400" kern="1200" dirty="0" smtClean="0"/>
            <a:t>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Pravý úhel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A09CD6-5C58-4274-9731-C5106A19F0D6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0896A9-D4B7-49B1-87B9-DF176401EF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946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863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9307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9637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119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5391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9189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7450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600632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1479312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043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111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27.7.2013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69150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252072362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278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Po zvládnutí konstrukce kolmých přímek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>
                <a:solidFill>
                  <a:srgbClr val="DFE6D0"/>
                </a:solidFill>
              </a:rPr>
              <a:t>Matematika pro 4. ročník ZŠ, </a:t>
            </a:r>
            <a:r>
              <a:rPr lang="cs-CZ" dirty="0" smtClean="0">
                <a:solidFill>
                  <a:srgbClr val="DFE6D0"/>
                </a:solidFill>
              </a:rPr>
              <a:t>1.díl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RNDr. Růžena Blažková,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Milena Vaňurová,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Květoslava Matoušková,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Naklad. Alter, Praha 2005</a:t>
            </a:r>
          </a:p>
          <a:p>
            <a:pPr>
              <a:buClr>
                <a:srgbClr val="759AA5">
                  <a:lumMod val="60000"/>
                  <a:lumOff val="40000"/>
                </a:srgbClr>
              </a:buClr>
            </a:pPr>
            <a:r>
              <a:rPr lang="cs-CZ" smtClean="0">
                <a:solidFill>
                  <a:srgbClr val="DFE6D0"/>
                </a:solidFill>
              </a:rPr>
              <a:t>Obrázky: </a:t>
            </a:r>
            <a:r>
              <a:rPr lang="cs-CZ" dirty="0" smtClean="0">
                <a:solidFill>
                  <a:srgbClr val="DFE6D0"/>
                </a:solidFill>
              </a:rPr>
              <a:t>www.office.</a:t>
            </a:r>
            <a:r>
              <a:rPr lang="cs-CZ" dirty="0" err="1" smtClean="0">
                <a:solidFill>
                  <a:srgbClr val="DFE6D0"/>
                </a:solidFill>
              </a:rPr>
              <a:t>microsoft.com</a:t>
            </a:r>
            <a:endParaRPr lang="cs-CZ" dirty="0" smtClean="0">
              <a:solidFill>
                <a:srgbClr val="DFE6D0"/>
              </a:solidFill>
            </a:endParaRPr>
          </a:p>
          <a:p>
            <a:pPr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>
                <a:solidFill>
                  <a:srgbClr val="DFE6D0"/>
                </a:solidFill>
              </a:rPr>
              <a:t>http://media4.picsearch.com/is?rujAmmFW82bsmQHY3TL_-7DeRKR3l3myXMJMeE6iPUM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520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1.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Narýsuj si do sešitu dvě</a:t>
            </a:r>
          </a:p>
          <a:p>
            <a:pPr marL="0" indent="0">
              <a:buNone/>
            </a:pPr>
            <a:r>
              <a:rPr lang="cs-CZ" dirty="0" smtClean="0"/>
              <a:t> k sobě kolmé přímky </a:t>
            </a:r>
            <a:r>
              <a:rPr lang="cs-CZ" dirty="0" smtClean="0"/>
              <a:t> </a:t>
            </a:r>
            <a:r>
              <a:rPr lang="cs-CZ" i="1" dirty="0" smtClean="0"/>
              <a:t>a</a:t>
            </a:r>
            <a:r>
              <a:rPr lang="cs-CZ" i="1" dirty="0" smtClean="0"/>
              <a:t>, b.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133056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6588224" y="2276872"/>
            <a:ext cx="72008" cy="33123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148064" y="3933056"/>
            <a:ext cx="30963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6696236" y="249289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000037" y="393305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9552" y="5445224"/>
            <a:ext cx="707437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Tyto přímky rozdělují rovinu na 4 části.</a:t>
            </a:r>
          </a:p>
          <a:p>
            <a:r>
              <a:rPr lang="cs-CZ" sz="2800" dirty="0" smtClean="0">
                <a:solidFill>
                  <a:srgbClr val="FFFF00"/>
                </a:solidFill>
              </a:rPr>
              <a:t>Každá z těchto  čtyř částí roviny se nazývá </a:t>
            </a:r>
            <a:endParaRPr lang="cs-CZ" sz="2800" dirty="0" smtClean="0">
              <a:solidFill>
                <a:srgbClr val="FFFF00"/>
              </a:solidFill>
            </a:endParaRPr>
          </a:p>
          <a:p>
            <a:r>
              <a:rPr lang="cs-CZ" sz="2800" dirty="0" smtClean="0">
                <a:solidFill>
                  <a:srgbClr val="FFFF00"/>
                </a:solidFill>
              </a:rPr>
              <a:t>PRAVÝ </a:t>
            </a:r>
            <a:r>
              <a:rPr lang="cs-CZ" sz="2800" dirty="0" smtClean="0">
                <a:solidFill>
                  <a:srgbClr val="FFFF00"/>
                </a:solidFill>
              </a:rPr>
              <a:t>ÚHEL.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14" name="Volný tvar 13"/>
          <p:cNvSpPr/>
          <p:nvPr/>
        </p:nvSpPr>
        <p:spPr>
          <a:xfrm>
            <a:off x="6606862" y="2614411"/>
            <a:ext cx="1596990" cy="1339403"/>
          </a:xfrm>
          <a:custGeom>
            <a:avLst/>
            <a:gdLst>
              <a:gd name="connsiteX0" fmla="*/ 0 w 1596990"/>
              <a:gd name="connsiteY0" fmla="*/ 0 h 1339403"/>
              <a:gd name="connsiteX1" fmla="*/ 103031 w 1596990"/>
              <a:gd name="connsiteY1" fmla="*/ 25758 h 1339403"/>
              <a:gd name="connsiteX2" fmla="*/ 193183 w 1596990"/>
              <a:gd name="connsiteY2" fmla="*/ 141668 h 1339403"/>
              <a:gd name="connsiteX3" fmla="*/ 206062 w 1596990"/>
              <a:gd name="connsiteY3" fmla="*/ 180304 h 1339403"/>
              <a:gd name="connsiteX4" fmla="*/ 231820 w 1596990"/>
              <a:gd name="connsiteY4" fmla="*/ 218941 h 1339403"/>
              <a:gd name="connsiteX5" fmla="*/ 244699 w 1596990"/>
              <a:gd name="connsiteY5" fmla="*/ 347730 h 1339403"/>
              <a:gd name="connsiteX6" fmla="*/ 257577 w 1596990"/>
              <a:gd name="connsiteY6" fmla="*/ 386366 h 1339403"/>
              <a:gd name="connsiteX7" fmla="*/ 296214 w 1596990"/>
              <a:gd name="connsiteY7" fmla="*/ 412124 h 1339403"/>
              <a:gd name="connsiteX8" fmla="*/ 721217 w 1596990"/>
              <a:gd name="connsiteY8" fmla="*/ 412124 h 1339403"/>
              <a:gd name="connsiteX9" fmla="*/ 759853 w 1596990"/>
              <a:gd name="connsiteY9" fmla="*/ 425003 h 1339403"/>
              <a:gd name="connsiteX10" fmla="*/ 772732 w 1596990"/>
              <a:gd name="connsiteY10" fmla="*/ 463640 h 1339403"/>
              <a:gd name="connsiteX11" fmla="*/ 772732 w 1596990"/>
              <a:gd name="connsiteY11" fmla="*/ 734096 h 1339403"/>
              <a:gd name="connsiteX12" fmla="*/ 850006 w 1596990"/>
              <a:gd name="connsiteY12" fmla="*/ 772733 h 1339403"/>
              <a:gd name="connsiteX13" fmla="*/ 1017431 w 1596990"/>
              <a:gd name="connsiteY13" fmla="*/ 759854 h 1339403"/>
              <a:gd name="connsiteX14" fmla="*/ 1094704 w 1596990"/>
              <a:gd name="connsiteY14" fmla="*/ 734096 h 1339403"/>
              <a:gd name="connsiteX15" fmla="*/ 1159099 w 1596990"/>
              <a:gd name="connsiteY15" fmla="*/ 746975 h 1339403"/>
              <a:gd name="connsiteX16" fmla="*/ 1184856 w 1596990"/>
              <a:gd name="connsiteY16" fmla="*/ 785612 h 1339403"/>
              <a:gd name="connsiteX17" fmla="*/ 1210614 w 1596990"/>
              <a:gd name="connsiteY17" fmla="*/ 862885 h 1339403"/>
              <a:gd name="connsiteX18" fmla="*/ 1249251 w 1596990"/>
              <a:gd name="connsiteY18" fmla="*/ 940158 h 1339403"/>
              <a:gd name="connsiteX19" fmla="*/ 1300766 w 1596990"/>
              <a:gd name="connsiteY19" fmla="*/ 978795 h 1339403"/>
              <a:gd name="connsiteX20" fmla="*/ 1339403 w 1596990"/>
              <a:gd name="connsiteY20" fmla="*/ 991674 h 1339403"/>
              <a:gd name="connsiteX21" fmla="*/ 1506828 w 1596990"/>
              <a:gd name="connsiteY21" fmla="*/ 1017431 h 1339403"/>
              <a:gd name="connsiteX22" fmla="*/ 1558344 w 1596990"/>
              <a:gd name="connsiteY22" fmla="*/ 1184857 h 1339403"/>
              <a:gd name="connsiteX23" fmla="*/ 1584101 w 1596990"/>
              <a:gd name="connsiteY23" fmla="*/ 1262130 h 1339403"/>
              <a:gd name="connsiteX24" fmla="*/ 1596980 w 1596990"/>
              <a:gd name="connsiteY24" fmla="*/ 1339403 h 1339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596990" h="1339403">
                <a:moveTo>
                  <a:pt x="0" y="0"/>
                </a:moveTo>
                <a:cubicBezTo>
                  <a:pt x="9289" y="1858"/>
                  <a:pt x="86059" y="14443"/>
                  <a:pt x="103031" y="25758"/>
                </a:cubicBezTo>
                <a:cubicBezTo>
                  <a:pt x="131606" y="44808"/>
                  <a:pt x="185872" y="119737"/>
                  <a:pt x="193183" y="141668"/>
                </a:cubicBezTo>
                <a:cubicBezTo>
                  <a:pt x="197476" y="154547"/>
                  <a:pt x="199991" y="168162"/>
                  <a:pt x="206062" y="180304"/>
                </a:cubicBezTo>
                <a:cubicBezTo>
                  <a:pt x="212984" y="194148"/>
                  <a:pt x="223234" y="206062"/>
                  <a:pt x="231820" y="218941"/>
                </a:cubicBezTo>
                <a:cubicBezTo>
                  <a:pt x="236113" y="261871"/>
                  <a:pt x="238139" y="305088"/>
                  <a:pt x="244699" y="347730"/>
                </a:cubicBezTo>
                <a:cubicBezTo>
                  <a:pt x="246763" y="361147"/>
                  <a:pt x="249097" y="375766"/>
                  <a:pt x="257577" y="386366"/>
                </a:cubicBezTo>
                <a:cubicBezTo>
                  <a:pt x="267246" y="398453"/>
                  <a:pt x="283335" y="403538"/>
                  <a:pt x="296214" y="412124"/>
                </a:cubicBezTo>
                <a:cubicBezTo>
                  <a:pt x="503324" y="396192"/>
                  <a:pt x="478429" y="391012"/>
                  <a:pt x="721217" y="412124"/>
                </a:cubicBezTo>
                <a:cubicBezTo>
                  <a:pt x="734741" y="413300"/>
                  <a:pt x="746974" y="420710"/>
                  <a:pt x="759853" y="425003"/>
                </a:cubicBezTo>
                <a:cubicBezTo>
                  <a:pt x="764146" y="437882"/>
                  <a:pt x="772732" y="450064"/>
                  <a:pt x="772732" y="463640"/>
                </a:cubicBezTo>
                <a:cubicBezTo>
                  <a:pt x="772732" y="563249"/>
                  <a:pt x="739862" y="635488"/>
                  <a:pt x="772732" y="734096"/>
                </a:cubicBezTo>
                <a:cubicBezTo>
                  <a:pt x="778974" y="752821"/>
                  <a:pt x="835004" y="767732"/>
                  <a:pt x="850006" y="772733"/>
                </a:cubicBezTo>
                <a:cubicBezTo>
                  <a:pt x="905814" y="768440"/>
                  <a:pt x="962143" y="768584"/>
                  <a:pt x="1017431" y="759854"/>
                </a:cubicBezTo>
                <a:cubicBezTo>
                  <a:pt x="1044250" y="755619"/>
                  <a:pt x="1094704" y="734096"/>
                  <a:pt x="1094704" y="734096"/>
                </a:cubicBezTo>
                <a:cubicBezTo>
                  <a:pt x="1116169" y="738389"/>
                  <a:pt x="1140093" y="736114"/>
                  <a:pt x="1159099" y="746975"/>
                </a:cubicBezTo>
                <a:cubicBezTo>
                  <a:pt x="1172538" y="754655"/>
                  <a:pt x="1178570" y="771468"/>
                  <a:pt x="1184856" y="785612"/>
                </a:cubicBezTo>
                <a:cubicBezTo>
                  <a:pt x="1195883" y="810423"/>
                  <a:pt x="1202028" y="837127"/>
                  <a:pt x="1210614" y="862885"/>
                </a:cubicBezTo>
                <a:cubicBezTo>
                  <a:pt x="1221089" y="894309"/>
                  <a:pt x="1224285" y="915192"/>
                  <a:pt x="1249251" y="940158"/>
                </a:cubicBezTo>
                <a:cubicBezTo>
                  <a:pt x="1264429" y="955336"/>
                  <a:pt x="1282129" y="968145"/>
                  <a:pt x="1300766" y="978795"/>
                </a:cubicBezTo>
                <a:cubicBezTo>
                  <a:pt x="1312553" y="985530"/>
                  <a:pt x="1326350" y="987945"/>
                  <a:pt x="1339403" y="991674"/>
                </a:cubicBezTo>
                <a:cubicBezTo>
                  <a:pt x="1410376" y="1011951"/>
                  <a:pt x="1413421" y="1007052"/>
                  <a:pt x="1506828" y="1017431"/>
                </a:cubicBezTo>
                <a:cubicBezTo>
                  <a:pt x="1589891" y="1072806"/>
                  <a:pt x="1528832" y="1017620"/>
                  <a:pt x="1558344" y="1184857"/>
                </a:cubicBezTo>
                <a:cubicBezTo>
                  <a:pt x="1563062" y="1211595"/>
                  <a:pt x="1578776" y="1235506"/>
                  <a:pt x="1584101" y="1262130"/>
                </a:cubicBezTo>
                <a:cubicBezTo>
                  <a:pt x="1597822" y="1330734"/>
                  <a:pt x="1596980" y="1304634"/>
                  <a:pt x="1596980" y="1339403"/>
                </a:cubicBezTo>
              </a:path>
            </a:pathLst>
          </a:cu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olný tvar 14"/>
          <p:cNvSpPr/>
          <p:nvPr/>
        </p:nvSpPr>
        <p:spPr>
          <a:xfrm>
            <a:off x="5215944" y="2550017"/>
            <a:ext cx="1378039" cy="1403797"/>
          </a:xfrm>
          <a:custGeom>
            <a:avLst/>
            <a:gdLst>
              <a:gd name="connsiteX0" fmla="*/ 1378039 w 1378039"/>
              <a:gd name="connsiteY0" fmla="*/ 0 h 1403797"/>
              <a:gd name="connsiteX1" fmla="*/ 1313645 w 1378039"/>
              <a:gd name="connsiteY1" fmla="*/ 12879 h 1403797"/>
              <a:gd name="connsiteX2" fmla="*/ 1236371 w 1378039"/>
              <a:gd name="connsiteY2" fmla="*/ 25758 h 1403797"/>
              <a:gd name="connsiteX3" fmla="*/ 1184856 w 1378039"/>
              <a:gd name="connsiteY3" fmla="*/ 51515 h 1403797"/>
              <a:gd name="connsiteX4" fmla="*/ 1120462 w 1378039"/>
              <a:gd name="connsiteY4" fmla="*/ 64394 h 1403797"/>
              <a:gd name="connsiteX5" fmla="*/ 1043188 w 1378039"/>
              <a:gd name="connsiteY5" fmla="*/ 90152 h 1403797"/>
              <a:gd name="connsiteX6" fmla="*/ 1004552 w 1378039"/>
              <a:gd name="connsiteY6" fmla="*/ 115910 h 1403797"/>
              <a:gd name="connsiteX7" fmla="*/ 991673 w 1378039"/>
              <a:gd name="connsiteY7" fmla="*/ 180304 h 1403797"/>
              <a:gd name="connsiteX8" fmla="*/ 965915 w 1378039"/>
              <a:gd name="connsiteY8" fmla="*/ 218941 h 1403797"/>
              <a:gd name="connsiteX9" fmla="*/ 953036 w 1378039"/>
              <a:gd name="connsiteY9" fmla="*/ 425003 h 1403797"/>
              <a:gd name="connsiteX10" fmla="*/ 940157 w 1378039"/>
              <a:gd name="connsiteY10" fmla="*/ 463639 h 1403797"/>
              <a:gd name="connsiteX11" fmla="*/ 850005 w 1378039"/>
              <a:gd name="connsiteY11" fmla="*/ 515155 h 1403797"/>
              <a:gd name="connsiteX12" fmla="*/ 811369 w 1378039"/>
              <a:gd name="connsiteY12" fmla="*/ 528034 h 1403797"/>
              <a:gd name="connsiteX13" fmla="*/ 772732 w 1378039"/>
              <a:gd name="connsiteY13" fmla="*/ 553791 h 1403797"/>
              <a:gd name="connsiteX14" fmla="*/ 695459 w 1378039"/>
              <a:gd name="connsiteY14" fmla="*/ 708338 h 1403797"/>
              <a:gd name="connsiteX15" fmla="*/ 618186 w 1378039"/>
              <a:gd name="connsiteY15" fmla="*/ 759853 h 1403797"/>
              <a:gd name="connsiteX16" fmla="*/ 579549 w 1378039"/>
              <a:gd name="connsiteY16" fmla="*/ 785611 h 1403797"/>
              <a:gd name="connsiteX17" fmla="*/ 540912 w 1378039"/>
              <a:gd name="connsiteY17" fmla="*/ 798490 h 1403797"/>
              <a:gd name="connsiteX18" fmla="*/ 437881 w 1378039"/>
              <a:gd name="connsiteY18" fmla="*/ 824248 h 1403797"/>
              <a:gd name="connsiteX19" fmla="*/ 347729 w 1378039"/>
              <a:gd name="connsiteY19" fmla="*/ 888642 h 1403797"/>
              <a:gd name="connsiteX20" fmla="*/ 321971 w 1378039"/>
              <a:gd name="connsiteY20" fmla="*/ 927279 h 1403797"/>
              <a:gd name="connsiteX21" fmla="*/ 296214 w 1378039"/>
              <a:gd name="connsiteY21" fmla="*/ 1004552 h 1403797"/>
              <a:gd name="connsiteX22" fmla="*/ 270456 w 1378039"/>
              <a:gd name="connsiteY22" fmla="*/ 1043189 h 1403797"/>
              <a:gd name="connsiteX23" fmla="*/ 257577 w 1378039"/>
              <a:gd name="connsiteY23" fmla="*/ 1081825 h 1403797"/>
              <a:gd name="connsiteX24" fmla="*/ 193183 w 1378039"/>
              <a:gd name="connsiteY24" fmla="*/ 1159098 h 1403797"/>
              <a:gd name="connsiteX25" fmla="*/ 154546 w 1378039"/>
              <a:gd name="connsiteY25" fmla="*/ 1184856 h 1403797"/>
              <a:gd name="connsiteX26" fmla="*/ 115910 w 1378039"/>
              <a:gd name="connsiteY26" fmla="*/ 1197735 h 1403797"/>
              <a:gd name="connsiteX27" fmla="*/ 90152 w 1378039"/>
              <a:gd name="connsiteY27" fmla="*/ 1275008 h 1403797"/>
              <a:gd name="connsiteX28" fmla="*/ 77273 w 1378039"/>
              <a:gd name="connsiteY28" fmla="*/ 1313645 h 1403797"/>
              <a:gd name="connsiteX29" fmla="*/ 38636 w 1378039"/>
              <a:gd name="connsiteY29" fmla="*/ 1339403 h 1403797"/>
              <a:gd name="connsiteX30" fmla="*/ 0 w 1378039"/>
              <a:gd name="connsiteY30" fmla="*/ 1403797 h 140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378039" h="1403797">
                <a:moveTo>
                  <a:pt x="1378039" y="0"/>
                </a:moveTo>
                <a:lnTo>
                  <a:pt x="1313645" y="12879"/>
                </a:lnTo>
                <a:cubicBezTo>
                  <a:pt x="1287953" y="17550"/>
                  <a:pt x="1261383" y="18255"/>
                  <a:pt x="1236371" y="25758"/>
                </a:cubicBezTo>
                <a:cubicBezTo>
                  <a:pt x="1217982" y="31275"/>
                  <a:pt x="1203069" y="45444"/>
                  <a:pt x="1184856" y="51515"/>
                </a:cubicBezTo>
                <a:cubicBezTo>
                  <a:pt x="1164090" y="58437"/>
                  <a:pt x="1141580" y="58634"/>
                  <a:pt x="1120462" y="64394"/>
                </a:cubicBezTo>
                <a:cubicBezTo>
                  <a:pt x="1094267" y="71538"/>
                  <a:pt x="1043188" y="90152"/>
                  <a:pt x="1043188" y="90152"/>
                </a:cubicBezTo>
                <a:cubicBezTo>
                  <a:pt x="1030309" y="98738"/>
                  <a:pt x="1012231" y="102471"/>
                  <a:pt x="1004552" y="115910"/>
                </a:cubicBezTo>
                <a:cubicBezTo>
                  <a:pt x="993692" y="134916"/>
                  <a:pt x="999359" y="159808"/>
                  <a:pt x="991673" y="180304"/>
                </a:cubicBezTo>
                <a:cubicBezTo>
                  <a:pt x="986238" y="194797"/>
                  <a:pt x="974501" y="206062"/>
                  <a:pt x="965915" y="218941"/>
                </a:cubicBezTo>
                <a:cubicBezTo>
                  <a:pt x="961622" y="287628"/>
                  <a:pt x="960241" y="356560"/>
                  <a:pt x="953036" y="425003"/>
                </a:cubicBezTo>
                <a:cubicBezTo>
                  <a:pt x="951615" y="438504"/>
                  <a:pt x="948637" y="453038"/>
                  <a:pt x="940157" y="463639"/>
                </a:cubicBezTo>
                <a:cubicBezTo>
                  <a:pt x="928909" y="477699"/>
                  <a:pt x="861580" y="510194"/>
                  <a:pt x="850005" y="515155"/>
                </a:cubicBezTo>
                <a:cubicBezTo>
                  <a:pt x="837527" y="520503"/>
                  <a:pt x="823511" y="521963"/>
                  <a:pt x="811369" y="528034"/>
                </a:cubicBezTo>
                <a:cubicBezTo>
                  <a:pt x="797525" y="534956"/>
                  <a:pt x="785611" y="545205"/>
                  <a:pt x="772732" y="553791"/>
                </a:cubicBezTo>
                <a:cubicBezTo>
                  <a:pt x="758039" y="597870"/>
                  <a:pt x="738257" y="679806"/>
                  <a:pt x="695459" y="708338"/>
                </a:cubicBezTo>
                <a:lnTo>
                  <a:pt x="618186" y="759853"/>
                </a:lnTo>
                <a:cubicBezTo>
                  <a:pt x="605307" y="768439"/>
                  <a:pt x="594233" y="780716"/>
                  <a:pt x="579549" y="785611"/>
                </a:cubicBezTo>
                <a:cubicBezTo>
                  <a:pt x="566670" y="789904"/>
                  <a:pt x="554082" y="795197"/>
                  <a:pt x="540912" y="798490"/>
                </a:cubicBezTo>
                <a:lnTo>
                  <a:pt x="437881" y="824248"/>
                </a:lnTo>
                <a:cubicBezTo>
                  <a:pt x="415948" y="838871"/>
                  <a:pt x="363698" y="872673"/>
                  <a:pt x="347729" y="888642"/>
                </a:cubicBezTo>
                <a:cubicBezTo>
                  <a:pt x="336784" y="899587"/>
                  <a:pt x="330557" y="914400"/>
                  <a:pt x="321971" y="927279"/>
                </a:cubicBezTo>
                <a:cubicBezTo>
                  <a:pt x="313385" y="953037"/>
                  <a:pt x="311275" y="981961"/>
                  <a:pt x="296214" y="1004552"/>
                </a:cubicBezTo>
                <a:cubicBezTo>
                  <a:pt x="287628" y="1017431"/>
                  <a:pt x="277378" y="1029345"/>
                  <a:pt x="270456" y="1043189"/>
                </a:cubicBezTo>
                <a:cubicBezTo>
                  <a:pt x="264385" y="1055331"/>
                  <a:pt x="263648" y="1069683"/>
                  <a:pt x="257577" y="1081825"/>
                </a:cubicBezTo>
                <a:cubicBezTo>
                  <a:pt x="243104" y="1110770"/>
                  <a:pt x="217597" y="1138753"/>
                  <a:pt x="193183" y="1159098"/>
                </a:cubicBezTo>
                <a:cubicBezTo>
                  <a:pt x="181292" y="1169007"/>
                  <a:pt x="168390" y="1177934"/>
                  <a:pt x="154546" y="1184856"/>
                </a:cubicBezTo>
                <a:cubicBezTo>
                  <a:pt x="142404" y="1190927"/>
                  <a:pt x="128789" y="1193442"/>
                  <a:pt x="115910" y="1197735"/>
                </a:cubicBezTo>
                <a:lnTo>
                  <a:pt x="90152" y="1275008"/>
                </a:lnTo>
                <a:cubicBezTo>
                  <a:pt x="85859" y="1287887"/>
                  <a:pt x="88569" y="1306115"/>
                  <a:pt x="77273" y="1313645"/>
                </a:cubicBezTo>
                <a:lnTo>
                  <a:pt x="38636" y="1339403"/>
                </a:lnTo>
                <a:cubicBezTo>
                  <a:pt x="21917" y="1389558"/>
                  <a:pt x="35356" y="1368440"/>
                  <a:pt x="0" y="1403797"/>
                </a:cubicBezTo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5241701" y="3940935"/>
            <a:ext cx="1416676" cy="1120462"/>
          </a:xfrm>
          <a:custGeom>
            <a:avLst/>
            <a:gdLst>
              <a:gd name="connsiteX0" fmla="*/ 0 w 1416676"/>
              <a:gd name="connsiteY0" fmla="*/ 0 h 1120462"/>
              <a:gd name="connsiteX1" fmla="*/ 38637 w 1416676"/>
              <a:gd name="connsiteY1" fmla="*/ 115910 h 1120462"/>
              <a:gd name="connsiteX2" fmla="*/ 141668 w 1416676"/>
              <a:gd name="connsiteY2" fmla="*/ 193183 h 1120462"/>
              <a:gd name="connsiteX3" fmla="*/ 244699 w 1416676"/>
              <a:gd name="connsiteY3" fmla="*/ 244699 h 1120462"/>
              <a:gd name="connsiteX4" fmla="*/ 373488 w 1416676"/>
              <a:gd name="connsiteY4" fmla="*/ 283335 h 1120462"/>
              <a:gd name="connsiteX5" fmla="*/ 399245 w 1416676"/>
              <a:gd name="connsiteY5" fmla="*/ 360609 h 1120462"/>
              <a:gd name="connsiteX6" fmla="*/ 437882 w 1416676"/>
              <a:gd name="connsiteY6" fmla="*/ 437882 h 1120462"/>
              <a:gd name="connsiteX7" fmla="*/ 476519 w 1416676"/>
              <a:gd name="connsiteY7" fmla="*/ 463640 h 1120462"/>
              <a:gd name="connsiteX8" fmla="*/ 553792 w 1416676"/>
              <a:gd name="connsiteY8" fmla="*/ 489397 h 1120462"/>
              <a:gd name="connsiteX9" fmla="*/ 592429 w 1416676"/>
              <a:gd name="connsiteY9" fmla="*/ 528034 h 1120462"/>
              <a:gd name="connsiteX10" fmla="*/ 618186 w 1416676"/>
              <a:gd name="connsiteY10" fmla="*/ 605307 h 1120462"/>
              <a:gd name="connsiteX11" fmla="*/ 631065 w 1416676"/>
              <a:gd name="connsiteY11" fmla="*/ 643944 h 1120462"/>
              <a:gd name="connsiteX12" fmla="*/ 643944 w 1416676"/>
              <a:gd name="connsiteY12" fmla="*/ 682580 h 1120462"/>
              <a:gd name="connsiteX13" fmla="*/ 669702 w 1416676"/>
              <a:gd name="connsiteY13" fmla="*/ 721217 h 1120462"/>
              <a:gd name="connsiteX14" fmla="*/ 682581 w 1416676"/>
              <a:gd name="connsiteY14" fmla="*/ 759854 h 1120462"/>
              <a:gd name="connsiteX15" fmla="*/ 759854 w 1416676"/>
              <a:gd name="connsiteY15" fmla="*/ 798490 h 1120462"/>
              <a:gd name="connsiteX16" fmla="*/ 978795 w 1416676"/>
              <a:gd name="connsiteY16" fmla="*/ 798490 h 1120462"/>
              <a:gd name="connsiteX17" fmla="*/ 1056068 w 1416676"/>
              <a:gd name="connsiteY17" fmla="*/ 862885 h 1120462"/>
              <a:gd name="connsiteX18" fmla="*/ 1068947 w 1416676"/>
              <a:gd name="connsiteY18" fmla="*/ 914400 h 1120462"/>
              <a:gd name="connsiteX19" fmla="*/ 1107584 w 1416676"/>
              <a:gd name="connsiteY19" fmla="*/ 953037 h 1120462"/>
              <a:gd name="connsiteX20" fmla="*/ 1133341 w 1416676"/>
              <a:gd name="connsiteY20" fmla="*/ 991673 h 1120462"/>
              <a:gd name="connsiteX21" fmla="*/ 1146220 w 1416676"/>
              <a:gd name="connsiteY21" fmla="*/ 1030310 h 1120462"/>
              <a:gd name="connsiteX22" fmla="*/ 1184857 w 1416676"/>
              <a:gd name="connsiteY22" fmla="*/ 1043189 h 1120462"/>
              <a:gd name="connsiteX23" fmla="*/ 1275009 w 1416676"/>
              <a:gd name="connsiteY23" fmla="*/ 1056068 h 1120462"/>
              <a:gd name="connsiteX24" fmla="*/ 1390919 w 1416676"/>
              <a:gd name="connsiteY24" fmla="*/ 1120462 h 1120462"/>
              <a:gd name="connsiteX25" fmla="*/ 1416676 w 1416676"/>
              <a:gd name="connsiteY25" fmla="*/ 1056068 h 1120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16676" h="1120462">
                <a:moveTo>
                  <a:pt x="0" y="0"/>
                </a:moveTo>
                <a:cubicBezTo>
                  <a:pt x="12879" y="38637"/>
                  <a:pt x="20423" y="79483"/>
                  <a:pt x="38637" y="115910"/>
                </a:cubicBezTo>
                <a:cubicBezTo>
                  <a:pt x="53977" y="146589"/>
                  <a:pt x="118000" y="180439"/>
                  <a:pt x="141668" y="193183"/>
                </a:cubicBezTo>
                <a:cubicBezTo>
                  <a:pt x="175476" y="211387"/>
                  <a:pt x="208272" y="232557"/>
                  <a:pt x="244699" y="244699"/>
                </a:cubicBezTo>
                <a:cubicBezTo>
                  <a:pt x="338764" y="276054"/>
                  <a:pt x="295632" y="263872"/>
                  <a:pt x="373488" y="283335"/>
                </a:cubicBezTo>
                <a:lnTo>
                  <a:pt x="399245" y="360609"/>
                </a:lnTo>
                <a:cubicBezTo>
                  <a:pt x="409719" y="392032"/>
                  <a:pt x="412917" y="412917"/>
                  <a:pt x="437882" y="437882"/>
                </a:cubicBezTo>
                <a:cubicBezTo>
                  <a:pt x="448827" y="448827"/>
                  <a:pt x="462374" y="457354"/>
                  <a:pt x="476519" y="463640"/>
                </a:cubicBezTo>
                <a:cubicBezTo>
                  <a:pt x="501330" y="474667"/>
                  <a:pt x="553792" y="489397"/>
                  <a:pt x="553792" y="489397"/>
                </a:cubicBezTo>
                <a:cubicBezTo>
                  <a:pt x="566671" y="502276"/>
                  <a:pt x="583584" y="512112"/>
                  <a:pt x="592429" y="528034"/>
                </a:cubicBezTo>
                <a:cubicBezTo>
                  <a:pt x="605615" y="551768"/>
                  <a:pt x="609600" y="579549"/>
                  <a:pt x="618186" y="605307"/>
                </a:cubicBezTo>
                <a:lnTo>
                  <a:pt x="631065" y="643944"/>
                </a:lnTo>
                <a:cubicBezTo>
                  <a:pt x="635358" y="656823"/>
                  <a:pt x="636414" y="671285"/>
                  <a:pt x="643944" y="682580"/>
                </a:cubicBezTo>
                <a:cubicBezTo>
                  <a:pt x="652530" y="695459"/>
                  <a:pt x="662780" y="707372"/>
                  <a:pt x="669702" y="721217"/>
                </a:cubicBezTo>
                <a:cubicBezTo>
                  <a:pt x="675773" y="733359"/>
                  <a:pt x="674100" y="749253"/>
                  <a:pt x="682581" y="759854"/>
                </a:cubicBezTo>
                <a:cubicBezTo>
                  <a:pt x="700737" y="782550"/>
                  <a:pt x="734403" y="790006"/>
                  <a:pt x="759854" y="798490"/>
                </a:cubicBezTo>
                <a:cubicBezTo>
                  <a:pt x="853157" y="779829"/>
                  <a:pt x="853873" y="773505"/>
                  <a:pt x="978795" y="798490"/>
                </a:cubicBezTo>
                <a:cubicBezTo>
                  <a:pt x="1001207" y="802972"/>
                  <a:pt x="1043410" y="850227"/>
                  <a:pt x="1056068" y="862885"/>
                </a:cubicBezTo>
                <a:cubicBezTo>
                  <a:pt x="1060361" y="880057"/>
                  <a:pt x="1060165" y="899032"/>
                  <a:pt x="1068947" y="914400"/>
                </a:cubicBezTo>
                <a:cubicBezTo>
                  <a:pt x="1077984" y="930214"/>
                  <a:pt x="1095924" y="939045"/>
                  <a:pt x="1107584" y="953037"/>
                </a:cubicBezTo>
                <a:cubicBezTo>
                  <a:pt x="1117493" y="964928"/>
                  <a:pt x="1126419" y="977829"/>
                  <a:pt x="1133341" y="991673"/>
                </a:cubicBezTo>
                <a:cubicBezTo>
                  <a:pt x="1139412" y="1003815"/>
                  <a:pt x="1136621" y="1020711"/>
                  <a:pt x="1146220" y="1030310"/>
                </a:cubicBezTo>
                <a:cubicBezTo>
                  <a:pt x="1155819" y="1039909"/>
                  <a:pt x="1171545" y="1040527"/>
                  <a:pt x="1184857" y="1043189"/>
                </a:cubicBezTo>
                <a:cubicBezTo>
                  <a:pt x="1214623" y="1049142"/>
                  <a:pt x="1244958" y="1051775"/>
                  <a:pt x="1275009" y="1056068"/>
                </a:cubicBezTo>
                <a:cubicBezTo>
                  <a:pt x="1363578" y="1115113"/>
                  <a:pt x="1322914" y="1097794"/>
                  <a:pt x="1390919" y="1120462"/>
                </a:cubicBezTo>
                <a:cubicBezTo>
                  <a:pt x="1406834" y="1072719"/>
                  <a:pt x="1397727" y="1093968"/>
                  <a:pt x="1416676" y="1056068"/>
                </a:cubicBezTo>
              </a:path>
            </a:pathLst>
          </a:cu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6632620" y="3992451"/>
            <a:ext cx="1545465" cy="1107583"/>
          </a:xfrm>
          <a:custGeom>
            <a:avLst/>
            <a:gdLst>
              <a:gd name="connsiteX0" fmla="*/ 1545465 w 1545465"/>
              <a:gd name="connsiteY0" fmla="*/ 0 h 1107583"/>
              <a:gd name="connsiteX1" fmla="*/ 1352281 w 1545465"/>
              <a:gd name="connsiteY1" fmla="*/ 38636 h 1107583"/>
              <a:gd name="connsiteX2" fmla="*/ 1275008 w 1545465"/>
              <a:gd name="connsiteY2" fmla="*/ 64394 h 1107583"/>
              <a:gd name="connsiteX3" fmla="*/ 1236372 w 1545465"/>
              <a:gd name="connsiteY3" fmla="*/ 90152 h 1107583"/>
              <a:gd name="connsiteX4" fmla="*/ 1094704 w 1545465"/>
              <a:gd name="connsiteY4" fmla="*/ 154546 h 1107583"/>
              <a:gd name="connsiteX5" fmla="*/ 1056067 w 1545465"/>
              <a:gd name="connsiteY5" fmla="*/ 193183 h 1107583"/>
              <a:gd name="connsiteX6" fmla="*/ 978794 w 1545465"/>
              <a:gd name="connsiteY6" fmla="*/ 244698 h 1107583"/>
              <a:gd name="connsiteX7" fmla="*/ 940157 w 1545465"/>
              <a:gd name="connsiteY7" fmla="*/ 270456 h 1107583"/>
              <a:gd name="connsiteX8" fmla="*/ 901521 w 1545465"/>
              <a:gd name="connsiteY8" fmla="*/ 309093 h 1107583"/>
              <a:gd name="connsiteX9" fmla="*/ 888642 w 1545465"/>
              <a:gd name="connsiteY9" fmla="*/ 347729 h 1107583"/>
              <a:gd name="connsiteX10" fmla="*/ 862884 w 1545465"/>
              <a:gd name="connsiteY10" fmla="*/ 386366 h 1107583"/>
              <a:gd name="connsiteX11" fmla="*/ 837126 w 1545465"/>
              <a:gd name="connsiteY11" fmla="*/ 437881 h 1107583"/>
              <a:gd name="connsiteX12" fmla="*/ 785611 w 1545465"/>
              <a:gd name="connsiteY12" fmla="*/ 579549 h 1107583"/>
              <a:gd name="connsiteX13" fmla="*/ 708338 w 1545465"/>
              <a:gd name="connsiteY13" fmla="*/ 618186 h 1107583"/>
              <a:gd name="connsiteX14" fmla="*/ 669701 w 1545465"/>
              <a:gd name="connsiteY14" fmla="*/ 643943 h 1107583"/>
              <a:gd name="connsiteX15" fmla="*/ 656822 w 1545465"/>
              <a:gd name="connsiteY15" fmla="*/ 682580 h 1107583"/>
              <a:gd name="connsiteX16" fmla="*/ 643943 w 1545465"/>
              <a:gd name="connsiteY16" fmla="*/ 811369 h 1107583"/>
              <a:gd name="connsiteX17" fmla="*/ 605307 w 1545465"/>
              <a:gd name="connsiteY17" fmla="*/ 824248 h 1107583"/>
              <a:gd name="connsiteX18" fmla="*/ 489397 w 1545465"/>
              <a:gd name="connsiteY18" fmla="*/ 837126 h 1107583"/>
              <a:gd name="connsiteX19" fmla="*/ 450760 w 1545465"/>
              <a:gd name="connsiteY19" fmla="*/ 862884 h 1107583"/>
              <a:gd name="connsiteX20" fmla="*/ 437881 w 1545465"/>
              <a:gd name="connsiteY20" fmla="*/ 914400 h 1107583"/>
              <a:gd name="connsiteX21" fmla="*/ 399245 w 1545465"/>
              <a:gd name="connsiteY21" fmla="*/ 991673 h 1107583"/>
              <a:gd name="connsiteX22" fmla="*/ 347729 w 1545465"/>
              <a:gd name="connsiteY22" fmla="*/ 1004552 h 1107583"/>
              <a:gd name="connsiteX23" fmla="*/ 167425 w 1545465"/>
              <a:gd name="connsiteY23" fmla="*/ 1017431 h 1107583"/>
              <a:gd name="connsiteX24" fmla="*/ 115910 w 1545465"/>
              <a:gd name="connsiteY24" fmla="*/ 1030310 h 1107583"/>
              <a:gd name="connsiteX25" fmla="*/ 38636 w 1545465"/>
              <a:gd name="connsiteY25" fmla="*/ 1081825 h 1107583"/>
              <a:gd name="connsiteX26" fmla="*/ 0 w 1545465"/>
              <a:gd name="connsiteY26" fmla="*/ 1107583 h 1107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545465" h="1107583">
                <a:moveTo>
                  <a:pt x="1545465" y="0"/>
                </a:moveTo>
                <a:cubicBezTo>
                  <a:pt x="1366793" y="17867"/>
                  <a:pt x="1471137" y="-4584"/>
                  <a:pt x="1352281" y="38636"/>
                </a:cubicBezTo>
                <a:cubicBezTo>
                  <a:pt x="1326765" y="47915"/>
                  <a:pt x="1275008" y="64394"/>
                  <a:pt x="1275008" y="64394"/>
                </a:cubicBezTo>
                <a:cubicBezTo>
                  <a:pt x="1262129" y="72980"/>
                  <a:pt x="1250216" y="83230"/>
                  <a:pt x="1236372" y="90152"/>
                </a:cubicBezTo>
                <a:cubicBezTo>
                  <a:pt x="1177007" y="119835"/>
                  <a:pt x="1165475" y="83775"/>
                  <a:pt x="1094704" y="154546"/>
                </a:cubicBezTo>
                <a:cubicBezTo>
                  <a:pt x="1081825" y="167425"/>
                  <a:pt x="1070444" y="182001"/>
                  <a:pt x="1056067" y="193183"/>
                </a:cubicBezTo>
                <a:cubicBezTo>
                  <a:pt x="1031631" y="212189"/>
                  <a:pt x="1004552" y="227526"/>
                  <a:pt x="978794" y="244698"/>
                </a:cubicBezTo>
                <a:cubicBezTo>
                  <a:pt x="965915" y="253284"/>
                  <a:pt x="951102" y="259511"/>
                  <a:pt x="940157" y="270456"/>
                </a:cubicBezTo>
                <a:lnTo>
                  <a:pt x="901521" y="309093"/>
                </a:lnTo>
                <a:cubicBezTo>
                  <a:pt x="897228" y="321972"/>
                  <a:pt x="894713" y="335587"/>
                  <a:pt x="888642" y="347729"/>
                </a:cubicBezTo>
                <a:cubicBezTo>
                  <a:pt x="881720" y="361573"/>
                  <a:pt x="870564" y="372927"/>
                  <a:pt x="862884" y="386366"/>
                </a:cubicBezTo>
                <a:cubicBezTo>
                  <a:pt x="853359" y="403035"/>
                  <a:pt x="845712" y="420709"/>
                  <a:pt x="837126" y="437881"/>
                </a:cubicBezTo>
                <a:cubicBezTo>
                  <a:pt x="827675" y="485138"/>
                  <a:pt x="822191" y="542969"/>
                  <a:pt x="785611" y="579549"/>
                </a:cubicBezTo>
                <a:cubicBezTo>
                  <a:pt x="748703" y="616457"/>
                  <a:pt x="750235" y="597238"/>
                  <a:pt x="708338" y="618186"/>
                </a:cubicBezTo>
                <a:cubicBezTo>
                  <a:pt x="694494" y="625108"/>
                  <a:pt x="682580" y="635357"/>
                  <a:pt x="669701" y="643943"/>
                </a:cubicBezTo>
                <a:cubicBezTo>
                  <a:pt x="665408" y="656822"/>
                  <a:pt x="658886" y="669162"/>
                  <a:pt x="656822" y="682580"/>
                </a:cubicBezTo>
                <a:cubicBezTo>
                  <a:pt x="650262" y="725222"/>
                  <a:pt x="658687" y="770823"/>
                  <a:pt x="643943" y="811369"/>
                </a:cubicBezTo>
                <a:cubicBezTo>
                  <a:pt x="639304" y="824127"/>
                  <a:pt x="618698" y="822016"/>
                  <a:pt x="605307" y="824248"/>
                </a:cubicBezTo>
                <a:cubicBezTo>
                  <a:pt x="566962" y="830639"/>
                  <a:pt x="528034" y="832833"/>
                  <a:pt x="489397" y="837126"/>
                </a:cubicBezTo>
                <a:cubicBezTo>
                  <a:pt x="476518" y="845712"/>
                  <a:pt x="459346" y="850005"/>
                  <a:pt x="450760" y="862884"/>
                </a:cubicBezTo>
                <a:cubicBezTo>
                  <a:pt x="440942" y="877612"/>
                  <a:pt x="442744" y="897381"/>
                  <a:pt x="437881" y="914400"/>
                </a:cubicBezTo>
                <a:cubicBezTo>
                  <a:pt x="431831" y="935577"/>
                  <a:pt x="419167" y="978391"/>
                  <a:pt x="399245" y="991673"/>
                </a:cubicBezTo>
                <a:cubicBezTo>
                  <a:pt x="384517" y="1001491"/>
                  <a:pt x="365321" y="1002597"/>
                  <a:pt x="347729" y="1004552"/>
                </a:cubicBezTo>
                <a:cubicBezTo>
                  <a:pt x="287843" y="1011206"/>
                  <a:pt x="227526" y="1013138"/>
                  <a:pt x="167425" y="1017431"/>
                </a:cubicBezTo>
                <a:cubicBezTo>
                  <a:pt x="150253" y="1021724"/>
                  <a:pt x="131278" y="1021528"/>
                  <a:pt x="115910" y="1030310"/>
                </a:cubicBezTo>
                <a:cubicBezTo>
                  <a:pt x="-19150" y="1107486"/>
                  <a:pt x="159267" y="1041615"/>
                  <a:pt x="38636" y="1081825"/>
                </a:cubicBezTo>
                <a:lnTo>
                  <a:pt x="0" y="1107583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757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Slož list papíru tak, abys vymodeloval dvě k sobě kolmé přímky.</a:t>
            </a:r>
          </a:p>
          <a:p>
            <a:r>
              <a:rPr lang="cs-CZ" dirty="0" smtClean="0"/>
              <a:t>Vybarvi jeden ze čtyř pravých úhlů, které jsi takto vymodeloval.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08G8\AppData\Local\Microsoft\Windows\Temporary Internet Files\Content.IE5\19AVZ59U\MP9003138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70018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6"/>
          <p:cNvCxnSpPr/>
          <p:nvPr/>
        </p:nvCxnSpPr>
        <p:spPr>
          <a:xfrm>
            <a:off x="6832848" y="3212976"/>
            <a:ext cx="33144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5940152" y="3789040"/>
            <a:ext cx="1872208" cy="3240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3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Pravý úhel: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Bod </a:t>
            </a:r>
            <a:r>
              <a:rPr lang="cs-CZ" dirty="0" smtClean="0">
                <a:solidFill>
                  <a:srgbClr val="FFFF00"/>
                </a:solidFill>
              </a:rPr>
              <a:t>V</a:t>
            </a:r>
            <a:r>
              <a:rPr lang="cs-CZ" dirty="0" smtClean="0"/>
              <a:t>: vrchol pravého úhlu</a:t>
            </a:r>
          </a:p>
          <a:p>
            <a:r>
              <a:rPr lang="cs-CZ" dirty="0" smtClean="0"/>
              <a:t>Polopřímka </a:t>
            </a:r>
            <a:r>
              <a:rPr lang="cs-CZ" dirty="0" smtClean="0">
                <a:solidFill>
                  <a:srgbClr val="FFFF00"/>
                </a:solidFill>
              </a:rPr>
              <a:t>VA</a:t>
            </a:r>
            <a:r>
              <a:rPr lang="cs-CZ" dirty="0" smtClean="0"/>
              <a:t>: rameno pravého úhlu</a:t>
            </a:r>
          </a:p>
          <a:p>
            <a:r>
              <a:rPr lang="cs-CZ" dirty="0"/>
              <a:t>Polopřímka </a:t>
            </a:r>
            <a:r>
              <a:rPr lang="cs-CZ" dirty="0" smtClean="0">
                <a:solidFill>
                  <a:srgbClr val="FFFF00"/>
                </a:solidFill>
              </a:rPr>
              <a:t>VB</a:t>
            </a:r>
            <a:r>
              <a:rPr lang="cs-CZ" dirty="0" smtClean="0"/>
              <a:t>: </a:t>
            </a:r>
            <a:r>
              <a:rPr lang="cs-CZ" dirty="0"/>
              <a:t>rameno pravého úhlu</a:t>
            </a:r>
          </a:p>
          <a:p>
            <a:endParaRPr lang="cs-CZ" dirty="0"/>
          </a:p>
        </p:txBody>
      </p:sp>
      <p:cxnSp>
        <p:nvCxnSpPr>
          <p:cNvPr id="12" name="Přímá spojnice se šipkou 11"/>
          <p:cNvCxnSpPr/>
          <p:nvPr/>
        </p:nvCxnSpPr>
        <p:spPr>
          <a:xfrm flipV="1">
            <a:off x="1187624" y="2348880"/>
            <a:ext cx="0" cy="2736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971600" y="4869160"/>
            <a:ext cx="30963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971600" y="263691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3779912" y="472514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739702" y="2636912"/>
            <a:ext cx="3220753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B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V                                       A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2" name="Oblouk 21"/>
          <p:cNvSpPr/>
          <p:nvPr/>
        </p:nvSpPr>
        <p:spPr>
          <a:xfrm>
            <a:off x="730424" y="4411960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3281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Rýsování pravého úhlu: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Pravý úhel rýsujeme tak, že narýsujeme jeho ramena na navzájem kolmých přímkách.</a:t>
            </a:r>
            <a:endParaRPr lang="cs-CZ" dirty="0"/>
          </a:p>
        </p:txBody>
      </p:sp>
      <p:pic>
        <p:nvPicPr>
          <p:cNvPr id="2050" name="Picture 2" descr="C:\Users\08G8\AppData\Local\Microsoft\Windows\Temporary Internet Files\Content.IE5\WDMZU020\MC900300245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78246" y="3102400"/>
            <a:ext cx="1778508" cy="152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23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Trojúhelník s ryskou: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132856"/>
            <a:ext cx="802014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Ryska je kolmá k nejdelší straně trojúhelníku.</a:t>
            </a:r>
          </a:p>
          <a:p>
            <a:endParaRPr lang="cs-CZ" sz="2800" dirty="0" smtClean="0"/>
          </a:p>
          <a:p>
            <a:r>
              <a:rPr lang="cs-CZ" sz="2800" dirty="0" smtClean="0"/>
              <a:t>Ryska svírá s nejdelší stranou trojúhelníku pravý </a:t>
            </a:r>
            <a:endParaRPr lang="cs-CZ" sz="2800" dirty="0" smtClean="0"/>
          </a:p>
          <a:p>
            <a:r>
              <a:rPr lang="cs-CZ" sz="2800" dirty="0" smtClean="0"/>
              <a:t>úhel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3074" name="Picture 2" descr="náhl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93096"/>
            <a:ext cx="345638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964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Pravé úhly kolem nás: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sz="2200" dirty="0" smtClean="0"/>
              <a:t>vyznač v obrázku, kde jsou pravé úhly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4099" name="Picture 3" descr="C:\Users\08G8\AppData\Local\Microsoft\Windows\Temporary Internet Files\Content.IE5\WDMZU020\MC9003002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1778508" cy="152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G8\AppData\Local\Microsoft\Windows\Temporary Internet Files\Content.IE5\4MC55D0D\MP9003414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3206" y="1827831"/>
            <a:ext cx="1828800" cy="144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G8\AppData\Local\Microsoft\Windows\Temporary Internet Files\Content.IE5\94RKV3IV\MP9004048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01008"/>
            <a:ext cx="3136006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G8\AppData\Local\Microsoft\Windows\Temporary Internet Files\Content.IE5\4MC55D0D\MC90039705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0353" y="4077072"/>
            <a:ext cx="880567" cy="89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8G8\AppData\Local\Microsoft\Windows\Temporary Internet Files\Content.IE5\94RKV3IV\MP90040215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52111"/>
            <a:ext cx="248846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6040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229</Words>
  <Application>Microsoft Office PowerPoint</Application>
  <PresentationFormat>Předvádění na obrazovce (4:3)</PresentationFormat>
  <Paragraphs>47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Snímek 1</vt:lpstr>
      <vt:lpstr>Anotace a citace</vt:lpstr>
      <vt:lpstr>Úloha 1.</vt:lpstr>
      <vt:lpstr>Úloha 2.</vt:lpstr>
      <vt:lpstr>Pravý úhel:</vt:lpstr>
      <vt:lpstr>Rýsování pravého úhlu:</vt:lpstr>
      <vt:lpstr>Trojúhelník s ryskou:</vt:lpstr>
      <vt:lpstr>Pravé úhly kolem nás: (vyznač v obrázku, kde jsou pravé úhly)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11</cp:revision>
  <dcterms:created xsi:type="dcterms:W3CDTF">2013-02-16T14:20:30Z</dcterms:created>
  <dcterms:modified xsi:type="dcterms:W3CDTF">2013-07-27T09:31:36Z</dcterms:modified>
</cp:coreProperties>
</file>