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22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Druhy trojúhelníků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736D806-BAB7-4124-9F21-FBC3EFDEE100}" type="presOf" srcId="{7D356FD4-5DBA-45B8-83F2-01640ED454D7}" destId="{D0E8B8A9-76C8-445B-9727-5936C7A5778A}" srcOrd="1" destOrd="0" presId="urn:microsoft.com/office/officeart/2005/8/layout/target3"/>
    <dgm:cxn modelId="{B8B638E8-337D-41DA-AB4F-5DAF43D1E2F3}" type="presOf" srcId="{4C35D32F-0EAB-4CD7-82EE-45574DC2A586}" destId="{890E4F0B-2866-4A3F-A3C7-2A14B1797930}" srcOrd="1" destOrd="0" presId="urn:microsoft.com/office/officeart/2005/8/layout/target3"/>
    <dgm:cxn modelId="{2F8A22A0-CD68-48F4-9B7D-7C815AFD0DA4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CDB516-D45B-4384-8D4F-A6DF10BF9207}" type="presOf" srcId="{B651F6E3-6281-48DB-9319-2AEAFDAE7572}" destId="{619D679B-A015-4ECF-8348-D1034C574F40}" srcOrd="0" destOrd="0" presId="urn:microsoft.com/office/officeart/2005/8/layout/target3"/>
    <dgm:cxn modelId="{F12189B1-89B6-434C-80B1-230DABC96E9E}" type="presOf" srcId="{D1B46980-6531-4606-95E6-44980827E919}" destId="{6140AFEC-043D-4C43-A2F9-D0F5331DF3A3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D3E327D-F5B1-497F-9B06-B470993BAEB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1301FD3-EF9C-4956-934E-AB04BAF24F6C}" type="presOf" srcId="{4C35D32F-0EAB-4CD7-82EE-45574DC2A586}" destId="{8BEBB6EC-1DAA-4CAC-8A25-BC0FCBD5DBD5}" srcOrd="0" destOrd="0" presId="urn:microsoft.com/office/officeart/2005/8/layout/target3"/>
    <dgm:cxn modelId="{A97CC6F7-600D-4B7C-B668-36FF120D44B1}" type="presOf" srcId="{B651F6E3-6281-48DB-9319-2AEAFDAE7572}" destId="{6BB5E863-4638-4E1D-BFDE-399D028AC4ED}" srcOrd="1" destOrd="0" presId="urn:microsoft.com/office/officeart/2005/8/layout/target3"/>
    <dgm:cxn modelId="{06B1A1DE-81DA-48AB-BB31-A8FF3FE9591E}" type="presOf" srcId="{7D356FD4-5DBA-45B8-83F2-01640ED454D7}" destId="{F217DB88-03EE-4B14-A303-4F9D49C289A7}" srcOrd="0" destOrd="0" presId="urn:microsoft.com/office/officeart/2005/8/layout/target3"/>
    <dgm:cxn modelId="{77989EA7-EA50-4D80-B908-1900976CB6AF}" type="presOf" srcId="{D1D4F407-5343-4D3F-B5B9-D407B03CAEB4}" destId="{AED2198E-93D5-4001-81B4-73124B309672}" srcOrd="1" destOrd="0" presId="urn:microsoft.com/office/officeart/2005/8/layout/target3"/>
    <dgm:cxn modelId="{D4323628-2702-40C0-A44D-62C6368B3544}" type="presOf" srcId="{D1B46980-6531-4606-95E6-44980827E919}" destId="{2BE915AB-18AA-4053-B92C-3BFC9ED204BB}" srcOrd="1" destOrd="0" presId="urn:microsoft.com/office/officeart/2005/8/layout/target3"/>
    <dgm:cxn modelId="{13CB39BD-CB97-471A-B728-774202CC045C}" type="presParOf" srcId="{333A1088-737F-45CB-B68E-254E46348037}" destId="{F5ABB229-8D3B-4694-996A-96F23CF14429}" srcOrd="0" destOrd="0" presId="urn:microsoft.com/office/officeart/2005/8/layout/target3"/>
    <dgm:cxn modelId="{8077F088-D7F3-45C0-85CC-AC94C212EE03}" type="presParOf" srcId="{333A1088-737F-45CB-B68E-254E46348037}" destId="{F41139FD-01EE-4571-8B17-4FB00FC51163}" srcOrd="1" destOrd="0" presId="urn:microsoft.com/office/officeart/2005/8/layout/target3"/>
    <dgm:cxn modelId="{5F16D4F8-A7E3-4367-AF61-F908B32E6D42}" type="presParOf" srcId="{333A1088-737F-45CB-B68E-254E46348037}" destId="{D005CE8C-CC26-4C3E-AC11-E15060ECD759}" srcOrd="2" destOrd="0" presId="urn:microsoft.com/office/officeart/2005/8/layout/target3"/>
    <dgm:cxn modelId="{8FEE7725-297B-46BA-8261-BCBBB9EA48D2}" type="presParOf" srcId="{333A1088-737F-45CB-B68E-254E46348037}" destId="{2C702D82-9B77-49B7-9568-BB8EB47C3372}" srcOrd="3" destOrd="0" presId="urn:microsoft.com/office/officeart/2005/8/layout/target3"/>
    <dgm:cxn modelId="{45585F1C-3567-4355-BEDD-003BCBFF9288}" type="presParOf" srcId="{333A1088-737F-45CB-B68E-254E46348037}" destId="{A52A0455-90FF-4808-ABD0-F02540D31D5A}" srcOrd="4" destOrd="0" presId="urn:microsoft.com/office/officeart/2005/8/layout/target3"/>
    <dgm:cxn modelId="{5AB6E26C-6744-491A-85F2-E8C8ABEC1D1C}" type="presParOf" srcId="{333A1088-737F-45CB-B68E-254E46348037}" destId="{6140AFEC-043D-4C43-A2F9-D0F5331DF3A3}" srcOrd="5" destOrd="0" presId="urn:microsoft.com/office/officeart/2005/8/layout/target3"/>
    <dgm:cxn modelId="{3A9F5ACB-0E76-43A1-AB43-1BBDAFD9B4D7}" type="presParOf" srcId="{333A1088-737F-45CB-B68E-254E46348037}" destId="{9358AC05-5D7D-4327-9F80-1AD486AEA664}" srcOrd="6" destOrd="0" presId="urn:microsoft.com/office/officeart/2005/8/layout/target3"/>
    <dgm:cxn modelId="{03A8989B-A40E-48DD-A327-8E243A8BB8AA}" type="presParOf" srcId="{333A1088-737F-45CB-B68E-254E46348037}" destId="{313FC574-E1CD-4FB4-B054-0B805CE0447D}" srcOrd="7" destOrd="0" presId="urn:microsoft.com/office/officeart/2005/8/layout/target3"/>
    <dgm:cxn modelId="{D99FABEA-697A-44D6-946D-9A5EB46A7CFC}" type="presParOf" srcId="{333A1088-737F-45CB-B68E-254E46348037}" destId="{619D679B-A015-4ECF-8348-D1034C574F40}" srcOrd="8" destOrd="0" presId="urn:microsoft.com/office/officeart/2005/8/layout/target3"/>
    <dgm:cxn modelId="{0531BABB-5DBA-4BED-8F36-C921A26DBCCF}" type="presParOf" srcId="{333A1088-737F-45CB-B68E-254E46348037}" destId="{5EADEC68-DC27-4179-998F-15CD834808A2}" srcOrd="9" destOrd="0" presId="urn:microsoft.com/office/officeart/2005/8/layout/target3"/>
    <dgm:cxn modelId="{CE0235FA-DACC-4CAE-814E-02231D10508B}" type="presParOf" srcId="{333A1088-737F-45CB-B68E-254E46348037}" destId="{B8578831-437F-4501-8ADE-AE2A1799C643}" srcOrd="10" destOrd="0" presId="urn:microsoft.com/office/officeart/2005/8/layout/target3"/>
    <dgm:cxn modelId="{AADE1DC5-E7A9-4018-AB99-AB37904E82B4}" type="presParOf" srcId="{333A1088-737F-45CB-B68E-254E46348037}" destId="{F217DB88-03EE-4B14-A303-4F9D49C289A7}" srcOrd="11" destOrd="0" presId="urn:microsoft.com/office/officeart/2005/8/layout/target3"/>
    <dgm:cxn modelId="{A4DBF0F1-6681-42EA-9C78-0348F5BA97D5}" type="presParOf" srcId="{333A1088-737F-45CB-B68E-254E46348037}" destId="{76644BE8-9D7C-4C09-B250-3D10AF48CBB7}" srcOrd="12" destOrd="0" presId="urn:microsoft.com/office/officeart/2005/8/layout/target3"/>
    <dgm:cxn modelId="{3B6C46CF-DEEC-4329-8A02-600886607ED3}" type="presParOf" srcId="{333A1088-737F-45CB-B68E-254E46348037}" destId="{EE85B701-7295-41C0-BA7A-34D3756A2AE6}" srcOrd="13" destOrd="0" presId="urn:microsoft.com/office/officeart/2005/8/layout/target3"/>
    <dgm:cxn modelId="{053D9AC5-3C00-4573-A533-79081165ABDE}" type="presParOf" srcId="{333A1088-737F-45CB-B68E-254E46348037}" destId="{8BEBB6EC-1DAA-4CAC-8A25-BC0FCBD5DBD5}" srcOrd="14" destOrd="0" presId="urn:microsoft.com/office/officeart/2005/8/layout/target3"/>
    <dgm:cxn modelId="{0DF8F1FC-20AE-45F5-8561-192ACA4312EB}" type="presParOf" srcId="{333A1088-737F-45CB-B68E-254E46348037}" destId="{AED2198E-93D5-4001-81B4-73124B309672}" srcOrd="15" destOrd="0" presId="urn:microsoft.com/office/officeart/2005/8/layout/target3"/>
    <dgm:cxn modelId="{9593429D-E725-4839-9555-09E661F95AE8}" type="presParOf" srcId="{333A1088-737F-45CB-B68E-254E46348037}" destId="{2BE915AB-18AA-4053-B92C-3BFC9ED204BB}" srcOrd="16" destOrd="0" presId="urn:microsoft.com/office/officeart/2005/8/layout/target3"/>
    <dgm:cxn modelId="{CC21393B-80D7-49A8-9C1B-B194AE0BDBDE}" type="presParOf" srcId="{333A1088-737F-45CB-B68E-254E46348037}" destId="{6BB5E863-4638-4E1D-BFDE-399D028AC4ED}" srcOrd="17" destOrd="0" presId="urn:microsoft.com/office/officeart/2005/8/layout/target3"/>
    <dgm:cxn modelId="{8F362B25-0F1C-434D-942D-5B76574A30E3}" type="presParOf" srcId="{333A1088-737F-45CB-B68E-254E46348037}" destId="{D0E8B8A9-76C8-445B-9727-5936C7A5778A}" srcOrd="18" destOrd="0" presId="urn:microsoft.com/office/officeart/2005/8/layout/target3"/>
    <dgm:cxn modelId="{CCB89041-3DAF-4042-B077-236FD8521CC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22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Druhy trojúhelníků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A09CD6-5C58-4274-9731-C5106A19F0D6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0896A9-D4B7-49B1-87B9-DF176401EF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946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5863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307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96372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11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5391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9189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7450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600632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479312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43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1111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69150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4975221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52783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Opakujeme základní pojmy : rovnoramenný, rovnostranný </a:t>
            </a:r>
            <a:r>
              <a:rPr lang="cs-CZ" dirty="0" smtClean="0"/>
              <a:t>                          a </a:t>
            </a:r>
            <a:r>
              <a:rPr lang="cs-CZ" dirty="0" smtClean="0"/>
              <a:t>pravoúhlý trojúhelník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>
            <a:normAutofit fontScale="92500"/>
          </a:bodyPr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1. a 2.díl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pPr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 smtClean="0">
                <a:solidFill>
                  <a:srgbClr val="DFE6D0"/>
                </a:solidFill>
              </a:rPr>
              <a:t>Obrázek: www.office.</a:t>
            </a:r>
            <a:r>
              <a:rPr lang="cs-CZ" dirty="0" err="1" smtClean="0">
                <a:solidFill>
                  <a:srgbClr val="DFE6D0"/>
                </a:solidFill>
              </a:rPr>
              <a:t>microsoft.com</a:t>
            </a:r>
            <a:endParaRPr lang="cs-CZ" dirty="0">
              <a:solidFill>
                <a:srgbClr val="DFE6D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5203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Rovnoramenný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 to trojúhelník, </a:t>
            </a:r>
          </a:p>
          <a:p>
            <a:pPr marL="0" indent="0">
              <a:buNone/>
            </a:pPr>
            <a:r>
              <a:rPr lang="cs-CZ" dirty="0" smtClean="0"/>
              <a:t>jehož dvě strany jsou shodné </a:t>
            </a:r>
            <a:r>
              <a:rPr lang="cs-CZ" dirty="0" smtClean="0"/>
              <a:t>úsečky - mají </a:t>
            </a:r>
            <a:r>
              <a:rPr lang="cs-CZ" dirty="0" smtClean="0"/>
              <a:t>stejnou délku.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5580112" y="2348880"/>
            <a:ext cx="2232248" cy="25202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393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Rovnostranný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Je to trojúhelník, </a:t>
            </a:r>
          </a:p>
          <a:p>
            <a:pPr marL="0" indent="0">
              <a:buNone/>
            </a:pPr>
            <a:r>
              <a:rPr lang="cs-CZ" dirty="0"/>
              <a:t>jehož </a:t>
            </a:r>
            <a:r>
              <a:rPr lang="cs-CZ" dirty="0" smtClean="0"/>
              <a:t>všechny </a:t>
            </a:r>
            <a:r>
              <a:rPr lang="cs-CZ" dirty="0"/>
              <a:t>strany jsou shodné </a:t>
            </a:r>
            <a:r>
              <a:rPr lang="cs-CZ" dirty="0" smtClean="0"/>
              <a:t>úsečky -</a:t>
            </a:r>
            <a:r>
              <a:rPr lang="cs-CZ" dirty="0"/>
              <a:t>mají stejnou délku.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5220072" y="2708920"/>
            <a:ext cx="3024336" cy="23762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772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Pravoúhlý trojúhelník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Je to trojúhelník, </a:t>
            </a:r>
          </a:p>
          <a:p>
            <a:pPr marL="0" indent="0">
              <a:buNone/>
            </a:pPr>
            <a:r>
              <a:rPr lang="cs-CZ" dirty="0" smtClean="0"/>
              <a:t>   který má </a:t>
            </a:r>
            <a:r>
              <a:rPr lang="cs-CZ" dirty="0"/>
              <a:t>dvě </a:t>
            </a:r>
            <a:r>
              <a:rPr lang="cs-CZ" dirty="0" smtClean="0"/>
              <a:t>strany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k sobě kolmé.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ravoúhlý trojúhelník 4"/>
          <p:cNvSpPr/>
          <p:nvPr/>
        </p:nvSpPr>
        <p:spPr>
          <a:xfrm>
            <a:off x="5797422" y="2518766"/>
            <a:ext cx="1728192" cy="216024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>
            <a:off x="5371320" y="4221806"/>
            <a:ext cx="914400" cy="914400"/>
          </a:xfrm>
          <a:prstGeom prst="arc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08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Vybarvi trojúhelníky: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rovnoramenné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FF00"/>
                </a:solidFill>
              </a:rPr>
              <a:t> pravoúhlé, </a:t>
            </a:r>
            <a:r>
              <a:rPr lang="cs-CZ" dirty="0" smtClean="0">
                <a:solidFill>
                  <a:srgbClr val="00B050"/>
                </a:solidFill>
              </a:rPr>
              <a:t>rovnostranné: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 rot="2416000">
            <a:off x="1820615" y="2075183"/>
            <a:ext cx="1830538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 rot="1962926">
            <a:off x="3729785" y="2852935"/>
            <a:ext cx="1060704" cy="144754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4906790" y="3866995"/>
            <a:ext cx="914400" cy="253376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7384618" y="2787028"/>
            <a:ext cx="1060704" cy="23468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3664228">
            <a:off x="827584" y="405536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8070620">
            <a:off x="3585440" y="574643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663088" y="1630240"/>
            <a:ext cx="4293287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444208" y="513388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>
            <a:off x="5821190" y="3015628"/>
            <a:ext cx="1060704" cy="457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81280" y="1630240"/>
            <a:ext cx="1060704" cy="1561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3100229">
            <a:off x="1764152" y="4242792"/>
            <a:ext cx="1060704" cy="221054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604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Řešení: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rovnoramenné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FF00"/>
                </a:solidFill>
              </a:rPr>
              <a:t> pravoúhlé, </a:t>
            </a:r>
            <a:r>
              <a:rPr lang="cs-CZ" dirty="0" smtClean="0">
                <a:solidFill>
                  <a:srgbClr val="00B050"/>
                </a:solidFill>
              </a:rPr>
              <a:t>rovnostranné: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 rot="2416000">
            <a:off x="1901398" y="1854830"/>
            <a:ext cx="1148695" cy="91440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 rot="1962926">
            <a:off x="3729785" y="2852935"/>
            <a:ext cx="1060704" cy="1447545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4906790" y="3866995"/>
            <a:ext cx="914400" cy="2533769"/>
          </a:xfrm>
          <a:prstGeom prst="rt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7384618" y="2787028"/>
            <a:ext cx="1060704" cy="234685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3664228">
            <a:off x="652533" y="4352127"/>
            <a:ext cx="1592539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ravoúhlý trojúhelník 7"/>
          <p:cNvSpPr/>
          <p:nvPr/>
        </p:nvSpPr>
        <p:spPr>
          <a:xfrm rot="8070620">
            <a:off x="3585440" y="5746438"/>
            <a:ext cx="914400" cy="914400"/>
          </a:xfrm>
          <a:prstGeom prst="rt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663088" y="1630240"/>
            <a:ext cx="1073321" cy="91440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444208" y="5133880"/>
            <a:ext cx="1060704" cy="914400"/>
          </a:xfrm>
          <a:prstGeom prst="triangl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785372">
            <a:off x="6588183" y="769217"/>
            <a:ext cx="563041" cy="3138166"/>
          </a:xfrm>
          <a:prstGeom prst="triangle">
            <a:avLst>
              <a:gd name="adj" fmla="val 5198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81280" y="1630240"/>
            <a:ext cx="1060704" cy="156103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3100229">
            <a:off x="1764152" y="4242792"/>
            <a:ext cx="1060704" cy="22105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302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 obrazci trojúhelníky a spočítej 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132856"/>
            <a:ext cx="6696744" cy="4032448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463988" y="2132856"/>
            <a:ext cx="0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1"/>
            <a:endCxn id="3" idx="3"/>
          </p:cNvCxnSpPr>
          <p:nvPr/>
        </p:nvCxnSpPr>
        <p:spPr>
          <a:xfrm>
            <a:off x="1115616" y="4149080"/>
            <a:ext cx="66967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115616" y="2132856"/>
            <a:ext cx="6696744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8463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Našli jste jich 16?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132856"/>
            <a:ext cx="6696744" cy="4032448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463988" y="2132856"/>
            <a:ext cx="0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1"/>
            <a:endCxn id="3" idx="3"/>
          </p:cNvCxnSpPr>
          <p:nvPr/>
        </p:nvCxnSpPr>
        <p:spPr>
          <a:xfrm>
            <a:off x="1115616" y="4149080"/>
            <a:ext cx="66967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115616" y="2132856"/>
            <a:ext cx="6696744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259632" y="2717919"/>
            <a:ext cx="648927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lain"/>
            </a:pPr>
            <a:r>
              <a:rPr lang="cs-CZ" dirty="0" smtClean="0"/>
              <a:t>                  2                                     3                                4</a:t>
            </a:r>
          </a:p>
          <a:p>
            <a:pPr marL="342900" indent="-342900">
              <a:buAutoNum type="arabicPlain"/>
            </a:pPr>
            <a:endParaRPr lang="cs-CZ" dirty="0"/>
          </a:p>
          <a:p>
            <a:pPr marL="342900" indent="-342900">
              <a:buAutoNum type="arabicPlain"/>
            </a:pPr>
            <a:endParaRPr lang="cs-CZ" dirty="0" smtClean="0"/>
          </a:p>
          <a:p>
            <a:pPr marL="342900" indent="-342900">
              <a:buAutoNum type="arabicPlain"/>
            </a:pPr>
            <a:endParaRPr lang="cs-CZ" dirty="0"/>
          </a:p>
          <a:p>
            <a:pPr marL="342900" indent="-342900">
              <a:buAutoNum type="arabicPlain"/>
            </a:pPr>
            <a:endParaRPr lang="cs-CZ" dirty="0" smtClean="0"/>
          </a:p>
          <a:p>
            <a:pPr marL="342900" indent="-342900">
              <a:buAutoNum type="arabicPlain"/>
            </a:pPr>
            <a:endParaRPr lang="cs-CZ" dirty="0"/>
          </a:p>
          <a:p>
            <a:pPr marL="342900" indent="-342900">
              <a:buAutoNum type="arabicPlain"/>
            </a:pPr>
            <a:endParaRPr lang="cs-CZ" dirty="0" smtClean="0"/>
          </a:p>
          <a:p>
            <a:pPr marL="342900" indent="-342900">
              <a:buAutoNum type="arabicPlain"/>
            </a:pPr>
            <a:endParaRPr lang="cs-CZ" dirty="0"/>
          </a:p>
          <a:p>
            <a:pPr marL="342900" indent="-342900">
              <a:buAutoNum type="arabicPlain"/>
            </a:pPr>
            <a:endParaRPr lang="cs-CZ" dirty="0" smtClean="0"/>
          </a:p>
          <a:p>
            <a:r>
              <a:rPr lang="cs-CZ" dirty="0" smtClean="0"/>
              <a:t>5                          6                              7                                8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829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 obrazci trojúhelníky a spočítej 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132856"/>
            <a:ext cx="6696744" cy="4032448"/>
          </a:xfrm>
          <a:prstGeom prst="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463988" y="2132856"/>
            <a:ext cx="0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1"/>
            <a:endCxn id="3" idx="3"/>
          </p:cNvCxnSpPr>
          <p:nvPr/>
        </p:nvCxnSpPr>
        <p:spPr>
          <a:xfrm>
            <a:off x="1115616" y="4149080"/>
            <a:ext cx="66967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115616" y="2132856"/>
            <a:ext cx="6696744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835696" y="3429000"/>
            <a:ext cx="5052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9 </a:t>
            </a:r>
            <a:r>
              <a:rPr lang="cs-CZ" dirty="0" smtClean="0"/>
              <a:t>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115616" y="2132856"/>
            <a:ext cx="0" cy="4032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115616" y="6165304"/>
            <a:ext cx="66967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15616" y="2132856"/>
            <a:ext cx="66967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812360" y="2132856"/>
            <a:ext cx="0" cy="4032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3087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 obrazci trojúhelníky a spočítej 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132856"/>
            <a:ext cx="6696744" cy="40324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463988" y="2132856"/>
            <a:ext cx="0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1"/>
            <a:endCxn id="3" idx="3"/>
          </p:cNvCxnSpPr>
          <p:nvPr/>
        </p:nvCxnSpPr>
        <p:spPr>
          <a:xfrm>
            <a:off x="1115616" y="4149080"/>
            <a:ext cx="66967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115616" y="2132856"/>
            <a:ext cx="6696744" cy="4032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115616" y="234888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706800" y="3501008"/>
            <a:ext cx="6077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11                                                                                    12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5788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 obrazci trojúhelníky a spočítej je: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132856"/>
            <a:ext cx="6696744" cy="4032448"/>
          </a:xfrm>
          <a:prstGeom prst="rect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463988" y="2132856"/>
            <a:ext cx="0" cy="4032448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3" idx="1"/>
            <a:endCxn id="3" idx="3"/>
          </p:cNvCxnSpPr>
          <p:nvPr/>
        </p:nvCxnSpPr>
        <p:spPr>
          <a:xfrm>
            <a:off x="1115616" y="4149080"/>
            <a:ext cx="6696744" cy="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115616" y="2132856"/>
            <a:ext cx="6696744" cy="4032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115616" y="2132856"/>
            <a:ext cx="6696744" cy="40324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115616" y="6165304"/>
            <a:ext cx="66967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907704" y="2856418"/>
            <a:ext cx="550022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>
                <a:solidFill>
                  <a:srgbClr val="FF0000"/>
                </a:solidFill>
              </a:rPr>
              <a:t>13                                       14</a:t>
            </a: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 startAt="17"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                 15                                                         16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573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205</Words>
  <Application>Microsoft Office PowerPoint</Application>
  <PresentationFormat>Předvádění na obrazovce (4:3)</PresentationFormat>
  <Paragraphs>56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Anotace a citace</vt:lpstr>
      <vt:lpstr>Rovnoramenný trojúhelník</vt:lpstr>
      <vt:lpstr>Rovnostranný trojúhelník</vt:lpstr>
      <vt:lpstr>Pravoúhlý trojúhelník</vt:lpstr>
      <vt:lpstr>Vybarvi trojúhelníky: rovnoramenné, pravoúhlé, rovnostranné:</vt:lpstr>
      <vt:lpstr>Řešení: rovnoramenné, pravoúhlé, rovnostranné:</vt:lpstr>
      <vt:lpstr>Najdi v obrazci trojúhelníky a spočítej je:</vt:lpstr>
      <vt:lpstr>Našli jste jich 16?</vt:lpstr>
      <vt:lpstr>Najdi v obrazci trojúhelníky a spočítej je:</vt:lpstr>
      <vt:lpstr>Najdi v obrazci trojúhelníky a spočítej je:</vt:lpstr>
      <vt:lpstr>Najdi v obrazci trojúhelníky a spočítej 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11</cp:revision>
  <dcterms:created xsi:type="dcterms:W3CDTF">2013-02-16T14:20:30Z</dcterms:created>
  <dcterms:modified xsi:type="dcterms:W3CDTF">2013-07-27T09:33:13Z</dcterms:modified>
</cp:coreProperties>
</file>