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2" r:id="rId5"/>
    <p:sldId id="260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</a:t>
          </a:r>
          <a:r>
            <a:rPr lang="cs-CZ" sz="1400" smtClean="0"/>
            <a:t>INOVACE 23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Rýsování osy úsečky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4CE3176-B050-4B62-945D-73A309A62B84}" type="presOf" srcId="{7D356FD4-5DBA-45B8-83F2-01640ED454D7}" destId="{F217DB88-03EE-4B14-A303-4F9D49C289A7}" srcOrd="0" destOrd="0" presId="urn:microsoft.com/office/officeart/2005/8/layout/target3"/>
    <dgm:cxn modelId="{2015A2F2-4CCA-4AAC-838E-94D2AAF02393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5E8421E9-738E-4D14-A041-4DAF3CE2F316}" type="presOf" srcId="{B651F6E3-6281-48DB-9319-2AEAFDAE7572}" destId="{619D679B-A015-4ECF-8348-D1034C574F40}" srcOrd="0" destOrd="0" presId="urn:microsoft.com/office/officeart/2005/8/layout/target3"/>
    <dgm:cxn modelId="{356902A8-93BC-42D3-AFBB-CA17E9FB061F}" type="presOf" srcId="{4C35D32F-0EAB-4CD7-82EE-45574DC2A586}" destId="{8BEBB6EC-1DAA-4CAC-8A25-BC0FCBD5DBD5}" srcOrd="0" destOrd="0" presId="urn:microsoft.com/office/officeart/2005/8/layout/target3"/>
    <dgm:cxn modelId="{F7918550-6B2E-4EE1-872C-4A5EC48232A1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E28B6D5-C887-4DCF-9D9A-A19BFA1E3FA5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6C0DF26-6E7C-4888-B0D5-49C1F1557681}" type="presOf" srcId="{4C35D32F-0EAB-4CD7-82EE-45574DC2A586}" destId="{890E4F0B-2866-4A3F-A3C7-2A14B1797930}" srcOrd="1" destOrd="0" presId="urn:microsoft.com/office/officeart/2005/8/layout/target3"/>
    <dgm:cxn modelId="{D627C6EF-8AAA-44F5-B818-D78F55C5CD5D}" type="presOf" srcId="{7D356FD4-5DBA-45B8-83F2-01640ED454D7}" destId="{D0E8B8A9-76C8-445B-9727-5936C7A5778A}" srcOrd="1" destOrd="0" presId="urn:microsoft.com/office/officeart/2005/8/layout/target3"/>
    <dgm:cxn modelId="{10237758-C3FE-466D-8D97-011A19236D4F}" type="presOf" srcId="{B651F6E3-6281-48DB-9319-2AEAFDAE7572}" destId="{6BB5E863-4638-4E1D-BFDE-399D028AC4ED}" srcOrd="1" destOrd="0" presId="urn:microsoft.com/office/officeart/2005/8/layout/target3"/>
    <dgm:cxn modelId="{EFC8D8D2-8364-429A-8541-A164EC442A69}" type="presOf" srcId="{D1B46980-6531-4606-95E6-44980827E919}" destId="{2BE915AB-18AA-4053-B92C-3BFC9ED204BB}" srcOrd="1" destOrd="0" presId="urn:microsoft.com/office/officeart/2005/8/layout/target3"/>
    <dgm:cxn modelId="{45BC24E7-E0EE-42C7-8987-07EA7FC870E8}" type="presOf" srcId="{D1B46980-6531-4606-95E6-44980827E919}" destId="{6140AFEC-043D-4C43-A2F9-D0F5331DF3A3}" srcOrd="0" destOrd="0" presId="urn:microsoft.com/office/officeart/2005/8/layout/target3"/>
    <dgm:cxn modelId="{0D3DC2EA-23DD-4AA8-A990-901064791A75}" type="presParOf" srcId="{333A1088-737F-45CB-B68E-254E46348037}" destId="{F5ABB229-8D3B-4694-996A-96F23CF14429}" srcOrd="0" destOrd="0" presId="urn:microsoft.com/office/officeart/2005/8/layout/target3"/>
    <dgm:cxn modelId="{20F38AD7-B567-4EC0-B61A-A82E5651541A}" type="presParOf" srcId="{333A1088-737F-45CB-B68E-254E46348037}" destId="{F41139FD-01EE-4571-8B17-4FB00FC51163}" srcOrd="1" destOrd="0" presId="urn:microsoft.com/office/officeart/2005/8/layout/target3"/>
    <dgm:cxn modelId="{05FEE80B-FC5D-4F9A-837E-1A6DEA7CF62B}" type="presParOf" srcId="{333A1088-737F-45CB-B68E-254E46348037}" destId="{D005CE8C-CC26-4C3E-AC11-E15060ECD759}" srcOrd="2" destOrd="0" presId="urn:microsoft.com/office/officeart/2005/8/layout/target3"/>
    <dgm:cxn modelId="{454A6819-3690-4553-94BC-E542E6AB034E}" type="presParOf" srcId="{333A1088-737F-45CB-B68E-254E46348037}" destId="{2C702D82-9B77-49B7-9568-BB8EB47C3372}" srcOrd="3" destOrd="0" presId="urn:microsoft.com/office/officeart/2005/8/layout/target3"/>
    <dgm:cxn modelId="{0623FDB8-1C65-46D4-925E-19F68DB9A514}" type="presParOf" srcId="{333A1088-737F-45CB-B68E-254E46348037}" destId="{A52A0455-90FF-4808-ABD0-F02540D31D5A}" srcOrd="4" destOrd="0" presId="urn:microsoft.com/office/officeart/2005/8/layout/target3"/>
    <dgm:cxn modelId="{6FFC3BF6-B9F3-4F4C-BA6E-75C0B781D939}" type="presParOf" srcId="{333A1088-737F-45CB-B68E-254E46348037}" destId="{6140AFEC-043D-4C43-A2F9-D0F5331DF3A3}" srcOrd="5" destOrd="0" presId="urn:microsoft.com/office/officeart/2005/8/layout/target3"/>
    <dgm:cxn modelId="{3FEE9286-40A7-463D-B1F6-109A45B9D4D4}" type="presParOf" srcId="{333A1088-737F-45CB-B68E-254E46348037}" destId="{9358AC05-5D7D-4327-9F80-1AD486AEA664}" srcOrd="6" destOrd="0" presId="urn:microsoft.com/office/officeart/2005/8/layout/target3"/>
    <dgm:cxn modelId="{55968AF2-0981-4B43-8022-67C7E1BDBAF3}" type="presParOf" srcId="{333A1088-737F-45CB-B68E-254E46348037}" destId="{313FC574-E1CD-4FB4-B054-0B805CE0447D}" srcOrd="7" destOrd="0" presId="urn:microsoft.com/office/officeart/2005/8/layout/target3"/>
    <dgm:cxn modelId="{EB4295A6-18F4-42AA-9769-B74496E1AA7D}" type="presParOf" srcId="{333A1088-737F-45CB-B68E-254E46348037}" destId="{619D679B-A015-4ECF-8348-D1034C574F40}" srcOrd="8" destOrd="0" presId="urn:microsoft.com/office/officeart/2005/8/layout/target3"/>
    <dgm:cxn modelId="{ED3E7AF3-979A-4C7F-A493-DB16D59AD3AB}" type="presParOf" srcId="{333A1088-737F-45CB-B68E-254E46348037}" destId="{5EADEC68-DC27-4179-998F-15CD834808A2}" srcOrd="9" destOrd="0" presId="urn:microsoft.com/office/officeart/2005/8/layout/target3"/>
    <dgm:cxn modelId="{9B5411BE-7978-43B7-8F43-A0DE059EE286}" type="presParOf" srcId="{333A1088-737F-45CB-B68E-254E46348037}" destId="{B8578831-437F-4501-8ADE-AE2A1799C643}" srcOrd="10" destOrd="0" presId="urn:microsoft.com/office/officeart/2005/8/layout/target3"/>
    <dgm:cxn modelId="{1D47A510-0D22-43C4-9266-389DCA89B0B9}" type="presParOf" srcId="{333A1088-737F-45CB-B68E-254E46348037}" destId="{F217DB88-03EE-4B14-A303-4F9D49C289A7}" srcOrd="11" destOrd="0" presId="urn:microsoft.com/office/officeart/2005/8/layout/target3"/>
    <dgm:cxn modelId="{7698FBA4-13EC-419A-83D8-63EBC44E91D8}" type="presParOf" srcId="{333A1088-737F-45CB-B68E-254E46348037}" destId="{76644BE8-9D7C-4C09-B250-3D10AF48CBB7}" srcOrd="12" destOrd="0" presId="urn:microsoft.com/office/officeart/2005/8/layout/target3"/>
    <dgm:cxn modelId="{82E1A21D-DEEA-4653-8184-90701A63CD07}" type="presParOf" srcId="{333A1088-737F-45CB-B68E-254E46348037}" destId="{EE85B701-7295-41C0-BA7A-34D3756A2AE6}" srcOrd="13" destOrd="0" presId="urn:microsoft.com/office/officeart/2005/8/layout/target3"/>
    <dgm:cxn modelId="{218FD566-19EC-4512-B4F3-62B1B9C25C35}" type="presParOf" srcId="{333A1088-737F-45CB-B68E-254E46348037}" destId="{8BEBB6EC-1DAA-4CAC-8A25-BC0FCBD5DBD5}" srcOrd="14" destOrd="0" presId="urn:microsoft.com/office/officeart/2005/8/layout/target3"/>
    <dgm:cxn modelId="{CC9168F0-5F5C-4405-8D77-04E25EC6D292}" type="presParOf" srcId="{333A1088-737F-45CB-B68E-254E46348037}" destId="{AED2198E-93D5-4001-81B4-73124B309672}" srcOrd="15" destOrd="0" presId="urn:microsoft.com/office/officeart/2005/8/layout/target3"/>
    <dgm:cxn modelId="{7B53614F-F968-48FF-AF2C-CA2D74F644FF}" type="presParOf" srcId="{333A1088-737F-45CB-B68E-254E46348037}" destId="{2BE915AB-18AA-4053-B92C-3BFC9ED204BB}" srcOrd="16" destOrd="0" presId="urn:microsoft.com/office/officeart/2005/8/layout/target3"/>
    <dgm:cxn modelId="{E1CF742A-8B40-40B0-831A-C2F4267DD193}" type="presParOf" srcId="{333A1088-737F-45CB-B68E-254E46348037}" destId="{6BB5E863-4638-4E1D-BFDE-399D028AC4ED}" srcOrd="17" destOrd="0" presId="urn:microsoft.com/office/officeart/2005/8/layout/target3"/>
    <dgm:cxn modelId="{C117110C-25E5-4FBF-B5A6-A7D40A381654}" type="presParOf" srcId="{333A1088-737F-45CB-B68E-254E46348037}" destId="{D0E8B8A9-76C8-445B-9727-5936C7A5778A}" srcOrd="18" destOrd="0" presId="urn:microsoft.com/office/officeart/2005/8/layout/target3"/>
    <dgm:cxn modelId="{B63FD6D3-7E81-4BD2-9454-4DC4DD09CD0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</a:t>
          </a:r>
          <a:r>
            <a:rPr lang="cs-CZ" sz="1400" kern="1200" smtClean="0"/>
            <a:t>INOVACE 23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Rýsování osy úsečky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3B79B-B5A8-4745-8E0F-8B7D81A51F40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D94ED1-D78F-4611-ACC3-2760B907A24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8814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D94ED1-D78F-4611-ACC3-2760B907A240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9140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35854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6278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0970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664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986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9215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935864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2272000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7979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982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59008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093723336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13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Opakujeme pojem osy úsečky a vlastnosti bodů, které na ní leží.</a:t>
            </a:r>
          </a:p>
          <a:p>
            <a:r>
              <a:rPr lang="cs-CZ" dirty="0" smtClean="0"/>
              <a:t>Konstrukci osy úsečky provedeme pomocí kružítka.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Matematika pro 4. ročník ZŠ, </a:t>
            </a:r>
            <a:r>
              <a:rPr lang="cs-CZ" dirty="0" smtClean="0">
                <a:solidFill>
                  <a:srgbClr val="DFE6D0"/>
                </a:solidFill>
              </a:rPr>
              <a:t>1. a 2.díl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RNDr. Růžena Blažková,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Milena Vaňurová,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Květoslava Matoušková,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Naklad. Alter, Praha 2005</a:t>
            </a:r>
          </a:p>
          <a:p>
            <a:pPr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 smtClean="0">
                <a:solidFill>
                  <a:srgbClr val="DFE6D0"/>
                </a:solidFill>
              </a:rPr>
              <a:t>Obrázek: www.office.</a:t>
            </a:r>
            <a:r>
              <a:rPr lang="cs-CZ" dirty="0" err="1" smtClean="0">
                <a:solidFill>
                  <a:srgbClr val="DFE6D0"/>
                </a:solidFill>
              </a:rPr>
              <a:t>microsoft.com</a:t>
            </a:r>
            <a:endParaRPr lang="cs-CZ" dirty="0" smtClean="0">
              <a:solidFill>
                <a:srgbClr val="DFE6D0"/>
              </a:solidFill>
            </a:endParaRPr>
          </a:p>
          <a:p>
            <a:pPr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http://media3.picsearch.com/is?7MKqZMPilCEq71WQkxvVa6ZpOOGW2J0jT_p-7LKyK3c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710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osy úsečky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Osa úsečky je přímka kolmá k dané úsečce a prochází jejím středem</a:t>
            </a:r>
          </a:p>
          <a:p>
            <a:r>
              <a:rPr lang="cs-CZ" dirty="0" smtClean="0"/>
              <a:t>Každý bod na ose úsečky má stejnou vzdálenost od obou krajních bodů této úsečky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76872"/>
            <a:ext cx="3804137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23760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 úlohy: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060848"/>
            <a:ext cx="426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Narýsuj osu úsečky AB, která má délku 6 cm.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1" y="3717032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Osu úsečky narýsujeme pomocí dvou bodů, např. U, V, které mají od bodů A, B stejné vzdálenosti. Tyto body narýsujeme pomocí oblouků kružnic.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46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Pomůcky k rýsování: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132856"/>
            <a:ext cx="19248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Pravítko</a:t>
            </a:r>
          </a:p>
          <a:p>
            <a:endParaRPr lang="cs-CZ" dirty="0"/>
          </a:p>
          <a:p>
            <a:r>
              <a:rPr lang="cs-CZ" dirty="0" smtClean="0"/>
              <a:t>Trojúhelník s ryskou</a:t>
            </a:r>
          </a:p>
          <a:p>
            <a:endParaRPr lang="cs-CZ" dirty="0"/>
          </a:p>
          <a:p>
            <a:r>
              <a:rPr lang="cs-CZ" dirty="0" smtClean="0"/>
              <a:t>Kružítko</a:t>
            </a:r>
          </a:p>
          <a:p>
            <a:endParaRPr lang="cs-CZ" dirty="0"/>
          </a:p>
          <a:p>
            <a:r>
              <a:rPr lang="cs-CZ" dirty="0" smtClean="0"/>
              <a:t>Ořezaná tužka</a:t>
            </a:r>
            <a:endParaRPr lang="cs-CZ" dirty="0"/>
          </a:p>
        </p:txBody>
      </p:sp>
      <p:pic>
        <p:nvPicPr>
          <p:cNvPr id="2050" name="Picture 2" descr="C:\Users\08G8\AppData\Local\Microsoft\Windows\Temporary Internet Files\Content.IE5\WDMZU020\MC9002862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1818742" cy="17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138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Narýsujeme úsečku AB:</a:t>
            </a:r>
          </a:p>
          <a:p>
            <a:endParaRPr lang="cs-CZ" dirty="0"/>
          </a:p>
          <a:p>
            <a:r>
              <a:rPr lang="cs-CZ" dirty="0" smtClean="0"/>
              <a:t>/AB/= 6 cm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076056" y="4077072"/>
            <a:ext cx="338437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148064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8244408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004048" y="4298739"/>
            <a:ext cx="3581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A  </a:t>
            </a:r>
            <a:r>
              <a:rPr lang="cs-CZ" dirty="0" smtClean="0"/>
              <a:t>                                             </a:t>
            </a:r>
            <a:r>
              <a:rPr lang="cs-CZ" dirty="0" smtClean="0">
                <a:solidFill>
                  <a:srgbClr val="FFFF00"/>
                </a:solidFill>
              </a:rPr>
              <a:t>B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3162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</a:t>
            </a:r>
            <a:r>
              <a:rPr lang="cs-CZ" dirty="0" smtClean="0"/>
              <a:t>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Narýsujeme oblouk kružnice se středem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v bodě A</a:t>
            </a:r>
          </a:p>
          <a:p>
            <a:endParaRPr lang="cs-CZ" dirty="0"/>
          </a:p>
          <a:p>
            <a:r>
              <a:rPr lang="cs-CZ" sz="2000" dirty="0" smtClean="0"/>
              <a:t>Poloměr musí být větší než polovina délky </a:t>
            </a:r>
            <a:r>
              <a:rPr lang="cs-CZ" sz="2000" dirty="0" err="1" smtClean="0"/>
              <a:t>ús</a:t>
            </a:r>
            <a:r>
              <a:rPr lang="cs-CZ" sz="2000" dirty="0" smtClean="0"/>
              <a:t>. AB, ale menší než celá její délka: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3 cm ‹ r ‹ 6 cm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076056" y="4077072"/>
            <a:ext cx="338437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148064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8244408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004048" y="4298739"/>
            <a:ext cx="3581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A  </a:t>
            </a:r>
            <a:r>
              <a:rPr lang="cs-CZ" dirty="0" smtClean="0"/>
              <a:t>                                             </a:t>
            </a:r>
            <a:r>
              <a:rPr lang="cs-CZ" dirty="0" smtClean="0">
                <a:solidFill>
                  <a:srgbClr val="FFFF00"/>
                </a:solidFill>
              </a:rPr>
              <a:t>B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louk 4"/>
          <p:cNvSpPr/>
          <p:nvPr/>
        </p:nvSpPr>
        <p:spPr>
          <a:xfrm>
            <a:off x="4355976" y="2456892"/>
            <a:ext cx="3218656" cy="3240360"/>
          </a:xfrm>
          <a:prstGeom prst="arc">
            <a:avLst>
              <a:gd name="adj1" fmla="val 16200000"/>
              <a:gd name="adj2" fmla="val 52216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200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Narýsujeme oblouk kružnice se středem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v bodě B a se stejným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poloměrem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sz="2000" dirty="0" smtClean="0"/>
              <a:t>Rýsujeme jen ty části oblouků, které stačí k vyznačení </a:t>
            </a:r>
            <a:r>
              <a:rPr lang="cs-CZ" sz="2000" dirty="0" smtClean="0"/>
              <a:t>bodů  </a:t>
            </a:r>
            <a:r>
              <a:rPr lang="cs-CZ" sz="2000" dirty="0" smtClean="0"/>
              <a:t>U, V.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076056" y="4077072"/>
            <a:ext cx="338437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148064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8244408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100826" y="2451927"/>
            <a:ext cx="345318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                          U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A  </a:t>
            </a:r>
            <a:r>
              <a:rPr lang="cs-CZ" dirty="0" smtClean="0"/>
              <a:t>                                             </a:t>
            </a:r>
            <a:r>
              <a:rPr lang="cs-CZ" dirty="0" smtClean="0">
                <a:solidFill>
                  <a:srgbClr val="FFFF00"/>
                </a:solidFill>
              </a:rPr>
              <a:t>B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                           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    </a:t>
            </a:r>
          </a:p>
          <a:p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                          V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louk 4"/>
          <p:cNvSpPr/>
          <p:nvPr/>
        </p:nvSpPr>
        <p:spPr>
          <a:xfrm>
            <a:off x="4355976" y="2456892"/>
            <a:ext cx="3218656" cy="3240360"/>
          </a:xfrm>
          <a:prstGeom prst="arc">
            <a:avLst>
              <a:gd name="adj1" fmla="val 16200000"/>
              <a:gd name="adj2" fmla="val 52216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6200000">
            <a:off x="5633806" y="2597952"/>
            <a:ext cx="3069957" cy="2793378"/>
          </a:xfrm>
          <a:prstGeom prst="arc">
            <a:avLst>
              <a:gd name="adj1" fmla="val 10776163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487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</a:t>
            </a:r>
            <a:r>
              <a:rPr lang="cs-CZ" dirty="0" smtClean="0"/>
              <a:t>. krok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Přímka </a:t>
            </a:r>
            <a:r>
              <a:rPr lang="cs-CZ" i="1" dirty="0" smtClean="0"/>
              <a:t>o</a:t>
            </a:r>
            <a:r>
              <a:rPr lang="cs-CZ" dirty="0" smtClean="0"/>
              <a:t> prochází průsečíky narýsovaných oblouků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Vyznačíme střed S úsečky AB a osu </a:t>
            </a:r>
            <a:r>
              <a:rPr lang="cs-CZ" i="1" dirty="0" smtClean="0"/>
              <a:t>o</a:t>
            </a:r>
            <a:r>
              <a:rPr lang="cs-CZ" dirty="0" smtClean="0"/>
              <a:t> úsečky AB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5076056" y="4077072"/>
            <a:ext cx="3384376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148064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8244408" y="3933056"/>
            <a:ext cx="0" cy="36004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100826" y="2451927"/>
            <a:ext cx="356860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                          U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A  </a:t>
            </a:r>
            <a:r>
              <a:rPr lang="cs-CZ" dirty="0" smtClean="0"/>
              <a:t>                    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                       </a:t>
            </a:r>
            <a:r>
              <a:rPr lang="cs-CZ" dirty="0" smtClean="0">
                <a:solidFill>
                  <a:srgbClr val="FFFF00"/>
                </a:solidFill>
              </a:rPr>
              <a:t>B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                           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    </a:t>
            </a:r>
          </a:p>
          <a:p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                          V</a:t>
            </a:r>
          </a:p>
          <a:p>
            <a:r>
              <a:rPr lang="cs-CZ" dirty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                        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louk 4"/>
          <p:cNvSpPr/>
          <p:nvPr/>
        </p:nvSpPr>
        <p:spPr>
          <a:xfrm rot="1151077">
            <a:off x="4222949" y="2456892"/>
            <a:ext cx="3218656" cy="3240360"/>
          </a:xfrm>
          <a:prstGeom prst="arc">
            <a:avLst>
              <a:gd name="adj1" fmla="val 16200000"/>
              <a:gd name="adj2" fmla="val 52216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6200000">
            <a:off x="5827016" y="2597952"/>
            <a:ext cx="3069957" cy="2793378"/>
          </a:xfrm>
          <a:prstGeom prst="arc">
            <a:avLst>
              <a:gd name="adj1" fmla="val 10776163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6678234" y="2348880"/>
            <a:ext cx="90010" cy="351936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louk 12"/>
          <p:cNvSpPr/>
          <p:nvPr/>
        </p:nvSpPr>
        <p:spPr>
          <a:xfrm>
            <a:off x="6131024" y="3655876"/>
            <a:ext cx="914400" cy="914400"/>
          </a:xfrm>
          <a:prstGeom prst="arc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666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319</Words>
  <Application>Microsoft Office PowerPoint</Application>
  <PresentationFormat>Předvádění na obrazovce (4:3)</PresentationFormat>
  <Paragraphs>76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Došky</vt:lpstr>
      <vt:lpstr>Snímek 1</vt:lpstr>
      <vt:lpstr>Anotace a citace</vt:lpstr>
      <vt:lpstr>Vlastnosti osy úsečky</vt:lpstr>
      <vt:lpstr>Zadání úlohy:</vt:lpstr>
      <vt:lpstr>Pomůcky k rýsování:</vt:lpstr>
      <vt:lpstr>1. krok</vt:lpstr>
      <vt:lpstr>2. krok</vt:lpstr>
      <vt:lpstr>3. krok</vt:lpstr>
      <vt:lpstr>4. krok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5</cp:revision>
  <dcterms:created xsi:type="dcterms:W3CDTF">2013-02-17T11:56:12Z</dcterms:created>
  <dcterms:modified xsi:type="dcterms:W3CDTF">2013-07-27T10:07:23Z</dcterms:modified>
</cp:coreProperties>
</file>