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42  </a:t>
          </a:r>
          <a:r>
            <a:rPr lang="cs-CZ" sz="1400" smtClean="0"/>
            <a:t>INOVACE 24 </a:t>
          </a:r>
          <a:r>
            <a:rPr lang="cs-CZ" sz="1400" dirty="0" smtClean="0"/>
            <a:t>Matematika a její aplikace –geometrie ve 4.r.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Osová souměrnost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4CE3176-B050-4B62-945D-73A309A62B84}" type="presOf" srcId="{7D356FD4-5DBA-45B8-83F2-01640ED454D7}" destId="{F217DB88-03EE-4B14-A303-4F9D49C289A7}" srcOrd="0" destOrd="0" presId="urn:microsoft.com/office/officeart/2005/8/layout/target3"/>
    <dgm:cxn modelId="{2015A2F2-4CCA-4AAC-838E-94D2AAF02393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5E8421E9-738E-4D14-A041-4DAF3CE2F316}" type="presOf" srcId="{B651F6E3-6281-48DB-9319-2AEAFDAE7572}" destId="{619D679B-A015-4ECF-8348-D1034C574F40}" srcOrd="0" destOrd="0" presId="urn:microsoft.com/office/officeart/2005/8/layout/target3"/>
    <dgm:cxn modelId="{356902A8-93BC-42D3-AFBB-CA17E9FB061F}" type="presOf" srcId="{4C35D32F-0EAB-4CD7-82EE-45574DC2A586}" destId="{8BEBB6EC-1DAA-4CAC-8A25-BC0FCBD5DBD5}" srcOrd="0" destOrd="0" presId="urn:microsoft.com/office/officeart/2005/8/layout/target3"/>
    <dgm:cxn modelId="{F7918550-6B2E-4EE1-872C-4A5EC48232A1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E28B6D5-C887-4DCF-9D9A-A19BFA1E3FA5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6C0DF26-6E7C-4888-B0D5-49C1F1557681}" type="presOf" srcId="{4C35D32F-0EAB-4CD7-82EE-45574DC2A586}" destId="{890E4F0B-2866-4A3F-A3C7-2A14B1797930}" srcOrd="1" destOrd="0" presId="urn:microsoft.com/office/officeart/2005/8/layout/target3"/>
    <dgm:cxn modelId="{D627C6EF-8AAA-44F5-B818-D78F55C5CD5D}" type="presOf" srcId="{7D356FD4-5DBA-45B8-83F2-01640ED454D7}" destId="{D0E8B8A9-76C8-445B-9727-5936C7A5778A}" srcOrd="1" destOrd="0" presId="urn:microsoft.com/office/officeart/2005/8/layout/target3"/>
    <dgm:cxn modelId="{10237758-C3FE-466D-8D97-011A19236D4F}" type="presOf" srcId="{B651F6E3-6281-48DB-9319-2AEAFDAE7572}" destId="{6BB5E863-4638-4E1D-BFDE-399D028AC4ED}" srcOrd="1" destOrd="0" presId="urn:microsoft.com/office/officeart/2005/8/layout/target3"/>
    <dgm:cxn modelId="{EFC8D8D2-8364-429A-8541-A164EC442A69}" type="presOf" srcId="{D1B46980-6531-4606-95E6-44980827E919}" destId="{2BE915AB-18AA-4053-B92C-3BFC9ED204BB}" srcOrd="1" destOrd="0" presId="urn:microsoft.com/office/officeart/2005/8/layout/target3"/>
    <dgm:cxn modelId="{45BC24E7-E0EE-42C7-8987-07EA7FC870E8}" type="presOf" srcId="{D1B46980-6531-4606-95E6-44980827E919}" destId="{6140AFEC-043D-4C43-A2F9-D0F5331DF3A3}" srcOrd="0" destOrd="0" presId="urn:microsoft.com/office/officeart/2005/8/layout/target3"/>
    <dgm:cxn modelId="{0D3DC2EA-23DD-4AA8-A990-901064791A75}" type="presParOf" srcId="{333A1088-737F-45CB-B68E-254E46348037}" destId="{F5ABB229-8D3B-4694-996A-96F23CF14429}" srcOrd="0" destOrd="0" presId="urn:microsoft.com/office/officeart/2005/8/layout/target3"/>
    <dgm:cxn modelId="{20F38AD7-B567-4EC0-B61A-A82E5651541A}" type="presParOf" srcId="{333A1088-737F-45CB-B68E-254E46348037}" destId="{F41139FD-01EE-4571-8B17-4FB00FC51163}" srcOrd="1" destOrd="0" presId="urn:microsoft.com/office/officeart/2005/8/layout/target3"/>
    <dgm:cxn modelId="{05FEE80B-FC5D-4F9A-837E-1A6DEA7CF62B}" type="presParOf" srcId="{333A1088-737F-45CB-B68E-254E46348037}" destId="{D005CE8C-CC26-4C3E-AC11-E15060ECD759}" srcOrd="2" destOrd="0" presId="urn:microsoft.com/office/officeart/2005/8/layout/target3"/>
    <dgm:cxn modelId="{454A6819-3690-4553-94BC-E542E6AB034E}" type="presParOf" srcId="{333A1088-737F-45CB-B68E-254E46348037}" destId="{2C702D82-9B77-49B7-9568-BB8EB47C3372}" srcOrd="3" destOrd="0" presId="urn:microsoft.com/office/officeart/2005/8/layout/target3"/>
    <dgm:cxn modelId="{0623FDB8-1C65-46D4-925E-19F68DB9A514}" type="presParOf" srcId="{333A1088-737F-45CB-B68E-254E46348037}" destId="{A52A0455-90FF-4808-ABD0-F02540D31D5A}" srcOrd="4" destOrd="0" presId="urn:microsoft.com/office/officeart/2005/8/layout/target3"/>
    <dgm:cxn modelId="{6FFC3BF6-B9F3-4F4C-BA6E-75C0B781D939}" type="presParOf" srcId="{333A1088-737F-45CB-B68E-254E46348037}" destId="{6140AFEC-043D-4C43-A2F9-D0F5331DF3A3}" srcOrd="5" destOrd="0" presId="urn:microsoft.com/office/officeart/2005/8/layout/target3"/>
    <dgm:cxn modelId="{3FEE9286-40A7-463D-B1F6-109A45B9D4D4}" type="presParOf" srcId="{333A1088-737F-45CB-B68E-254E46348037}" destId="{9358AC05-5D7D-4327-9F80-1AD486AEA664}" srcOrd="6" destOrd="0" presId="urn:microsoft.com/office/officeart/2005/8/layout/target3"/>
    <dgm:cxn modelId="{55968AF2-0981-4B43-8022-67C7E1BDBAF3}" type="presParOf" srcId="{333A1088-737F-45CB-B68E-254E46348037}" destId="{313FC574-E1CD-4FB4-B054-0B805CE0447D}" srcOrd="7" destOrd="0" presId="urn:microsoft.com/office/officeart/2005/8/layout/target3"/>
    <dgm:cxn modelId="{EB4295A6-18F4-42AA-9769-B74496E1AA7D}" type="presParOf" srcId="{333A1088-737F-45CB-B68E-254E46348037}" destId="{619D679B-A015-4ECF-8348-D1034C574F40}" srcOrd="8" destOrd="0" presId="urn:microsoft.com/office/officeart/2005/8/layout/target3"/>
    <dgm:cxn modelId="{ED3E7AF3-979A-4C7F-A493-DB16D59AD3AB}" type="presParOf" srcId="{333A1088-737F-45CB-B68E-254E46348037}" destId="{5EADEC68-DC27-4179-998F-15CD834808A2}" srcOrd="9" destOrd="0" presId="urn:microsoft.com/office/officeart/2005/8/layout/target3"/>
    <dgm:cxn modelId="{9B5411BE-7978-43B7-8F43-A0DE059EE286}" type="presParOf" srcId="{333A1088-737F-45CB-B68E-254E46348037}" destId="{B8578831-437F-4501-8ADE-AE2A1799C643}" srcOrd="10" destOrd="0" presId="urn:microsoft.com/office/officeart/2005/8/layout/target3"/>
    <dgm:cxn modelId="{1D47A510-0D22-43C4-9266-389DCA89B0B9}" type="presParOf" srcId="{333A1088-737F-45CB-B68E-254E46348037}" destId="{F217DB88-03EE-4B14-A303-4F9D49C289A7}" srcOrd="11" destOrd="0" presId="urn:microsoft.com/office/officeart/2005/8/layout/target3"/>
    <dgm:cxn modelId="{7698FBA4-13EC-419A-83D8-63EBC44E91D8}" type="presParOf" srcId="{333A1088-737F-45CB-B68E-254E46348037}" destId="{76644BE8-9D7C-4C09-B250-3D10AF48CBB7}" srcOrd="12" destOrd="0" presId="urn:microsoft.com/office/officeart/2005/8/layout/target3"/>
    <dgm:cxn modelId="{82E1A21D-DEEA-4653-8184-90701A63CD07}" type="presParOf" srcId="{333A1088-737F-45CB-B68E-254E46348037}" destId="{EE85B701-7295-41C0-BA7A-34D3756A2AE6}" srcOrd="13" destOrd="0" presId="urn:microsoft.com/office/officeart/2005/8/layout/target3"/>
    <dgm:cxn modelId="{218FD566-19EC-4512-B4F3-62B1B9C25C35}" type="presParOf" srcId="{333A1088-737F-45CB-B68E-254E46348037}" destId="{8BEBB6EC-1DAA-4CAC-8A25-BC0FCBD5DBD5}" srcOrd="14" destOrd="0" presId="urn:microsoft.com/office/officeart/2005/8/layout/target3"/>
    <dgm:cxn modelId="{CC9168F0-5F5C-4405-8D77-04E25EC6D292}" type="presParOf" srcId="{333A1088-737F-45CB-B68E-254E46348037}" destId="{AED2198E-93D5-4001-81B4-73124B309672}" srcOrd="15" destOrd="0" presId="urn:microsoft.com/office/officeart/2005/8/layout/target3"/>
    <dgm:cxn modelId="{7B53614F-F968-48FF-AF2C-CA2D74F644FF}" type="presParOf" srcId="{333A1088-737F-45CB-B68E-254E46348037}" destId="{2BE915AB-18AA-4053-B92C-3BFC9ED204BB}" srcOrd="16" destOrd="0" presId="urn:microsoft.com/office/officeart/2005/8/layout/target3"/>
    <dgm:cxn modelId="{E1CF742A-8B40-40B0-831A-C2F4267DD193}" type="presParOf" srcId="{333A1088-737F-45CB-B68E-254E46348037}" destId="{6BB5E863-4638-4E1D-BFDE-399D028AC4ED}" srcOrd="17" destOrd="0" presId="urn:microsoft.com/office/officeart/2005/8/layout/target3"/>
    <dgm:cxn modelId="{C117110C-25E5-4FBF-B5A6-A7D40A381654}" type="presParOf" srcId="{333A1088-737F-45CB-B68E-254E46348037}" destId="{D0E8B8A9-76C8-445B-9727-5936C7A5778A}" srcOrd="18" destOrd="0" presId="urn:microsoft.com/office/officeart/2005/8/layout/target3"/>
    <dgm:cxn modelId="{B63FD6D3-7E81-4BD2-9454-4DC4DD09CD0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42  </a:t>
          </a:r>
          <a:r>
            <a:rPr lang="cs-CZ" sz="1400" kern="1200" smtClean="0"/>
            <a:t>INOVACE 24 </a:t>
          </a:r>
          <a:r>
            <a:rPr lang="cs-CZ" sz="1400" kern="1200" dirty="0" smtClean="0"/>
            <a:t>Matematika a její aplikace –geometrie ve 4.r.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Osová souměrnost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E3B79B-B5A8-4745-8E0F-8B7D81A51F40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D94ED1-D78F-4611-ACC3-2760B907A2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88146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D94ED1-D78F-4611-ACC3-2760B907A240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91406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735854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466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096278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709701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876646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398695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192155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9358645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22720003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79791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41982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3D0C4D0-FDA7-4245-9BF3-C4E4F799DB88}" type="datetimeFigureOut">
              <a:rPr lang="cs-CZ" smtClean="0">
                <a:solidFill>
                  <a:srgbClr val="DFE6D0"/>
                </a:solidFill>
              </a:rPr>
              <a:pPr/>
              <a:t>27.7.2013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901ECC0-0BDB-4B55-B2D1-E88CC052438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4590081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media2.picsearch.com/is?w9bkYhgMD1dPF9cGrkQ9N1VQ1I1MPNG47R88cvvkeiM" TargetMode="External"/><Relationship Id="rId2" Type="http://schemas.openxmlformats.org/officeDocument/2006/relationships/hyperlink" Target="http://media3.picsearch.com/is?X7Xiicn2_-piCmAs6kSOkf7bh-9sMame92ZTP8Y3Uq8" TargetMode="Externa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296221031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73135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Opakujeme pojem osy úsečky a vlastnosti bodů, které na ní leží.</a:t>
            </a:r>
          </a:p>
          <a:p>
            <a:r>
              <a:rPr lang="cs-CZ" dirty="0" smtClean="0"/>
              <a:t>Na základě manipulativní činnosti („geometrie překládání papíru“) vyvodíme pojem osově souměrného útvaru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lvl="0">
              <a:buClr>
                <a:srgbClr val="759AA5">
                  <a:lumMod val="60000"/>
                  <a:lumOff val="40000"/>
                </a:srgbClr>
              </a:buClr>
            </a:pPr>
            <a:r>
              <a:rPr lang="cs-CZ" dirty="0">
                <a:solidFill>
                  <a:srgbClr val="DFE6D0"/>
                </a:solidFill>
              </a:rPr>
              <a:t>Matematika pro 4. ročník ZŠ, </a:t>
            </a:r>
            <a:r>
              <a:rPr lang="cs-CZ" dirty="0" smtClean="0">
                <a:solidFill>
                  <a:srgbClr val="DFE6D0"/>
                </a:solidFill>
              </a:rPr>
              <a:t>2.díl</a:t>
            </a:r>
            <a:endParaRPr lang="cs-CZ" dirty="0">
              <a:solidFill>
                <a:srgbClr val="DFE6D0"/>
              </a:solidFill>
            </a:endParaRPr>
          </a:p>
          <a:p>
            <a:pPr marL="0" lvl="0" indent="0">
              <a:buClr>
                <a:srgbClr val="759AA5">
                  <a:lumMod val="60000"/>
                  <a:lumOff val="40000"/>
                </a:srgbClr>
              </a:buClr>
              <a:buNone/>
            </a:pPr>
            <a:r>
              <a:rPr lang="cs-CZ" dirty="0">
                <a:solidFill>
                  <a:srgbClr val="DFE6D0"/>
                </a:solidFill>
              </a:rPr>
              <a:t>RNDr. Růžena Blažková, </a:t>
            </a:r>
            <a:r>
              <a:rPr lang="cs-CZ" dirty="0" err="1">
                <a:solidFill>
                  <a:srgbClr val="DFE6D0"/>
                </a:solidFill>
              </a:rPr>
              <a:t>CSc</a:t>
            </a:r>
            <a:r>
              <a:rPr lang="cs-CZ" dirty="0">
                <a:solidFill>
                  <a:srgbClr val="DFE6D0"/>
                </a:solidFill>
              </a:rPr>
              <a:t>; RNDr. Milena Vaňurová, </a:t>
            </a:r>
            <a:r>
              <a:rPr lang="cs-CZ" dirty="0" err="1">
                <a:solidFill>
                  <a:srgbClr val="DFE6D0"/>
                </a:solidFill>
              </a:rPr>
              <a:t>CSc</a:t>
            </a:r>
            <a:r>
              <a:rPr lang="cs-CZ" dirty="0">
                <a:solidFill>
                  <a:srgbClr val="DFE6D0"/>
                </a:solidFill>
              </a:rPr>
              <a:t>; RNDr. Květoslava Matoušková, </a:t>
            </a:r>
            <a:r>
              <a:rPr lang="cs-CZ" dirty="0" err="1">
                <a:solidFill>
                  <a:srgbClr val="DFE6D0"/>
                </a:solidFill>
              </a:rPr>
              <a:t>CSc</a:t>
            </a:r>
            <a:endParaRPr lang="cs-CZ" dirty="0">
              <a:solidFill>
                <a:srgbClr val="DFE6D0"/>
              </a:solidFill>
            </a:endParaRPr>
          </a:p>
          <a:p>
            <a:pPr marL="0" lvl="0" indent="0">
              <a:buClr>
                <a:srgbClr val="759AA5">
                  <a:lumMod val="60000"/>
                  <a:lumOff val="40000"/>
                </a:srgbClr>
              </a:buClr>
              <a:buNone/>
            </a:pPr>
            <a:r>
              <a:rPr lang="cs-CZ" dirty="0">
                <a:solidFill>
                  <a:srgbClr val="DFE6D0"/>
                </a:solidFill>
              </a:rPr>
              <a:t>Naklad. Alter, Praha </a:t>
            </a:r>
            <a:r>
              <a:rPr lang="cs-CZ" dirty="0" smtClean="0">
                <a:solidFill>
                  <a:srgbClr val="DFE6D0"/>
                </a:solidFill>
              </a:rPr>
              <a:t>2005</a:t>
            </a:r>
          </a:p>
          <a:p>
            <a:pPr>
              <a:buClr>
                <a:srgbClr val="759AA5">
                  <a:lumMod val="60000"/>
                  <a:lumOff val="40000"/>
                </a:srgbClr>
              </a:buClr>
            </a:pPr>
            <a:r>
              <a:rPr lang="cs-CZ" dirty="0" smtClean="0">
                <a:solidFill>
                  <a:srgbClr val="DFE6D0"/>
                </a:solidFill>
              </a:rPr>
              <a:t>Matematické a přírodovědné úlohy pro 1. st. Základního vzdělávání</a:t>
            </a:r>
          </a:p>
          <a:p>
            <a:pPr marL="0" indent="0">
              <a:buClr>
                <a:srgbClr val="759AA5">
                  <a:lumMod val="60000"/>
                  <a:lumOff val="40000"/>
                </a:srgbClr>
              </a:buClr>
              <a:buNone/>
            </a:pPr>
            <a:r>
              <a:rPr lang="cs-CZ" dirty="0" smtClean="0">
                <a:solidFill>
                  <a:srgbClr val="DFE6D0"/>
                </a:solidFill>
              </a:rPr>
              <a:t>M. Hejný, J. Houfková, D. </a:t>
            </a:r>
            <a:r>
              <a:rPr lang="cs-CZ" dirty="0" err="1" smtClean="0">
                <a:solidFill>
                  <a:srgbClr val="DFE6D0"/>
                </a:solidFill>
              </a:rPr>
              <a:t>Jirotková</a:t>
            </a:r>
            <a:r>
              <a:rPr lang="cs-CZ" dirty="0" smtClean="0">
                <a:solidFill>
                  <a:srgbClr val="DFE6D0"/>
                </a:solidFill>
              </a:rPr>
              <a:t>, D. Mandíková a kol.</a:t>
            </a:r>
          </a:p>
          <a:p>
            <a:pPr marL="0" indent="0">
              <a:buClr>
                <a:srgbClr val="759AA5">
                  <a:lumMod val="60000"/>
                  <a:lumOff val="40000"/>
                </a:srgbClr>
              </a:buClr>
              <a:buNone/>
            </a:pPr>
            <a:r>
              <a:rPr lang="cs-CZ" dirty="0" smtClean="0">
                <a:solidFill>
                  <a:srgbClr val="DFE6D0"/>
                </a:solidFill>
              </a:rPr>
              <a:t>ÚIV, Praha 2011  </a:t>
            </a:r>
            <a:endParaRPr lang="cs-CZ" dirty="0">
              <a:solidFill>
                <a:srgbClr val="DFE6D0"/>
              </a:solidFill>
            </a:endParaRPr>
          </a:p>
          <a:p>
            <a:pPr>
              <a:buClr>
                <a:srgbClr val="759AA5">
                  <a:lumMod val="60000"/>
                  <a:lumOff val="40000"/>
                </a:srgbClr>
              </a:buClr>
            </a:pPr>
            <a:r>
              <a:rPr lang="cs-CZ" dirty="0" smtClean="0">
                <a:solidFill>
                  <a:srgbClr val="DFE6D0"/>
                </a:solidFill>
              </a:rPr>
              <a:t>Obrázky: www.office.</a:t>
            </a:r>
            <a:r>
              <a:rPr lang="cs-CZ" dirty="0" err="1" smtClean="0">
                <a:solidFill>
                  <a:srgbClr val="DFE6D0"/>
                </a:solidFill>
              </a:rPr>
              <a:t>microsoft.com</a:t>
            </a:r>
            <a:endParaRPr lang="cs-CZ" dirty="0" smtClean="0">
              <a:solidFill>
                <a:srgbClr val="DFE6D0"/>
              </a:solidFill>
            </a:endParaRPr>
          </a:p>
          <a:p>
            <a:pPr>
              <a:buClr>
                <a:srgbClr val="759AA5">
                  <a:lumMod val="60000"/>
                  <a:lumOff val="40000"/>
                </a:srgbClr>
              </a:buClr>
            </a:pPr>
            <a:r>
              <a:rPr lang="cs-CZ" dirty="0">
                <a:solidFill>
                  <a:srgbClr val="DFE6D0"/>
                </a:solidFill>
                <a:hlinkClick r:id="rId2"/>
              </a:rPr>
              <a:t>http://media3.picsearch.com/is?X7Xiicn2_-</a:t>
            </a:r>
            <a:r>
              <a:rPr lang="cs-CZ" dirty="0" smtClean="0">
                <a:solidFill>
                  <a:srgbClr val="DFE6D0"/>
                </a:solidFill>
                <a:hlinkClick r:id="rId2"/>
              </a:rPr>
              <a:t>piCmAs6kSOkf7bh-9sMame92ZTP8Y3Uq8</a:t>
            </a:r>
            <a:endParaRPr lang="cs-CZ" dirty="0" smtClean="0">
              <a:solidFill>
                <a:srgbClr val="DFE6D0"/>
              </a:solidFill>
            </a:endParaRPr>
          </a:p>
          <a:p>
            <a:pPr>
              <a:buClr>
                <a:srgbClr val="759AA5">
                  <a:lumMod val="60000"/>
                  <a:lumOff val="40000"/>
                </a:srgbClr>
              </a:buClr>
            </a:pP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media2.picsearch.com/is?w9bkYhgMD1dPF9cGrkQ9N1VQ1I1MPNG47R88cvvkeiM</a:t>
            </a:r>
            <a:endParaRPr lang="cs-CZ" dirty="0" smtClean="0"/>
          </a:p>
          <a:p>
            <a:pPr>
              <a:buClr>
                <a:srgbClr val="759AA5">
                  <a:lumMod val="60000"/>
                  <a:lumOff val="40000"/>
                </a:srgbClr>
              </a:buClr>
            </a:pPr>
            <a:r>
              <a:rPr lang="cs-CZ" dirty="0"/>
              <a:t>http://media5.picsearch.com/is?wCELCGBApt8ZP5ebZ06OoIVUupisdW5ddUVa1YBD8YQ</a:t>
            </a:r>
          </a:p>
        </p:txBody>
      </p:sp>
    </p:spTree>
    <p:extLst>
      <p:ext uri="{BB962C8B-B14F-4D97-AF65-F5344CB8AC3E}">
        <p14:creationId xmlns:p14="http://schemas.microsoft.com/office/powerpoint/2010/main" xmlns="" val="937108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osy úsečky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Osa úsečky je přímka kolmá k dané úsečce a prochází jejím středem</a:t>
            </a:r>
          </a:p>
          <a:p>
            <a:r>
              <a:rPr lang="cs-CZ" dirty="0" smtClean="0"/>
              <a:t>Každý bod na ose úsečky má stejnou vzdálenost od obou krajních bodů této úsečky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276872"/>
            <a:ext cx="3804137" cy="3096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23760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1. Zkoumej, zda obdélník je osově souměrné útvar: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Na čtverečkovaný papír si narýsuj různě velké obdélníky</a:t>
            </a:r>
          </a:p>
          <a:p>
            <a:r>
              <a:rPr lang="cs-CZ" dirty="0" smtClean="0"/>
              <a:t>Obdélníky vystřihni</a:t>
            </a:r>
          </a:p>
          <a:p>
            <a:r>
              <a:rPr lang="cs-CZ" dirty="0" smtClean="0"/>
              <a:t>Překládej obrazce podle obrázků </a:t>
            </a:r>
            <a:endParaRPr lang="cs-CZ" dirty="0"/>
          </a:p>
        </p:txBody>
      </p:sp>
      <p:sp>
        <p:nvSpPr>
          <p:cNvPr id="5" name="Šipka doprava se zářezem 4"/>
          <p:cNvSpPr/>
          <p:nvPr/>
        </p:nvSpPr>
        <p:spPr>
          <a:xfrm>
            <a:off x="2609104" y="4108728"/>
            <a:ext cx="978408" cy="484632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220072" y="2060848"/>
            <a:ext cx="259228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220072" y="3501008"/>
            <a:ext cx="259228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>
            <a:off x="5220072" y="3958208"/>
            <a:ext cx="2592288" cy="0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516216" y="2060848"/>
            <a:ext cx="0" cy="93610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991657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2. Zkoumej, zda čtverec je osově souměrný útvar: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Na čtverečkovaný papír si narýsuj čtverec</a:t>
            </a:r>
          </a:p>
          <a:p>
            <a:r>
              <a:rPr lang="cs-CZ" dirty="0" smtClean="0"/>
              <a:t>Čtverec vystřihni</a:t>
            </a:r>
          </a:p>
          <a:p>
            <a:r>
              <a:rPr lang="cs-CZ" dirty="0" smtClean="0"/>
              <a:t>Překládej obrazec podle obrázků </a:t>
            </a:r>
            <a:endParaRPr lang="cs-CZ" dirty="0"/>
          </a:p>
        </p:txBody>
      </p:sp>
      <p:sp>
        <p:nvSpPr>
          <p:cNvPr id="5" name="Šipka doprava se zářezem 4"/>
          <p:cNvSpPr/>
          <p:nvPr/>
        </p:nvSpPr>
        <p:spPr>
          <a:xfrm>
            <a:off x="2609104" y="4108728"/>
            <a:ext cx="978408" cy="484632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3596208" cy="4525963"/>
          </a:xfrm>
        </p:spPr>
        <p:txBody>
          <a:bodyPr/>
          <a:lstStyle/>
          <a:p>
            <a:endParaRPr lang="cs-CZ" i="1" dirty="0"/>
          </a:p>
        </p:txBody>
      </p:sp>
      <p:sp>
        <p:nvSpPr>
          <p:cNvPr id="4" name="Obdélník 3"/>
          <p:cNvSpPr/>
          <p:nvPr/>
        </p:nvSpPr>
        <p:spPr>
          <a:xfrm>
            <a:off x="5299731" y="242088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64731" y="410872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876256" y="2865512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68792" y="459336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14"/>
          <p:cNvCxnSpPr/>
          <p:nvPr/>
        </p:nvCxnSpPr>
        <p:spPr>
          <a:xfrm>
            <a:off x="7325992" y="4437112"/>
            <a:ext cx="0" cy="1296144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6732240" y="2708920"/>
            <a:ext cx="1224136" cy="1224136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364088" y="4108728"/>
            <a:ext cx="1080120" cy="10484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148064" y="2878088"/>
            <a:ext cx="1296144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416356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3. Zkoumej, zda rovnoramenný trojúhelník je osově souměrný útvar: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Na čtverečkovaný papír si narýsuj rovnoramenný trojúhelník</a:t>
            </a:r>
          </a:p>
          <a:p>
            <a:r>
              <a:rPr lang="cs-CZ" dirty="0"/>
              <a:t>O</a:t>
            </a:r>
            <a:r>
              <a:rPr lang="cs-CZ" dirty="0" smtClean="0"/>
              <a:t>brazec vystřihni</a:t>
            </a:r>
          </a:p>
          <a:p>
            <a:r>
              <a:rPr lang="cs-CZ" dirty="0" smtClean="0"/>
              <a:t>Překládej obrazec podle obrázku </a:t>
            </a:r>
            <a:endParaRPr lang="cs-CZ" dirty="0"/>
          </a:p>
        </p:txBody>
      </p:sp>
      <p:sp>
        <p:nvSpPr>
          <p:cNvPr id="5" name="Šipka doprava se zářezem 4"/>
          <p:cNvSpPr/>
          <p:nvPr/>
        </p:nvSpPr>
        <p:spPr>
          <a:xfrm>
            <a:off x="2609104" y="4108728"/>
            <a:ext cx="978408" cy="484632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3596208" cy="4525963"/>
          </a:xfrm>
        </p:spPr>
        <p:txBody>
          <a:bodyPr/>
          <a:lstStyle/>
          <a:p>
            <a:endParaRPr lang="cs-CZ" i="1" dirty="0"/>
          </a:p>
        </p:txBody>
      </p:sp>
      <p:sp>
        <p:nvSpPr>
          <p:cNvPr id="6" name="Rovnoramenný trojúhelník 5"/>
          <p:cNvSpPr/>
          <p:nvPr/>
        </p:nvSpPr>
        <p:spPr>
          <a:xfrm>
            <a:off x="5940152" y="2492896"/>
            <a:ext cx="1060704" cy="237626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>
            <a:off x="6470504" y="2204864"/>
            <a:ext cx="0" cy="295232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867192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4</a:t>
            </a:r>
            <a:r>
              <a:rPr lang="cs-CZ" dirty="0" smtClean="0"/>
              <a:t>. Zkoumej, zda rovnostranný trojúhelník je osově souměrný útvar: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Na čtverečkovaný papír si narýsuj rovnostranné trojúhelníky</a:t>
            </a:r>
          </a:p>
          <a:p>
            <a:r>
              <a:rPr lang="cs-CZ" dirty="0" smtClean="0"/>
              <a:t>Obrazce vystřihni</a:t>
            </a:r>
          </a:p>
          <a:p>
            <a:r>
              <a:rPr lang="cs-CZ" dirty="0" smtClean="0"/>
              <a:t>Překládej obrazce podle obrázků </a:t>
            </a:r>
            <a:endParaRPr lang="cs-CZ" dirty="0"/>
          </a:p>
        </p:txBody>
      </p:sp>
      <p:sp>
        <p:nvSpPr>
          <p:cNvPr id="5" name="Šipka doprava se zářezem 4"/>
          <p:cNvSpPr/>
          <p:nvPr/>
        </p:nvSpPr>
        <p:spPr>
          <a:xfrm>
            <a:off x="2609104" y="4108728"/>
            <a:ext cx="978408" cy="484632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3596208" cy="4525963"/>
          </a:xfrm>
        </p:spPr>
        <p:txBody>
          <a:bodyPr/>
          <a:lstStyle/>
          <a:p>
            <a:endParaRPr lang="cs-CZ" i="1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5292080" y="2492896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6482261" y="3407296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5409800" y="4351044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19"/>
          <p:cNvCxnSpPr/>
          <p:nvPr/>
        </p:nvCxnSpPr>
        <p:spPr>
          <a:xfrm>
            <a:off x="5292080" y="2780928"/>
            <a:ext cx="1178424" cy="72008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6174813" y="3717032"/>
            <a:ext cx="1277507" cy="84698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5940152" y="4108728"/>
            <a:ext cx="0" cy="148051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214567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4</a:t>
            </a:r>
            <a:r>
              <a:rPr lang="cs-CZ" dirty="0" smtClean="0"/>
              <a:t>. Zkoumej, zda kružnice a kruh jsou osově souměrné útvary: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Narýsuj si kružnici a kruh</a:t>
            </a:r>
          </a:p>
          <a:p>
            <a:r>
              <a:rPr lang="cs-CZ" dirty="0" smtClean="0"/>
              <a:t>Obrazce vystřihni</a:t>
            </a:r>
          </a:p>
          <a:p>
            <a:r>
              <a:rPr lang="cs-CZ" dirty="0" smtClean="0"/>
              <a:t>Překládej obrazce podle obrázků </a:t>
            </a:r>
            <a:endParaRPr lang="cs-CZ" dirty="0"/>
          </a:p>
        </p:txBody>
      </p:sp>
      <p:sp>
        <p:nvSpPr>
          <p:cNvPr id="5" name="Šipka doprava se zářezem 4"/>
          <p:cNvSpPr/>
          <p:nvPr/>
        </p:nvSpPr>
        <p:spPr>
          <a:xfrm>
            <a:off x="2411760" y="3164980"/>
            <a:ext cx="978408" cy="484632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3596208" cy="4525963"/>
          </a:xfrm>
        </p:spPr>
        <p:txBody>
          <a:bodyPr/>
          <a:lstStyle/>
          <a:p>
            <a:endParaRPr lang="cs-CZ" i="1" dirty="0"/>
          </a:p>
        </p:txBody>
      </p:sp>
      <p:sp>
        <p:nvSpPr>
          <p:cNvPr id="6" name="Ovál 5"/>
          <p:cNvSpPr/>
          <p:nvPr/>
        </p:nvSpPr>
        <p:spPr>
          <a:xfrm>
            <a:off x="6491064" y="4221088"/>
            <a:ext cx="1465312" cy="138243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5148064" y="2222525"/>
            <a:ext cx="1584176" cy="1485876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>
            <a:off x="5940152" y="2852936"/>
            <a:ext cx="0" cy="31204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796136" y="2965463"/>
            <a:ext cx="360040" cy="1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7092280" y="4912304"/>
            <a:ext cx="36004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7223720" y="4725144"/>
            <a:ext cx="0" cy="36004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stCxn id="10" idx="1"/>
          </p:cNvCxnSpPr>
          <p:nvPr/>
        </p:nvCxnSpPr>
        <p:spPr>
          <a:xfrm>
            <a:off x="5380061" y="2440127"/>
            <a:ext cx="1111003" cy="1132889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stCxn id="10" idx="7"/>
          </p:cNvCxnSpPr>
          <p:nvPr/>
        </p:nvCxnSpPr>
        <p:spPr>
          <a:xfrm flipH="1">
            <a:off x="5380061" y="2440127"/>
            <a:ext cx="1120182" cy="1132889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stCxn id="10" idx="2"/>
          </p:cNvCxnSpPr>
          <p:nvPr/>
        </p:nvCxnSpPr>
        <p:spPr>
          <a:xfrm>
            <a:off x="5148064" y="2965463"/>
            <a:ext cx="1584176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stCxn id="6" idx="2"/>
          </p:cNvCxnSpPr>
          <p:nvPr/>
        </p:nvCxnSpPr>
        <p:spPr>
          <a:xfrm flipV="1">
            <a:off x="6491064" y="4912304"/>
            <a:ext cx="1465312" cy="1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9" name="Přímá spojnice 2048"/>
          <p:cNvCxnSpPr>
            <a:stCxn id="6" idx="0"/>
          </p:cNvCxnSpPr>
          <p:nvPr/>
        </p:nvCxnSpPr>
        <p:spPr>
          <a:xfrm>
            <a:off x="7223720" y="4221088"/>
            <a:ext cx="0" cy="1584176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5" name="Přímá spojnice 2054"/>
          <p:cNvCxnSpPr/>
          <p:nvPr/>
        </p:nvCxnSpPr>
        <p:spPr>
          <a:xfrm>
            <a:off x="6500243" y="4581128"/>
            <a:ext cx="1528141" cy="648072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7" name="Přímá spojnice 2056"/>
          <p:cNvCxnSpPr/>
          <p:nvPr/>
        </p:nvCxnSpPr>
        <p:spPr>
          <a:xfrm>
            <a:off x="6948264" y="4293096"/>
            <a:ext cx="576064" cy="1310425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103837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 jakým závěrům jste došli?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060848"/>
            <a:ext cx="7175554" cy="29546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Čtverec má … osy souměrnosti.</a:t>
            </a:r>
          </a:p>
          <a:p>
            <a:r>
              <a:rPr lang="cs-CZ" sz="2800" dirty="0" smtClean="0"/>
              <a:t>Obdélník má … osy souměrnosti.</a:t>
            </a:r>
          </a:p>
          <a:p>
            <a:r>
              <a:rPr lang="cs-CZ" sz="2800" dirty="0" smtClean="0"/>
              <a:t>Rovnoramenný trojúhelník má … </a:t>
            </a:r>
            <a:r>
              <a:rPr lang="cs-CZ" sz="2800" dirty="0"/>
              <a:t>osy </a:t>
            </a:r>
            <a:r>
              <a:rPr lang="cs-CZ" sz="2800" dirty="0" smtClean="0"/>
              <a:t>souměrnosti.</a:t>
            </a:r>
          </a:p>
          <a:p>
            <a:r>
              <a:rPr lang="cs-CZ" sz="2800" dirty="0" smtClean="0"/>
              <a:t>Rovnostranný </a:t>
            </a:r>
            <a:r>
              <a:rPr lang="cs-CZ" sz="2800" dirty="0"/>
              <a:t>trojúhelník má </a:t>
            </a:r>
            <a:r>
              <a:rPr lang="cs-CZ" sz="2800" dirty="0" smtClean="0"/>
              <a:t>… </a:t>
            </a:r>
            <a:r>
              <a:rPr lang="cs-CZ" sz="2800" dirty="0"/>
              <a:t>osy </a:t>
            </a:r>
            <a:r>
              <a:rPr lang="cs-CZ" sz="2800" dirty="0" smtClean="0"/>
              <a:t>souměrnosti.</a:t>
            </a:r>
          </a:p>
          <a:p>
            <a:r>
              <a:rPr lang="cs-CZ" sz="2800" dirty="0" smtClean="0"/>
              <a:t>Kružnice má … </a:t>
            </a:r>
            <a:r>
              <a:rPr lang="cs-CZ" sz="2800" dirty="0"/>
              <a:t>osy </a:t>
            </a:r>
            <a:r>
              <a:rPr lang="cs-CZ" sz="2800" dirty="0" smtClean="0"/>
              <a:t>souměrnosti.</a:t>
            </a:r>
          </a:p>
          <a:p>
            <a:r>
              <a:rPr lang="cs-CZ" sz="2800" dirty="0" smtClean="0"/>
              <a:t>Kruh má … </a:t>
            </a:r>
            <a:r>
              <a:rPr lang="cs-CZ" sz="2800" dirty="0"/>
              <a:t>osy </a:t>
            </a:r>
            <a:r>
              <a:rPr lang="cs-CZ" sz="2800" dirty="0" smtClean="0"/>
              <a:t>souměrnosti.</a:t>
            </a:r>
            <a:endParaRPr lang="cs-CZ" sz="2800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11760" y="2060848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88481" y="2504998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906819" y="2884294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51167" y="3353509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11760" y="3722841"/>
            <a:ext cx="5405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více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46614" y="4221088"/>
            <a:ext cx="5405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více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89750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Rozhodni, která písmena jsou souměrná a vyznač osy souměrnosti: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700808"/>
            <a:ext cx="806489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A  B  C  D  E  F  G  H  I  J  K </a:t>
            </a:r>
          </a:p>
          <a:p>
            <a:endParaRPr lang="cs-CZ" sz="4800" dirty="0"/>
          </a:p>
          <a:p>
            <a:r>
              <a:rPr lang="cs-CZ" sz="4800" dirty="0" smtClean="0"/>
              <a:t> L  M  N  O  P  Q  R  S  T  U</a:t>
            </a:r>
          </a:p>
          <a:p>
            <a:endParaRPr lang="cs-CZ" sz="4800" dirty="0"/>
          </a:p>
          <a:p>
            <a:r>
              <a:rPr lang="cs-CZ" sz="4800" dirty="0" smtClean="0"/>
              <a:t>  V  W  X  Y  Z 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1110609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204864"/>
            <a:ext cx="756084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A     B     C     D     E     H      </a:t>
            </a:r>
          </a:p>
          <a:p>
            <a:endParaRPr lang="cs-CZ" sz="4800" dirty="0"/>
          </a:p>
          <a:p>
            <a:r>
              <a:rPr lang="cs-CZ" sz="4800" dirty="0" smtClean="0"/>
              <a:t>I       K    M     O    T     U</a:t>
            </a:r>
          </a:p>
          <a:p>
            <a:endParaRPr lang="cs-CZ" sz="4800" dirty="0"/>
          </a:p>
          <a:p>
            <a:r>
              <a:rPr lang="cs-CZ" sz="4800" dirty="0" smtClean="0"/>
              <a:t>V     W     X       Y</a:t>
            </a:r>
            <a:endParaRPr lang="cs-CZ" sz="48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014411" y="2276872"/>
            <a:ext cx="0" cy="64807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907704" y="2626041"/>
            <a:ext cx="720080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059832" y="2626041"/>
            <a:ext cx="720080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355976" y="2626041"/>
            <a:ext cx="648072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508104" y="2626041"/>
            <a:ext cx="504056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6516216" y="2626041"/>
            <a:ext cx="936104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6900951" y="2276872"/>
            <a:ext cx="0" cy="64807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stCxn id="3" idx="1"/>
          </p:cNvCxnSpPr>
          <p:nvPr/>
        </p:nvCxnSpPr>
        <p:spPr>
          <a:xfrm>
            <a:off x="755576" y="4097690"/>
            <a:ext cx="360040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051720" y="4097690"/>
            <a:ext cx="576064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406350" y="3593634"/>
            <a:ext cx="0" cy="100811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355976" y="4097690"/>
            <a:ext cx="648072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4697872" y="3593634"/>
            <a:ext cx="0" cy="100811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5760132" y="3593634"/>
            <a:ext cx="0" cy="91548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6900951" y="3717032"/>
            <a:ext cx="0" cy="79208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1014411" y="5229200"/>
            <a:ext cx="0" cy="76131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2339752" y="5013176"/>
            <a:ext cx="0" cy="97734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3665707" y="5157192"/>
            <a:ext cx="0" cy="8333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3406350" y="5573854"/>
            <a:ext cx="661594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5176244" y="5157192"/>
            <a:ext cx="0" cy="8333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759450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Které slovo nepatří mezi ostatní?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KAJAK</a:t>
            </a:r>
          </a:p>
          <a:p>
            <a:endParaRPr lang="cs-CZ" dirty="0"/>
          </a:p>
          <a:p>
            <a:r>
              <a:rPr lang="cs-CZ" dirty="0" smtClean="0"/>
              <a:t>NEPOTOPEN</a:t>
            </a:r>
          </a:p>
          <a:p>
            <a:endParaRPr lang="cs-CZ" dirty="0"/>
          </a:p>
          <a:p>
            <a:r>
              <a:rPr lang="cs-CZ" dirty="0" smtClean="0"/>
              <a:t>RADARY</a:t>
            </a:r>
          </a:p>
          <a:p>
            <a:endParaRPr lang="cs-CZ" dirty="0"/>
          </a:p>
          <a:p>
            <a:r>
              <a:rPr lang="cs-CZ" dirty="0" smtClean="0"/>
              <a:t>DĚD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RADARY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36970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Dorýsuj do obrázků osy souměrnosti:</a:t>
            </a:r>
            <a:endParaRPr lang="cs-CZ" dirty="0"/>
          </a:p>
        </p:txBody>
      </p:sp>
      <p:pic>
        <p:nvPicPr>
          <p:cNvPr id="3074" name="Picture 2" descr="C:\Users\08G8\AppData\Local\Microsoft\Windows\Temporary Internet Files\Content.IE5\WDMZU020\MC9004404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70080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G8\AppData\Local\Microsoft\Windows\Temporary Internet Files\Content.IE5\94RKV3IV\MP9004490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2355776"/>
            <a:ext cx="2880320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3"/>
          <p:cNvCxnSpPr/>
          <p:nvPr/>
        </p:nvCxnSpPr>
        <p:spPr>
          <a:xfrm>
            <a:off x="2627784" y="2132856"/>
            <a:ext cx="0" cy="28083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5292080" y="3072408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6120172" y="2355776"/>
            <a:ext cx="0" cy="15052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652120" y="2564904"/>
            <a:ext cx="936104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5652120" y="2564904"/>
            <a:ext cx="936104" cy="9721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508104" y="2852936"/>
            <a:ext cx="1440160" cy="5469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971600" y="5301208"/>
            <a:ext cx="41485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Duha je souměrná podle 1 osy souměrnosti.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120108" y="4653136"/>
            <a:ext cx="33257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Sluníčko má mnoho os souměrnosti.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0693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Rozhlížej se kolem sebe a hledej další osově souměrné věci:</a:t>
            </a:r>
            <a:endParaRPr lang="cs-CZ" dirty="0"/>
          </a:p>
        </p:txBody>
      </p:sp>
      <p:pic>
        <p:nvPicPr>
          <p:cNvPr id="4098" name="Picture 2" descr="náhled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348880"/>
            <a:ext cx="2304256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náhled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443064"/>
            <a:ext cx="2160240" cy="1201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náhled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337375"/>
            <a:ext cx="1104900" cy="1219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19163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455</Words>
  <Application>Microsoft Office PowerPoint</Application>
  <PresentationFormat>Předvádění na obrazovce (4:3)</PresentationFormat>
  <Paragraphs>85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Došky</vt:lpstr>
      <vt:lpstr>Snímek 1</vt:lpstr>
      <vt:lpstr>Anotace a citace</vt:lpstr>
      <vt:lpstr>Vlastnosti osy úsečky</vt:lpstr>
      <vt:lpstr>1. Zkoumej, zda obdélník je osově souměrné útvar:</vt:lpstr>
      <vt:lpstr>2. Zkoumej, zda čtverec je osově souměrný útvar:</vt:lpstr>
      <vt:lpstr>3. Zkoumej, zda rovnoramenný trojúhelník je osově souměrný útvar:</vt:lpstr>
      <vt:lpstr>4. Zkoumej, zda rovnostranný trojúhelník je osově souměrný útvar:</vt:lpstr>
      <vt:lpstr>4. Zkoumej, zda kružnice a kruh jsou osově souměrné útvary:</vt:lpstr>
      <vt:lpstr>K jakým závěrům jste došli?</vt:lpstr>
      <vt:lpstr>Rozhodni, která písmena jsou souměrná a vyznač osy souměrnosti:</vt:lpstr>
      <vt:lpstr>Řešení:</vt:lpstr>
      <vt:lpstr>Které slovo nepatří mezi ostatní?</vt:lpstr>
      <vt:lpstr>Dorýsuj do obrázků osy souměrnosti:</vt:lpstr>
      <vt:lpstr>Rozhlížej se kolem sebe a hledej další osově souměrné věci: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13</cp:revision>
  <dcterms:created xsi:type="dcterms:W3CDTF">2013-02-17T11:56:12Z</dcterms:created>
  <dcterms:modified xsi:type="dcterms:W3CDTF">2013-07-27T10:09:07Z</dcterms:modified>
</cp:coreProperties>
</file>