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6" r:id="rId3"/>
    <p:sldId id="257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E8B1032C-EA38-4F05-BA0D-38AFFFC7BED3}" styleName="Světlý styl 3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1E171933-4619-4E11-9A3F-F7608DF75F80}" styleName="Střední styl 1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4">
              <a:tint val="20000"/>
            </a:schemeClr>
          </a:solidFill>
        </a:fill>
      </a:tcStyle>
    </a:band1H>
    <a:band1V>
      <a:tcStyle>
        <a:tcBdr/>
        <a:fill>
          <a:solidFill>
            <a:schemeClr val="accent4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85BE263C-DBD7-4A20-BB59-AAB30ACAA65A}" styleName="Střední styl 3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A111915-BE36-4E01-A7E5-04B1672EAD32}" styleName="Světlý styl 2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wipe dir="r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90550" y="1916113"/>
            <a:ext cx="7772400" cy="1470025"/>
          </a:xfrm>
        </p:spPr>
        <p:txBody>
          <a:bodyPr/>
          <a:lstStyle/>
          <a:p>
            <a:r>
              <a:rPr lang="cs-CZ" dirty="0" smtClean="0"/>
              <a:t>Jihovýchodní Evropa </a:t>
            </a:r>
            <a:r>
              <a:rPr lang="cs-CZ" smtClean="0"/>
              <a:t>- přehled</a:t>
            </a:r>
            <a:endParaRPr lang="cs-CZ" dirty="0" smtClean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3213100"/>
            <a:ext cx="6400800" cy="1824038"/>
          </a:xfrm>
        </p:spPr>
        <p:txBody>
          <a:bodyPr rtlCol="0">
            <a:normAutofit fontScale="62500" lnSpcReduction="2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/>
              <a:t>Základní škola a Mateřská škola Valašské Meziříčí, </a:t>
            </a:r>
            <a:r>
              <a:rPr lang="cs-CZ" dirty="0" err="1"/>
              <a:t>Poličná</a:t>
            </a:r>
            <a:r>
              <a:rPr lang="cs-CZ" dirty="0"/>
              <a:t> 276, okres Vsetín, příspěvková organizace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dirty="0"/>
              <a:t> projekt č</a:t>
            </a:r>
            <a:r>
              <a:rPr lang="cs-CZ" dirty="0" smtClean="0"/>
              <a:t>.</a:t>
            </a:r>
            <a:r>
              <a:rPr lang="cs-CZ" dirty="0"/>
              <a:t> CZ.1.07/1.4.00/21.1504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dirty="0"/>
              <a:t>Č. </a:t>
            </a:r>
            <a:r>
              <a:rPr lang="cs-CZ" dirty="0" err="1"/>
              <a:t>DUMu</a:t>
            </a:r>
            <a:r>
              <a:rPr lang="cs-CZ" dirty="0"/>
              <a:t>: </a:t>
            </a:r>
            <a:r>
              <a:rPr lang="cs-CZ" dirty="0" smtClean="0"/>
              <a:t>VY_52_INOVACE_360</a:t>
            </a:r>
            <a:endParaRPr lang="cs-CZ" dirty="0"/>
          </a:p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Tematický </a:t>
            </a:r>
            <a:r>
              <a:rPr lang="cs-CZ" dirty="0"/>
              <a:t>celek: </a:t>
            </a:r>
            <a:r>
              <a:rPr lang="cs-CZ" dirty="0" smtClean="0"/>
              <a:t>Evropské státy  II.</a:t>
            </a:r>
            <a:endParaRPr lang="cs-CZ" dirty="0"/>
          </a:p>
          <a:p>
            <a:pPr fontAlgn="auto">
              <a:spcAft>
                <a:spcPts val="0"/>
              </a:spcAft>
              <a:defRPr/>
            </a:pPr>
            <a:r>
              <a:rPr lang="cs-CZ" dirty="0"/>
              <a:t>Autor: </a:t>
            </a:r>
            <a:r>
              <a:rPr lang="cs-CZ" dirty="0" smtClean="0"/>
              <a:t>Pavla Žilinská</a:t>
            </a: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4048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3" name="TextovéPole 5"/>
          <p:cNvSpPr txBox="1">
            <a:spLocks noChangeArrowheads="1"/>
          </p:cNvSpPr>
          <p:nvPr/>
        </p:nvSpPr>
        <p:spPr bwMode="auto">
          <a:xfrm>
            <a:off x="1043608" y="4941168"/>
            <a:ext cx="7056437" cy="11387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r>
              <a:rPr lang="cs-CZ" sz="2000" dirty="0" smtClean="0">
                <a:latin typeface="Calibri" pitchFamily="34" charset="0"/>
              </a:rPr>
              <a:t>Anotace</a:t>
            </a:r>
            <a:r>
              <a:rPr lang="cs-CZ" sz="1600" dirty="0" smtClean="0">
                <a:latin typeface="Calibri" pitchFamily="34" charset="0"/>
              </a:rPr>
              <a:t>: </a:t>
            </a:r>
            <a:r>
              <a:rPr lang="cs-CZ" sz="1600" dirty="0" smtClean="0"/>
              <a:t>Materiál </a:t>
            </a:r>
            <a:r>
              <a:rPr lang="cs-CZ" sz="1600" dirty="0"/>
              <a:t>je určen k využití pro práci s interaktivní tabulí.</a:t>
            </a:r>
          </a:p>
          <a:p>
            <a:r>
              <a:rPr lang="cs-CZ" sz="1600" dirty="0" smtClean="0"/>
              <a:t>Slouží </a:t>
            </a:r>
            <a:r>
              <a:rPr lang="cs-CZ" sz="1600" dirty="0"/>
              <a:t>k probírání učiva Evropské státy  formou </a:t>
            </a:r>
            <a:r>
              <a:rPr lang="cs-CZ" sz="1600" dirty="0" smtClean="0"/>
              <a:t>přehledu – tabulky. </a:t>
            </a:r>
            <a:endParaRPr lang="cs-CZ" sz="1600" dirty="0"/>
          </a:p>
          <a:p>
            <a:r>
              <a:rPr lang="cs-CZ" sz="1600" dirty="0" smtClean="0"/>
              <a:t>Materiál </a:t>
            </a:r>
            <a:r>
              <a:rPr lang="cs-CZ" sz="1600" dirty="0"/>
              <a:t>může být využit jako zápis do sešitu</a:t>
            </a:r>
            <a:r>
              <a:rPr lang="cs-CZ" sz="1600" dirty="0" smtClean="0">
                <a:latin typeface="Calibri" pitchFamily="34" charset="0"/>
              </a:rPr>
              <a:t> .</a:t>
            </a:r>
            <a:endParaRPr lang="cs-CZ" sz="1600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33199831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22714"/>
          </a:xfrm>
        </p:spPr>
        <p:txBody>
          <a:bodyPr>
            <a:normAutofit/>
          </a:bodyPr>
          <a:lstStyle/>
          <a:p>
            <a:r>
              <a:rPr lang="cs-CZ" sz="11500" dirty="0" smtClean="0"/>
              <a:t>J</a:t>
            </a:r>
            <a:r>
              <a:rPr lang="cs-CZ" sz="9600" dirty="0" smtClean="0"/>
              <a:t>IHOVÝCHODNÍ </a:t>
            </a:r>
            <a:r>
              <a:rPr lang="cs-CZ" sz="11500" dirty="0" smtClean="0"/>
              <a:t>E</a:t>
            </a:r>
            <a:r>
              <a:rPr lang="cs-CZ" sz="9600" dirty="0" smtClean="0"/>
              <a:t>VROPA</a:t>
            </a:r>
            <a:br>
              <a:rPr lang="cs-CZ" sz="9600" dirty="0" smtClean="0"/>
            </a:br>
            <a:r>
              <a:rPr lang="cs-CZ" sz="3600" dirty="0" smtClean="0"/>
              <a:t>-přehled-</a:t>
            </a:r>
            <a:endParaRPr lang="cs-CZ" sz="3600" dirty="0"/>
          </a:p>
        </p:txBody>
      </p:sp>
    </p:spTree>
  </p:cSld>
  <p:clrMapOvr>
    <a:masterClrMapping/>
  </p:clrMapOvr>
  <p:transition>
    <p:wipe dir="r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0" y="0"/>
          <a:ext cx="9144000" cy="6858000"/>
        </p:xfrm>
        <a:graphic>
          <a:graphicData uri="http://schemas.openxmlformats.org/drawingml/2006/table">
            <a:tbl>
              <a:tblPr firstRow="1" bandRow="1">
                <a:tableStyleId>{ED083AE6-46FA-4A59-8FB0-9F97EB10719F}</a:tableStyleId>
              </a:tblPr>
              <a:tblGrid>
                <a:gridCol w="1524000"/>
                <a:gridCol w="1524000"/>
                <a:gridCol w="1524000"/>
                <a:gridCol w="1440160"/>
                <a:gridCol w="1607840"/>
                <a:gridCol w="1524000"/>
              </a:tblGrid>
              <a:tr h="6858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Hlavní město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Počet obyvatel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Státní zřízení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Jazyk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Měna</a:t>
                      </a:r>
                      <a:endParaRPr lang="cs-CZ" dirty="0"/>
                    </a:p>
                  </a:txBody>
                  <a:tcPr/>
                </a:tc>
              </a:tr>
              <a:tr h="685800">
                <a:tc>
                  <a:txBody>
                    <a:bodyPr/>
                    <a:lstStyle/>
                    <a:p>
                      <a:r>
                        <a:rPr lang="cs-CZ" dirty="0" smtClean="0"/>
                        <a:t>Albánie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Tirana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r>
                        <a:rPr lang="cs-CZ" baseline="0" dirty="0" smtClean="0"/>
                        <a:t> 640 000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republika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albánština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Albánský lek</a:t>
                      </a:r>
                      <a:endParaRPr lang="cs-CZ" dirty="0"/>
                    </a:p>
                  </a:txBody>
                  <a:tcPr/>
                </a:tc>
              </a:tr>
              <a:tr h="685800">
                <a:tc>
                  <a:txBody>
                    <a:bodyPr/>
                    <a:lstStyle/>
                    <a:p>
                      <a:r>
                        <a:rPr lang="cs-CZ" dirty="0" smtClean="0"/>
                        <a:t>Bosna a Hercegovina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Sarajevo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3 840</a:t>
                      </a:r>
                      <a:r>
                        <a:rPr lang="cs-CZ" baseline="0" dirty="0" smtClean="0"/>
                        <a:t> 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republika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bosenština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Konvertibilní marka</a:t>
                      </a:r>
                      <a:endParaRPr lang="cs-CZ" dirty="0"/>
                    </a:p>
                  </a:txBody>
                  <a:tcPr/>
                </a:tc>
              </a:tr>
              <a:tr h="685800">
                <a:tc>
                  <a:txBody>
                    <a:bodyPr/>
                    <a:lstStyle/>
                    <a:p>
                      <a:r>
                        <a:rPr lang="cs-CZ" dirty="0" smtClean="0"/>
                        <a:t>Černá Hora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Podgorica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730 900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republika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černohorština</a:t>
                      </a:r>
                      <a:r>
                        <a:rPr lang="cs-CZ" dirty="0" smtClean="0"/>
                        <a:t>,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albánština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Euro</a:t>
                      </a:r>
                      <a:endParaRPr lang="cs-CZ" dirty="0"/>
                    </a:p>
                  </a:txBody>
                  <a:tcPr/>
                </a:tc>
              </a:tr>
              <a:tr h="685800">
                <a:tc>
                  <a:txBody>
                    <a:bodyPr/>
                    <a:lstStyle/>
                    <a:p>
                      <a:r>
                        <a:rPr lang="cs-CZ" dirty="0" smtClean="0"/>
                        <a:t>Chorvatsko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Záhřeb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4 500 000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republika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chorvatština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Kuna</a:t>
                      </a:r>
                      <a:endParaRPr lang="cs-CZ" dirty="0"/>
                    </a:p>
                  </a:txBody>
                  <a:tcPr/>
                </a:tc>
              </a:tr>
              <a:tr h="685800">
                <a:tc>
                  <a:txBody>
                    <a:bodyPr/>
                    <a:lstStyle/>
                    <a:p>
                      <a:r>
                        <a:rPr lang="cs-CZ" dirty="0" smtClean="0"/>
                        <a:t>Bulharsko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Sofie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7 260 000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republika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bulharština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Lev</a:t>
                      </a:r>
                      <a:endParaRPr lang="cs-CZ" dirty="0"/>
                    </a:p>
                  </a:txBody>
                  <a:tcPr/>
                </a:tc>
              </a:tr>
              <a:tr h="685800">
                <a:tc>
                  <a:txBody>
                    <a:bodyPr/>
                    <a:lstStyle/>
                    <a:p>
                      <a:r>
                        <a:rPr lang="cs-CZ" dirty="0" smtClean="0"/>
                        <a:t>Kypr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Nikósie </a:t>
                      </a:r>
                    </a:p>
                    <a:p>
                      <a:r>
                        <a:rPr lang="cs-CZ" dirty="0" smtClean="0"/>
                        <a:t>(</a:t>
                      </a:r>
                      <a:r>
                        <a:rPr lang="cs-CZ" dirty="0" err="1" smtClean="0"/>
                        <a:t>Lefkosía</a:t>
                      </a:r>
                      <a:r>
                        <a:rPr lang="cs-CZ" dirty="0" smtClean="0"/>
                        <a:t>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690 000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republika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řečtina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Euro</a:t>
                      </a:r>
                      <a:endParaRPr lang="cs-CZ" dirty="0"/>
                    </a:p>
                  </a:txBody>
                  <a:tcPr/>
                </a:tc>
              </a:tr>
              <a:tr h="685800">
                <a:tc>
                  <a:txBody>
                    <a:bodyPr/>
                    <a:lstStyle/>
                    <a:p>
                      <a:r>
                        <a:rPr lang="cs-CZ" dirty="0" smtClean="0"/>
                        <a:t>Makedonie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Skopje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2 066 000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republika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makedonština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Makedonský dinár</a:t>
                      </a:r>
                      <a:endParaRPr lang="cs-CZ" dirty="0"/>
                    </a:p>
                  </a:txBody>
                  <a:tcPr/>
                </a:tc>
              </a:tr>
              <a:tr h="685800">
                <a:tc>
                  <a:txBody>
                    <a:bodyPr/>
                    <a:lstStyle/>
                    <a:p>
                      <a:r>
                        <a:rPr lang="cs-CZ" dirty="0" smtClean="0"/>
                        <a:t>Srbsko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Bělehrad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7 306 000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republika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srbština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Srbský dinár</a:t>
                      </a:r>
                      <a:endParaRPr lang="cs-CZ" dirty="0"/>
                    </a:p>
                  </a:txBody>
                  <a:tcPr/>
                </a:tc>
              </a:tr>
              <a:tr h="685800">
                <a:tc>
                  <a:txBody>
                    <a:bodyPr/>
                    <a:lstStyle/>
                    <a:p>
                      <a:r>
                        <a:rPr lang="cs-CZ" dirty="0" smtClean="0"/>
                        <a:t>Rumunsko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Bukurešť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22 246 000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republika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rumunština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Rumunský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leu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>
    <p:wipe dir="r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29039431"/>
              </p:ext>
            </p:extLst>
          </p:nvPr>
        </p:nvGraphicFramePr>
        <p:xfrm>
          <a:off x="0" y="0"/>
          <a:ext cx="9144000" cy="6858000"/>
        </p:xfrm>
        <a:graphic>
          <a:graphicData uri="http://schemas.openxmlformats.org/drawingml/2006/table">
            <a:tbl>
              <a:tblPr firstRow="1" bandRow="1">
                <a:tableStyleId>{ED083AE6-46FA-4A59-8FB0-9F97EB10719F}</a:tableStyleId>
              </a:tblPr>
              <a:tblGrid>
                <a:gridCol w="1524000"/>
                <a:gridCol w="1524000"/>
                <a:gridCol w="1524000"/>
                <a:gridCol w="1440160"/>
                <a:gridCol w="1607840"/>
                <a:gridCol w="1524000"/>
              </a:tblGrid>
              <a:tr h="6858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Hlavní město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Počet obyvatel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Státní zřízení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Jazyk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Měna</a:t>
                      </a:r>
                      <a:endParaRPr lang="cs-CZ" dirty="0"/>
                    </a:p>
                  </a:txBody>
                  <a:tcPr/>
                </a:tc>
              </a:tr>
              <a:tr h="685800">
                <a:tc>
                  <a:txBody>
                    <a:bodyPr/>
                    <a:lstStyle/>
                    <a:p>
                      <a:r>
                        <a:rPr lang="cs-CZ" dirty="0" smtClean="0"/>
                        <a:t>Albánie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Tirana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r>
                        <a:rPr lang="cs-CZ" baseline="0" dirty="0" smtClean="0"/>
                        <a:t> 640 000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Albánský lek</a:t>
                      </a:r>
                      <a:endParaRPr lang="cs-CZ" dirty="0"/>
                    </a:p>
                  </a:txBody>
                  <a:tcPr/>
                </a:tc>
              </a:tr>
              <a:tr h="6858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Sarajevo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3 840</a:t>
                      </a:r>
                      <a:r>
                        <a:rPr lang="cs-CZ" baseline="0" dirty="0" smtClean="0"/>
                        <a:t> 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republika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bosenština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Konvertibilní marka</a:t>
                      </a:r>
                      <a:endParaRPr lang="cs-CZ" dirty="0"/>
                    </a:p>
                  </a:txBody>
                  <a:tcPr/>
                </a:tc>
              </a:tr>
              <a:tr h="685800">
                <a:tc>
                  <a:txBody>
                    <a:bodyPr/>
                    <a:lstStyle/>
                    <a:p>
                      <a:r>
                        <a:rPr lang="cs-CZ" dirty="0" smtClean="0"/>
                        <a:t>Černá Hora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Podgorica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730 900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černohorština</a:t>
                      </a:r>
                      <a:r>
                        <a:rPr lang="cs-CZ" dirty="0" smtClean="0"/>
                        <a:t>,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albánština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Euro</a:t>
                      </a:r>
                      <a:endParaRPr lang="cs-CZ" dirty="0"/>
                    </a:p>
                  </a:txBody>
                  <a:tcPr/>
                </a:tc>
              </a:tr>
              <a:tr h="685800">
                <a:tc>
                  <a:txBody>
                    <a:bodyPr/>
                    <a:lstStyle/>
                    <a:p>
                      <a:r>
                        <a:rPr lang="cs-CZ" dirty="0" smtClean="0"/>
                        <a:t>Chorvatsko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4 500 000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republika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858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Sofie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7 260 000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bulharština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85800">
                <a:tc>
                  <a:txBody>
                    <a:bodyPr/>
                    <a:lstStyle/>
                    <a:p>
                      <a:r>
                        <a:rPr lang="cs-CZ" dirty="0" smtClean="0"/>
                        <a:t>Kypr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Nikósie </a:t>
                      </a:r>
                    </a:p>
                    <a:p>
                      <a:r>
                        <a:rPr lang="cs-CZ" dirty="0" smtClean="0"/>
                        <a:t>(</a:t>
                      </a:r>
                      <a:r>
                        <a:rPr lang="cs-CZ" dirty="0" err="1" smtClean="0"/>
                        <a:t>Lefkosía</a:t>
                      </a:r>
                      <a:r>
                        <a:rPr lang="cs-CZ" dirty="0" smtClean="0"/>
                        <a:t>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690 000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Euro</a:t>
                      </a:r>
                      <a:endParaRPr lang="cs-CZ" dirty="0"/>
                    </a:p>
                  </a:txBody>
                  <a:tcPr/>
                </a:tc>
              </a:tr>
              <a:tr h="685800">
                <a:tc>
                  <a:txBody>
                    <a:bodyPr/>
                    <a:lstStyle/>
                    <a:p>
                      <a:r>
                        <a:rPr lang="cs-CZ" dirty="0" smtClean="0"/>
                        <a:t>Makedonie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2 066 000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republika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Makedonský dinár</a:t>
                      </a:r>
                      <a:endParaRPr lang="cs-CZ" dirty="0"/>
                    </a:p>
                  </a:txBody>
                  <a:tcPr/>
                </a:tc>
              </a:tr>
              <a:tr h="6858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Bělehrad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7 306 000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republika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Srbský dinár</a:t>
                      </a:r>
                      <a:endParaRPr lang="cs-CZ" dirty="0"/>
                    </a:p>
                  </a:txBody>
                  <a:tcPr/>
                </a:tc>
              </a:tr>
              <a:tr h="685800">
                <a:tc>
                  <a:txBody>
                    <a:bodyPr/>
                    <a:lstStyle/>
                    <a:p>
                      <a:r>
                        <a:rPr lang="cs-CZ" dirty="0" smtClean="0"/>
                        <a:t>Rumunsko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22 246 000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rumunština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Rumunský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leu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61633163"/>
      </p:ext>
    </p:extLst>
  </p:cSld>
  <p:clrMapOvr>
    <a:masterClrMapping/>
  </p:clrMapOvr>
  <p:transition>
    <p:wipe dir="r"/>
  </p:transition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</TotalTime>
  <Words>238</Words>
  <Application>Microsoft Office PowerPoint</Application>
  <PresentationFormat>Předvádění na obrazovce (4:3)</PresentationFormat>
  <Paragraphs>112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sady Office</vt:lpstr>
      <vt:lpstr>Jihovýchodní Evropa - přehled</vt:lpstr>
      <vt:lpstr>JIHOVÝCHODNÍ EVROPA -přehled-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JIHOVÝCHODNÍ EVROPA</dc:title>
  <dc:creator>123P</dc:creator>
  <cp:lastModifiedBy>Martin Králík</cp:lastModifiedBy>
  <cp:revision>7</cp:revision>
  <dcterms:modified xsi:type="dcterms:W3CDTF">2012-03-16T22:33:44Z</dcterms:modified>
</cp:coreProperties>
</file>