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Řada 1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1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1368576"/>
        <c:axId val="43752832"/>
        <c:axId val="0"/>
      </c:bar3DChart>
      <c:catAx>
        <c:axId val="41368576"/>
        <c:scaling>
          <c:orientation val="minMax"/>
        </c:scaling>
        <c:delete val="1"/>
        <c:axPos val="b"/>
        <c:majorTickMark val="out"/>
        <c:minorTickMark val="none"/>
        <c:tickLblPos val="nextTo"/>
        <c:crossAx val="43752832"/>
        <c:crosses val="autoZero"/>
        <c:auto val="1"/>
        <c:lblAlgn val="ctr"/>
        <c:lblOffset val="100"/>
        <c:noMultiLvlLbl val="0"/>
      </c:catAx>
      <c:valAx>
        <c:axId val="43752832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4136857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42  INOVACE </a:t>
          </a:r>
          <a:r>
            <a:rPr lang="cs-CZ" sz="1400" dirty="0" smtClean="0"/>
            <a:t>25 </a:t>
          </a:r>
          <a:r>
            <a:rPr lang="cs-CZ" sz="1400" dirty="0" smtClean="0"/>
            <a:t>Matematika a její aplikace –geometrie ve 4.r.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</a:t>
          </a:r>
          <a:r>
            <a:rPr lang="cs-CZ" sz="2000" dirty="0" smtClean="0"/>
            <a:t>Stavby z krychliček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1CE128E0-E083-4C52-A3A2-D93ADCFEB623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F36B3E-2493-48C0-BDE2-C66452325211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6F0D31A-102D-4BD5-843A-649477646140}" type="presOf" srcId="{4C35D32F-0EAB-4CD7-82EE-45574DC2A586}" destId="{890E4F0B-2866-4A3F-A3C7-2A14B1797930}" srcOrd="1" destOrd="0" presId="urn:microsoft.com/office/officeart/2005/8/layout/target3"/>
    <dgm:cxn modelId="{60F64641-BA56-4D1B-B0CC-63547A5C732C}" type="presOf" srcId="{D1B46980-6531-4606-95E6-44980827E919}" destId="{6140AFEC-043D-4C43-A2F9-D0F5331DF3A3}" srcOrd="0" destOrd="0" presId="urn:microsoft.com/office/officeart/2005/8/layout/target3"/>
    <dgm:cxn modelId="{D8C21160-21EF-4538-A4F7-C11ACF05AF73}" type="presOf" srcId="{B651F6E3-6281-48DB-9319-2AEAFDAE7572}" destId="{6BB5E863-4638-4E1D-BFDE-399D028AC4ED}" srcOrd="1" destOrd="0" presId="urn:microsoft.com/office/officeart/2005/8/layout/target3"/>
    <dgm:cxn modelId="{5926469B-6A91-4A5A-AA90-700CCAA8B8A4}" type="presOf" srcId="{7D356FD4-5DBA-45B8-83F2-01640ED454D7}" destId="{F217DB88-03EE-4B14-A303-4F9D49C289A7}" srcOrd="0" destOrd="0" presId="urn:microsoft.com/office/officeart/2005/8/layout/target3"/>
    <dgm:cxn modelId="{B19AC32D-B276-47D1-A947-A2B62E506EAE}" type="presOf" srcId="{7D356FD4-5DBA-45B8-83F2-01640ED454D7}" destId="{D0E8B8A9-76C8-445B-9727-5936C7A5778A}" srcOrd="1" destOrd="0" presId="urn:microsoft.com/office/officeart/2005/8/layout/target3"/>
    <dgm:cxn modelId="{EEE95758-7FF0-4119-88DF-8CA775CAFF7C}" type="presOf" srcId="{D1B46980-6531-4606-95E6-44980827E919}" destId="{2BE915AB-18AA-4053-B92C-3BFC9ED204BB}" srcOrd="1" destOrd="0" presId="urn:microsoft.com/office/officeart/2005/8/layout/target3"/>
    <dgm:cxn modelId="{EC59D480-CF86-4717-B244-044DC80ADF51}" type="presOf" srcId="{4C35D32F-0EAB-4CD7-82EE-45574DC2A586}" destId="{8BEBB6EC-1DAA-4CAC-8A25-BC0FCBD5DBD5}" srcOrd="0" destOrd="0" presId="urn:microsoft.com/office/officeart/2005/8/layout/target3"/>
    <dgm:cxn modelId="{07690C77-2513-4F06-AE02-290C49C0BACC}" type="presOf" srcId="{757F3AB3-0718-4624-B441-E567A8F0AB56}" destId="{333A1088-737F-45CB-B68E-254E46348037}" srcOrd="0" destOrd="0" presId="urn:microsoft.com/office/officeart/2005/8/layout/target3"/>
    <dgm:cxn modelId="{75642BE1-0DF3-45F6-8E02-54F163411D2A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8919378-FAD6-4A0F-99FC-0746320E64B5}" type="presParOf" srcId="{333A1088-737F-45CB-B68E-254E46348037}" destId="{F5ABB229-8D3B-4694-996A-96F23CF14429}" srcOrd="0" destOrd="0" presId="urn:microsoft.com/office/officeart/2005/8/layout/target3"/>
    <dgm:cxn modelId="{AED73FEE-E491-43B4-9D1F-36D52DF3E89C}" type="presParOf" srcId="{333A1088-737F-45CB-B68E-254E46348037}" destId="{F41139FD-01EE-4571-8B17-4FB00FC51163}" srcOrd="1" destOrd="0" presId="urn:microsoft.com/office/officeart/2005/8/layout/target3"/>
    <dgm:cxn modelId="{E70F3A0F-5395-4D59-86A8-27F8F5694F9F}" type="presParOf" srcId="{333A1088-737F-45CB-B68E-254E46348037}" destId="{D005CE8C-CC26-4C3E-AC11-E15060ECD759}" srcOrd="2" destOrd="0" presId="urn:microsoft.com/office/officeart/2005/8/layout/target3"/>
    <dgm:cxn modelId="{D0BCB66B-460C-4AC6-B677-A8786D6BCBC5}" type="presParOf" srcId="{333A1088-737F-45CB-B68E-254E46348037}" destId="{2C702D82-9B77-49B7-9568-BB8EB47C3372}" srcOrd="3" destOrd="0" presId="urn:microsoft.com/office/officeart/2005/8/layout/target3"/>
    <dgm:cxn modelId="{110E9DF9-FA5B-405F-B868-02ECEBD75B4A}" type="presParOf" srcId="{333A1088-737F-45CB-B68E-254E46348037}" destId="{A52A0455-90FF-4808-ABD0-F02540D31D5A}" srcOrd="4" destOrd="0" presId="urn:microsoft.com/office/officeart/2005/8/layout/target3"/>
    <dgm:cxn modelId="{9620B397-E74A-4D3C-B622-576EFE4FE6BF}" type="presParOf" srcId="{333A1088-737F-45CB-B68E-254E46348037}" destId="{6140AFEC-043D-4C43-A2F9-D0F5331DF3A3}" srcOrd="5" destOrd="0" presId="urn:microsoft.com/office/officeart/2005/8/layout/target3"/>
    <dgm:cxn modelId="{F84493D4-4207-4DFA-AFDA-868B2A3ABFD0}" type="presParOf" srcId="{333A1088-737F-45CB-B68E-254E46348037}" destId="{9358AC05-5D7D-4327-9F80-1AD486AEA664}" srcOrd="6" destOrd="0" presId="urn:microsoft.com/office/officeart/2005/8/layout/target3"/>
    <dgm:cxn modelId="{366AB973-5E47-49BD-A1F8-EEEB0F9B5451}" type="presParOf" srcId="{333A1088-737F-45CB-B68E-254E46348037}" destId="{313FC574-E1CD-4FB4-B054-0B805CE0447D}" srcOrd="7" destOrd="0" presId="urn:microsoft.com/office/officeart/2005/8/layout/target3"/>
    <dgm:cxn modelId="{FFAD24A4-E086-4DC2-9C11-AB6C912EA41C}" type="presParOf" srcId="{333A1088-737F-45CB-B68E-254E46348037}" destId="{619D679B-A015-4ECF-8348-D1034C574F40}" srcOrd="8" destOrd="0" presId="urn:microsoft.com/office/officeart/2005/8/layout/target3"/>
    <dgm:cxn modelId="{E0C2753C-4A3B-4210-B772-3E87520B1285}" type="presParOf" srcId="{333A1088-737F-45CB-B68E-254E46348037}" destId="{5EADEC68-DC27-4179-998F-15CD834808A2}" srcOrd="9" destOrd="0" presId="urn:microsoft.com/office/officeart/2005/8/layout/target3"/>
    <dgm:cxn modelId="{CF21EDF3-8A9E-4DDD-AF1C-A7FF015E7A62}" type="presParOf" srcId="{333A1088-737F-45CB-B68E-254E46348037}" destId="{B8578831-437F-4501-8ADE-AE2A1799C643}" srcOrd="10" destOrd="0" presId="urn:microsoft.com/office/officeart/2005/8/layout/target3"/>
    <dgm:cxn modelId="{6B1E93DF-68DA-4F78-B203-4BD3DD37B186}" type="presParOf" srcId="{333A1088-737F-45CB-B68E-254E46348037}" destId="{F217DB88-03EE-4B14-A303-4F9D49C289A7}" srcOrd="11" destOrd="0" presId="urn:microsoft.com/office/officeart/2005/8/layout/target3"/>
    <dgm:cxn modelId="{E50F6533-ECAC-44CE-BE96-FC9D92ACC608}" type="presParOf" srcId="{333A1088-737F-45CB-B68E-254E46348037}" destId="{76644BE8-9D7C-4C09-B250-3D10AF48CBB7}" srcOrd="12" destOrd="0" presId="urn:microsoft.com/office/officeart/2005/8/layout/target3"/>
    <dgm:cxn modelId="{625C54B8-CF4E-488D-A5E4-88AA3525F607}" type="presParOf" srcId="{333A1088-737F-45CB-B68E-254E46348037}" destId="{EE85B701-7295-41C0-BA7A-34D3756A2AE6}" srcOrd="13" destOrd="0" presId="urn:microsoft.com/office/officeart/2005/8/layout/target3"/>
    <dgm:cxn modelId="{3E24B0FC-52DA-47B2-8B7D-FE145DD12493}" type="presParOf" srcId="{333A1088-737F-45CB-B68E-254E46348037}" destId="{8BEBB6EC-1DAA-4CAC-8A25-BC0FCBD5DBD5}" srcOrd="14" destOrd="0" presId="urn:microsoft.com/office/officeart/2005/8/layout/target3"/>
    <dgm:cxn modelId="{2AA9548D-C849-44BA-8DAF-56EAF70AD433}" type="presParOf" srcId="{333A1088-737F-45CB-B68E-254E46348037}" destId="{AED2198E-93D5-4001-81B4-73124B309672}" srcOrd="15" destOrd="0" presId="urn:microsoft.com/office/officeart/2005/8/layout/target3"/>
    <dgm:cxn modelId="{99CE4811-9AD5-4FE7-9BD4-86E652C865AE}" type="presParOf" srcId="{333A1088-737F-45CB-B68E-254E46348037}" destId="{2BE915AB-18AA-4053-B92C-3BFC9ED204BB}" srcOrd="16" destOrd="0" presId="urn:microsoft.com/office/officeart/2005/8/layout/target3"/>
    <dgm:cxn modelId="{8CE46427-FBE5-4CE1-AB62-EE468AD5D13A}" type="presParOf" srcId="{333A1088-737F-45CB-B68E-254E46348037}" destId="{6BB5E863-4638-4E1D-BFDE-399D028AC4ED}" srcOrd="17" destOrd="0" presId="urn:microsoft.com/office/officeart/2005/8/layout/target3"/>
    <dgm:cxn modelId="{69753A6A-08BF-4938-9B22-17D33510A15E}" type="presParOf" srcId="{333A1088-737F-45CB-B68E-254E46348037}" destId="{D0E8B8A9-76C8-445B-9727-5936C7A5778A}" srcOrd="18" destOrd="0" presId="urn:microsoft.com/office/officeart/2005/8/layout/target3"/>
    <dgm:cxn modelId="{FA68928D-3900-435A-B6BB-23A3485650E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42  INOVACE </a:t>
          </a:r>
          <a:r>
            <a:rPr lang="cs-CZ" sz="1400" kern="1200" dirty="0" smtClean="0"/>
            <a:t>25 </a:t>
          </a:r>
          <a:r>
            <a:rPr lang="cs-CZ" sz="1400" kern="1200" dirty="0" smtClean="0"/>
            <a:t>Matematika a její aplikace –geometrie ve 4.r.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</a:t>
          </a:r>
          <a:r>
            <a:rPr lang="cs-CZ" sz="2000" kern="1200" dirty="0" smtClean="0"/>
            <a:t>Stavby z krychliček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11868B-0756-451D-9ED3-D67B2D1452F0}" type="datetimeFigureOut">
              <a:rPr lang="cs-CZ" smtClean="0"/>
              <a:t>16.3.2013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B74B99-451F-4AED-A40A-1CAE2634A7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6923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3869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961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16.3.2013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4556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496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969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662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652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555645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624763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952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852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3D0C4D0-FDA7-4245-9BF3-C4E4F799DB88}" type="datetimeFigureOut">
              <a:rPr lang="cs-CZ" smtClean="0">
                <a:solidFill>
                  <a:srgbClr val="DFE6D0"/>
                </a:solidFill>
              </a:rPr>
              <a:pPr/>
              <a:t>16.3.2013</a:t>
            </a:fld>
            <a:endParaRPr lang="cs-CZ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901ECC0-0BDB-4B55-B2D1-E88CC0524384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0455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94609815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57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Procvičování geometrické zdatnosti, zručnosti a </a:t>
            </a:r>
            <a:r>
              <a:rPr lang="cs-CZ" dirty="0" smtClean="0"/>
              <a:t>představivosti </a:t>
            </a:r>
            <a:r>
              <a:rPr lang="cs-CZ" dirty="0" smtClean="0"/>
              <a:t>žáků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Matematika pro 3.r. ZŠ, pracovní sešit, 2. část</a:t>
            </a:r>
          </a:p>
          <a:p>
            <a:pPr marL="0" indent="0">
              <a:buNone/>
            </a:pPr>
            <a:r>
              <a:rPr lang="cs-CZ" dirty="0" smtClean="0"/>
              <a:t>Doc. PhDr. Ing. Josef Kittler, </a:t>
            </a:r>
            <a:r>
              <a:rPr lang="cs-CZ" dirty="0" err="1" smtClean="0"/>
              <a:t>CSc</a:t>
            </a:r>
            <a:r>
              <a:rPr lang="cs-CZ" dirty="0" smtClean="0"/>
              <a:t>; doc. RNDr. František Kuřina, </a:t>
            </a:r>
            <a:r>
              <a:rPr lang="cs-CZ" dirty="0" err="1" smtClean="0"/>
              <a:t>CSc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Matematický ústav AV ČR Praha, 1994</a:t>
            </a:r>
          </a:p>
          <a:p>
            <a:r>
              <a:rPr lang="cs-CZ" dirty="0" smtClean="0"/>
              <a:t>Obrázek 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7354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pomůcky: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15616" y="2204864"/>
            <a:ext cx="3326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Kostky ze stavebnice tvaru krychle</a:t>
            </a:r>
            <a:endParaRPr lang="cs-CZ" dirty="0"/>
          </a:p>
        </p:txBody>
      </p:sp>
      <p:pic>
        <p:nvPicPr>
          <p:cNvPr id="5" name="Picture 3" descr="C:\Users\08G8\AppData\Local\Microsoft\Windows\Temporary Internet Files\Content.IE5\M5QGND5X\MP90028970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212976"/>
            <a:ext cx="3657600" cy="2401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588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Postav z krychlí stavby podle obrázku: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2276872"/>
            <a:ext cx="1898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Kótovaný půdorys: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8729670"/>
              </p:ext>
            </p:extLst>
          </p:nvPr>
        </p:nvGraphicFramePr>
        <p:xfrm>
          <a:off x="3203848" y="2310101"/>
          <a:ext cx="140861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2513"/>
                <a:gridCol w="504056"/>
                <a:gridCol w="43204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1908018468"/>
              </p:ext>
            </p:extLst>
          </p:nvPr>
        </p:nvGraphicFramePr>
        <p:xfrm>
          <a:off x="1524000" y="2852936"/>
          <a:ext cx="5568280" cy="26080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18468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Postav stavby: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601308"/>
              </p:ext>
            </p:extLst>
          </p:nvPr>
        </p:nvGraphicFramePr>
        <p:xfrm>
          <a:off x="971600" y="2060848"/>
          <a:ext cx="2039889" cy="73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963"/>
                <a:gridCol w="679963"/>
                <a:gridCol w="679963"/>
              </a:tblGrid>
              <a:tr h="13904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4391937"/>
              </p:ext>
            </p:extLst>
          </p:nvPr>
        </p:nvGraphicFramePr>
        <p:xfrm>
          <a:off x="3851920" y="2348880"/>
          <a:ext cx="203988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963"/>
                <a:gridCol w="679963"/>
                <a:gridCol w="679963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0345392"/>
              </p:ext>
            </p:extLst>
          </p:nvPr>
        </p:nvGraphicFramePr>
        <p:xfrm>
          <a:off x="1115616" y="3429000"/>
          <a:ext cx="12478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3900"/>
                <a:gridCol w="6239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0565093"/>
              </p:ext>
            </p:extLst>
          </p:nvPr>
        </p:nvGraphicFramePr>
        <p:xfrm>
          <a:off x="3131840" y="3573016"/>
          <a:ext cx="3264024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4004"/>
                <a:gridCol w="544004"/>
                <a:gridCol w="544004"/>
                <a:gridCol w="544004"/>
                <a:gridCol w="544004"/>
                <a:gridCol w="544004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899592" y="4941168"/>
            <a:ext cx="7110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Nápověda: Každá z těchto staveb má tvar kvádru a skládá se ze 6 krychlí.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2788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 kolika krychlí jsou postavena tělesa na obrázku?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7584570"/>
              </p:ext>
            </p:extLst>
          </p:nvPr>
        </p:nvGraphicFramePr>
        <p:xfrm>
          <a:off x="539552" y="1916832"/>
          <a:ext cx="165618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"/>
                <a:gridCol w="82809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966615"/>
              </p:ext>
            </p:extLst>
          </p:nvPr>
        </p:nvGraphicFramePr>
        <p:xfrm>
          <a:off x="2915816" y="1988840"/>
          <a:ext cx="1751856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5928"/>
                <a:gridCol w="87592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9478327"/>
              </p:ext>
            </p:extLst>
          </p:nvPr>
        </p:nvGraphicFramePr>
        <p:xfrm>
          <a:off x="5436096" y="1988840"/>
          <a:ext cx="1751856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5928"/>
                <a:gridCol w="87592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8669127"/>
              </p:ext>
            </p:extLst>
          </p:nvPr>
        </p:nvGraphicFramePr>
        <p:xfrm>
          <a:off x="683568" y="3573016"/>
          <a:ext cx="2039889" cy="73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963"/>
                <a:gridCol w="679963"/>
                <a:gridCol w="679963"/>
              </a:tblGrid>
              <a:tr h="139040"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6897985"/>
              </p:ext>
            </p:extLst>
          </p:nvPr>
        </p:nvGraphicFramePr>
        <p:xfrm>
          <a:off x="3419872" y="3573016"/>
          <a:ext cx="3048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971600" y="5229200"/>
            <a:ext cx="41227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Nakresli pohledy na ně zepředu a zprava.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883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Hlavolam: Nakresli pohled zprava na těleso, které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zepředu vypadá takto: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shora vypadá takto: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152859" y="432623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238459" y="341161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238459" y="432601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228184" y="314096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313784" y="314096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313784" y="405536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28184" y="405536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708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hlavolamu: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115616" y="213285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030016" y="213285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15616" y="304725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042895" y="304725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125512" y="556446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039912" y="556446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954312" y="305820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039912" y="465006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4039912" y="304725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039912" y="213285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673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215</Words>
  <Application>Microsoft Office PowerPoint</Application>
  <PresentationFormat>Předvádění na obrazovce (4:3)</PresentationFormat>
  <Paragraphs>70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Došky</vt:lpstr>
      <vt:lpstr>Prezentace aplikace PowerPoint</vt:lpstr>
      <vt:lpstr>Anotace a citace</vt:lpstr>
      <vt:lpstr>Pracovní pomůcky:</vt:lpstr>
      <vt:lpstr>Postav z krychlí stavby podle obrázku:</vt:lpstr>
      <vt:lpstr>Postav stavby:</vt:lpstr>
      <vt:lpstr>Z kolika krychlí jsou postavena tělesa na obrázku?</vt:lpstr>
      <vt:lpstr>Hlavolam: Nakresli pohled zprava na těleso, které</vt:lpstr>
      <vt:lpstr>Řešení hlavolamu: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08G8</cp:lastModifiedBy>
  <cp:revision>14</cp:revision>
  <dcterms:created xsi:type="dcterms:W3CDTF">2013-03-16T12:54:16Z</dcterms:created>
  <dcterms:modified xsi:type="dcterms:W3CDTF">2013-03-16T16:14:15Z</dcterms:modified>
</cp:coreProperties>
</file>