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7" r:id="rId2"/>
    <p:sldId id="258" r:id="rId3"/>
    <p:sldId id="259" r:id="rId4"/>
    <p:sldId id="260" r:id="rId5"/>
    <p:sldId id="261" r:id="rId6"/>
    <p:sldId id="262" r:id="rId7"/>
    <p:sldId id="266" r:id="rId8"/>
    <p:sldId id="267" r:id="rId9"/>
    <p:sldId id="265" r:id="rId10"/>
    <p:sldId id="268" r:id="rId11"/>
    <p:sldId id="26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</a:t>
          </a:r>
          <a:r>
            <a:rPr lang="cs-CZ" sz="1400" smtClean="0"/>
            <a:t>Olga Sýsová</a:t>
          </a:r>
          <a:endParaRPr lang="cs-CZ" sz="14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 VY 42  </a:t>
          </a:r>
          <a:r>
            <a:rPr lang="cs-CZ" sz="1400" smtClean="0"/>
            <a:t>INOVACE </a:t>
          </a:r>
          <a:r>
            <a:rPr lang="cs-CZ" sz="1400" smtClean="0"/>
            <a:t>27 </a:t>
          </a:r>
          <a:r>
            <a:rPr lang="cs-CZ" sz="1400" dirty="0" smtClean="0"/>
            <a:t>Matematika a její aplikace –geometrie ve 4.r.</a:t>
          </a:r>
          <a:endParaRPr lang="cs-CZ" sz="14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CZ.1.07/1.4.00/21.0896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7D356FD4-5DBA-45B8-83F2-01640ED454D7}">
      <dgm:prSet custT="1"/>
      <dgm:spPr/>
      <dgm:t>
        <a:bodyPr/>
        <a:lstStyle/>
        <a:p>
          <a:pPr rtl="0"/>
          <a:r>
            <a:rPr lang="cs-CZ" sz="1400" dirty="0" smtClean="0"/>
            <a:t>TÉMA</a:t>
          </a:r>
          <a:r>
            <a:rPr lang="cs-CZ" sz="2000" dirty="0" smtClean="0"/>
            <a:t>: Rýsování čtverce</a:t>
          </a:r>
          <a:endParaRPr lang="cs-CZ" dirty="0"/>
        </a:p>
      </dgm:t>
    </dgm:pt>
    <dgm:pt modelId="{745AE3BF-EDA2-4B12-8BBC-7952AB8358C9}" type="sibTrans" cxnId="{88CD716D-C9E7-437E-B132-01D87E8C65D2}">
      <dgm:prSet/>
      <dgm:spPr/>
      <dgm:t>
        <a:bodyPr/>
        <a:lstStyle/>
        <a:p>
          <a:endParaRPr lang="cs-CZ"/>
        </a:p>
      </dgm:t>
    </dgm:pt>
    <dgm:pt modelId="{1F89B4F8-48BB-416F-B2A4-A953D89B227A}" type="parTrans" cxnId="{88CD716D-C9E7-437E-B132-01D87E8C65D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5EADEC68-DC27-4179-998F-15CD834808A2}" type="pres">
      <dgm:prSet presAssocID="{7D356FD4-5DBA-45B8-83F2-01640ED454D7}" presName="vertSpace4" presStyleLbl="node1" presStyleIdx="2" presStyleCnt="5"/>
      <dgm:spPr/>
    </dgm:pt>
    <dgm:pt modelId="{B8578831-437F-4501-8ADE-AE2A1799C643}" type="pres">
      <dgm:prSet presAssocID="{7D356FD4-5DBA-45B8-83F2-01640ED454D7}" presName="circle4" presStyleLbl="node1" presStyleIdx="3" presStyleCnt="5"/>
      <dgm:spPr/>
    </dgm:pt>
    <dgm:pt modelId="{F217DB88-03EE-4B14-A303-4F9D49C289A7}" type="pres">
      <dgm:prSet presAssocID="{7D356FD4-5DBA-45B8-83F2-01640ED454D7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8B8A9-76C8-445B-9727-5936C7A5778A}" type="pres">
      <dgm:prSet presAssocID="{7D356FD4-5DBA-45B8-83F2-01640ED454D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8CD716D-C9E7-437E-B132-01D87E8C65D2}" srcId="{757F3AB3-0718-4624-B441-E567A8F0AB56}" destId="{7D356FD4-5DBA-45B8-83F2-01640ED454D7}" srcOrd="3" destOrd="0" parTransId="{1F89B4F8-48BB-416F-B2A4-A953D89B227A}" sibTransId="{745AE3BF-EDA2-4B12-8BBC-7952AB8358C9}"/>
    <dgm:cxn modelId="{2015A2F2-4CCA-4AAC-838E-94D2AAF02393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627C6EF-8AAA-44F5-B818-D78F55C5CD5D}" type="presOf" srcId="{7D356FD4-5DBA-45B8-83F2-01640ED454D7}" destId="{D0E8B8A9-76C8-445B-9727-5936C7A5778A}" srcOrd="1" destOrd="0" presId="urn:microsoft.com/office/officeart/2005/8/layout/target3"/>
    <dgm:cxn modelId="{D4CE3176-B050-4B62-945D-73A309A62B84}" type="presOf" srcId="{7D356FD4-5DBA-45B8-83F2-01640ED454D7}" destId="{F217DB88-03EE-4B14-A303-4F9D49C289A7}" srcOrd="0" destOrd="0" presId="urn:microsoft.com/office/officeart/2005/8/layout/target3"/>
    <dgm:cxn modelId="{F7918550-6B2E-4EE1-872C-4A5EC48232A1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5BC24E7-E0EE-42C7-8987-07EA7FC870E8}" type="presOf" srcId="{D1B46980-6531-4606-95E6-44980827E919}" destId="{6140AFEC-043D-4C43-A2F9-D0F5331DF3A3}" srcOrd="0" destOrd="0" presId="urn:microsoft.com/office/officeart/2005/8/layout/target3"/>
    <dgm:cxn modelId="{B6C0DF26-6E7C-4888-B0D5-49C1F1557681}" type="presOf" srcId="{4C35D32F-0EAB-4CD7-82EE-45574DC2A586}" destId="{890E4F0B-2866-4A3F-A3C7-2A14B1797930}" srcOrd="1" destOrd="0" presId="urn:microsoft.com/office/officeart/2005/8/layout/target3"/>
    <dgm:cxn modelId="{5E8421E9-738E-4D14-A041-4DAF3CE2F316}" type="presOf" srcId="{B651F6E3-6281-48DB-9319-2AEAFDAE7572}" destId="{619D679B-A015-4ECF-8348-D1034C574F40}" srcOrd="0" destOrd="0" presId="urn:microsoft.com/office/officeart/2005/8/layout/target3"/>
    <dgm:cxn modelId="{356902A8-93BC-42D3-AFBB-CA17E9FB061F}" type="presOf" srcId="{4C35D32F-0EAB-4CD7-82EE-45574DC2A586}" destId="{8BEBB6EC-1DAA-4CAC-8A25-BC0FCBD5DBD5}" srcOrd="0" destOrd="0" presId="urn:microsoft.com/office/officeart/2005/8/layout/target3"/>
    <dgm:cxn modelId="{8E28B6D5-C887-4DCF-9D9A-A19BFA1E3FA5}" type="presOf" srcId="{757F3AB3-0718-4624-B441-E567A8F0AB56}" destId="{333A1088-737F-45CB-B68E-254E46348037}" srcOrd="0" destOrd="0" presId="urn:microsoft.com/office/officeart/2005/8/layout/target3"/>
    <dgm:cxn modelId="{10237758-C3FE-466D-8D97-011A19236D4F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FC8D8D2-8364-429A-8541-A164EC442A69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D3DC2EA-23DD-4AA8-A990-901064791A75}" type="presParOf" srcId="{333A1088-737F-45CB-B68E-254E46348037}" destId="{F5ABB229-8D3B-4694-996A-96F23CF14429}" srcOrd="0" destOrd="0" presId="urn:microsoft.com/office/officeart/2005/8/layout/target3"/>
    <dgm:cxn modelId="{20F38AD7-B567-4EC0-B61A-A82E5651541A}" type="presParOf" srcId="{333A1088-737F-45CB-B68E-254E46348037}" destId="{F41139FD-01EE-4571-8B17-4FB00FC51163}" srcOrd="1" destOrd="0" presId="urn:microsoft.com/office/officeart/2005/8/layout/target3"/>
    <dgm:cxn modelId="{05FEE80B-FC5D-4F9A-837E-1A6DEA7CF62B}" type="presParOf" srcId="{333A1088-737F-45CB-B68E-254E46348037}" destId="{D005CE8C-CC26-4C3E-AC11-E15060ECD759}" srcOrd="2" destOrd="0" presId="urn:microsoft.com/office/officeart/2005/8/layout/target3"/>
    <dgm:cxn modelId="{454A6819-3690-4553-94BC-E542E6AB034E}" type="presParOf" srcId="{333A1088-737F-45CB-B68E-254E46348037}" destId="{2C702D82-9B77-49B7-9568-BB8EB47C3372}" srcOrd="3" destOrd="0" presId="urn:microsoft.com/office/officeart/2005/8/layout/target3"/>
    <dgm:cxn modelId="{0623FDB8-1C65-46D4-925E-19F68DB9A514}" type="presParOf" srcId="{333A1088-737F-45CB-B68E-254E46348037}" destId="{A52A0455-90FF-4808-ABD0-F02540D31D5A}" srcOrd="4" destOrd="0" presId="urn:microsoft.com/office/officeart/2005/8/layout/target3"/>
    <dgm:cxn modelId="{6FFC3BF6-B9F3-4F4C-BA6E-75C0B781D939}" type="presParOf" srcId="{333A1088-737F-45CB-B68E-254E46348037}" destId="{6140AFEC-043D-4C43-A2F9-D0F5331DF3A3}" srcOrd="5" destOrd="0" presId="urn:microsoft.com/office/officeart/2005/8/layout/target3"/>
    <dgm:cxn modelId="{3FEE9286-40A7-463D-B1F6-109A45B9D4D4}" type="presParOf" srcId="{333A1088-737F-45CB-B68E-254E46348037}" destId="{9358AC05-5D7D-4327-9F80-1AD486AEA664}" srcOrd="6" destOrd="0" presId="urn:microsoft.com/office/officeart/2005/8/layout/target3"/>
    <dgm:cxn modelId="{55968AF2-0981-4B43-8022-67C7E1BDBAF3}" type="presParOf" srcId="{333A1088-737F-45CB-B68E-254E46348037}" destId="{313FC574-E1CD-4FB4-B054-0B805CE0447D}" srcOrd="7" destOrd="0" presId="urn:microsoft.com/office/officeart/2005/8/layout/target3"/>
    <dgm:cxn modelId="{EB4295A6-18F4-42AA-9769-B74496E1AA7D}" type="presParOf" srcId="{333A1088-737F-45CB-B68E-254E46348037}" destId="{619D679B-A015-4ECF-8348-D1034C574F40}" srcOrd="8" destOrd="0" presId="urn:microsoft.com/office/officeart/2005/8/layout/target3"/>
    <dgm:cxn modelId="{ED3E7AF3-979A-4C7F-A493-DB16D59AD3AB}" type="presParOf" srcId="{333A1088-737F-45CB-B68E-254E46348037}" destId="{5EADEC68-DC27-4179-998F-15CD834808A2}" srcOrd="9" destOrd="0" presId="urn:microsoft.com/office/officeart/2005/8/layout/target3"/>
    <dgm:cxn modelId="{9B5411BE-7978-43B7-8F43-A0DE059EE286}" type="presParOf" srcId="{333A1088-737F-45CB-B68E-254E46348037}" destId="{B8578831-437F-4501-8ADE-AE2A1799C643}" srcOrd="10" destOrd="0" presId="urn:microsoft.com/office/officeart/2005/8/layout/target3"/>
    <dgm:cxn modelId="{1D47A510-0D22-43C4-9266-389DCA89B0B9}" type="presParOf" srcId="{333A1088-737F-45CB-B68E-254E46348037}" destId="{F217DB88-03EE-4B14-A303-4F9D49C289A7}" srcOrd="11" destOrd="0" presId="urn:microsoft.com/office/officeart/2005/8/layout/target3"/>
    <dgm:cxn modelId="{7698FBA4-13EC-419A-83D8-63EBC44E91D8}" type="presParOf" srcId="{333A1088-737F-45CB-B68E-254E46348037}" destId="{76644BE8-9D7C-4C09-B250-3D10AF48CBB7}" srcOrd="12" destOrd="0" presId="urn:microsoft.com/office/officeart/2005/8/layout/target3"/>
    <dgm:cxn modelId="{82E1A21D-DEEA-4653-8184-90701A63CD07}" type="presParOf" srcId="{333A1088-737F-45CB-B68E-254E46348037}" destId="{EE85B701-7295-41C0-BA7A-34D3756A2AE6}" srcOrd="13" destOrd="0" presId="urn:microsoft.com/office/officeart/2005/8/layout/target3"/>
    <dgm:cxn modelId="{218FD566-19EC-4512-B4F3-62B1B9C25C35}" type="presParOf" srcId="{333A1088-737F-45CB-B68E-254E46348037}" destId="{8BEBB6EC-1DAA-4CAC-8A25-BC0FCBD5DBD5}" srcOrd="14" destOrd="0" presId="urn:microsoft.com/office/officeart/2005/8/layout/target3"/>
    <dgm:cxn modelId="{CC9168F0-5F5C-4405-8D77-04E25EC6D292}" type="presParOf" srcId="{333A1088-737F-45CB-B68E-254E46348037}" destId="{AED2198E-93D5-4001-81B4-73124B309672}" srcOrd="15" destOrd="0" presId="urn:microsoft.com/office/officeart/2005/8/layout/target3"/>
    <dgm:cxn modelId="{7B53614F-F968-48FF-AF2C-CA2D74F644FF}" type="presParOf" srcId="{333A1088-737F-45CB-B68E-254E46348037}" destId="{2BE915AB-18AA-4053-B92C-3BFC9ED204BB}" srcOrd="16" destOrd="0" presId="urn:microsoft.com/office/officeart/2005/8/layout/target3"/>
    <dgm:cxn modelId="{E1CF742A-8B40-40B0-831A-C2F4267DD193}" type="presParOf" srcId="{333A1088-737F-45CB-B68E-254E46348037}" destId="{6BB5E863-4638-4E1D-BFDE-399D028AC4ED}" srcOrd="17" destOrd="0" presId="urn:microsoft.com/office/officeart/2005/8/layout/target3"/>
    <dgm:cxn modelId="{C117110C-25E5-4FBF-B5A6-A7D40A381654}" type="presParOf" srcId="{333A1088-737F-45CB-B68E-254E46348037}" destId="{D0E8B8A9-76C8-445B-9727-5936C7A5778A}" srcOrd="18" destOrd="0" presId="urn:microsoft.com/office/officeart/2005/8/layout/target3"/>
    <dgm:cxn modelId="{B63FD6D3-7E81-4BD2-9454-4DC4DD09CD0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smtClean="0"/>
            <a:t>Olga Sýsová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VY 42  </a:t>
          </a:r>
          <a:r>
            <a:rPr lang="cs-CZ" sz="1400" kern="1200" smtClean="0"/>
            <a:t>INOVACE </a:t>
          </a:r>
          <a:r>
            <a:rPr lang="cs-CZ" sz="1400" kern="1200" smtClean="0"/>
            <a:t>27 </a:t>
          </a:r>
          <a:r>
            <a:rPr lang="cs-CZ" sz="1400" kern="1200" dirty="0" smtClean="0"/>
            <a:t>Matematika a její aplikace –geometrie ve 4.r.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B8578831-437F-4501-8ADE-AE2A1799C643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217DB88-03EE-4B14-A303-4F9D49C289A7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2000" kern="1200" dirty="0" smtClean="0"/>
            <a:t>: Rýsování čtverce</a:t>
          </a:r>
          <a:endParaRPr lang="cs-CZ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CZ.1.07/1.4.00/21.0896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E3B79B-B5A8-4745-8E0F-8B7D81A51F40}" type="datetimeFigureOut">
              <a:rPr lang="cs-CZ" smtClean="0"/>
              <a:t>16.3.2013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D94ED1-D78F-4611-ACC3-2760B907A24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88146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16.3.2013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58546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16.3.2013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66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16.3.2013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962782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16.3.2013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09701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16.3.2013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76646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16.3.2013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98695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16.3.2013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DFE6D0"/>
                </a:solidFill>
              </a:rPr>
              <a:pPr/>
              <a:t>‹#›</a:t>
            </a:fld>
            <a:endParaRPr lang="cs-CZ">
              <a:solidFill>
                <a:srgbClr val="DFE6D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92155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16.3.2013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9358645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16.3.2013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22720003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16.3.2013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79791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16.3.2013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19823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F3D0C4D0-FDA7-4245-9BF3-C4E4F799DB88}" type="datetimeFigureOut">
              <a:rPr lang="cs-CZ" smtClean="0">
                <a:solidFill>
                  <a:srgbClr val="DFE6D0"/>
                </a:solidFill>
              </a:rPr>
              <a:pPr/>
              <a:t>16.3.2013</a:t>
            </a:fld>
            <a:endParaRPr lang="cs-CZ">
              <a:solidFill>
                <a:srgbClr val="DFE6D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DFE6D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8901ECC0-0BDB-4B55-B2D1-E88CC0524384}" type="slidenum">
              <a:rPr lang="cs-CZ" smtClean="0">
                <a:solidFill>
                  <a:srgbClr val="DFE6D0"/>
                </a:solidFill>
              </a:rPr>
              <a:pPr/>
              <a:t>‹#›</a:t>
            </a:fld>
            <a:endParaRPr lang="cs-CZ">
              <a:solidFill>
                <a:srgbClr val="DFE6D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590081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6520562"/>
              </p:ext>
            </p:extLst>
          </p:nvPr>
        </p:nvGraphicFramePr>
        <p:xfrm>
          <a:off x="539552" y="836712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3135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 narýsování čtverce využijeme kolmosti sousedních stran a shodnosti všech stran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lvl="0">
              <a:buClr>
                <a:srgbClr val="759AA5">
                  <a:lumMod val="60000"/>
                  <a:lumOff val="40000"/>
                </a:srgbClr>
              </a:buClr>
            </a:pPr>
            <a:r>
              <a:rPr lang="cs-CZ" dirty="0">
                <a:solidFill>
                  <a:srgbClr val="DFE6D0"/>
                </a:solidFill>
              </a:rPr>
              <a:t>Matematika pro 4. ročník ZŠ, </a:t>
            </a:r>
            <a:r>
              <a:rPr lang="cs-CZ" dirty="0" smtClean="0">
                <a:solidFill>
                  <a:srgbClr val="DFE6D0"/>
                </a:solidFill>
              </a:rPr>
              <a:t>1. a 2.díl</a:t>
            </a:r>
            <a:endParaRPr lang="cs-CZ" dirty="0">
              <a:solidFill>
                <a:srgbClr val="DFE6D0"/>
              </a:solidFill>
            </a:endParaRPr>
          </a:p>
          <a:p>
            <a:pPr marL="0" lvl="0" indent="0">
              <a:buClr>
                <a:srgbClr val="759AA5">
                  <a:lumMod val="60000"/>
                  <a:lumOff val="40000"/>
                </a:srgbClr>
              </a:buClr>
              <a:buNone/>
            </a:pPr>
            <a:r>
              <a:rPr lang="cs-CZ" dirty="0">
                <a:solidFill>
                  <a:srgbClr val="DFE6D0"/>
                </a:solidFill>
              </a:rPr>
              <a:t>RNDr. Růžena Blažková, </a:t>
            </a:r>
            <a:r>
              <a:rPr lang="cs-CZ" dirty="0" err="1">
                <a:solidFill>
                  <a:srgbClr val="DFE6D0"/>
                </a:solidFill>
              </a:rPr>
              <a:t>CSc</a:t>
            </a:r>
            <a:r>
              <a:rPr lang="cs-CZ" dirty="0">
                <a:solidFill>
                  <a:srgbClr val="DFE6D0"/>
                </a:solidFill>
              </a:rPr>
              <a:t>; RNDr. Milena Vaňurová, </a:t>
            </a:r>
            <a:r>
              <a:rPr lang="cs-CZ" dirty="0" err="1">
                <a:solidFill>
                  <a:srgbClr val="DFE6D0"/>
                </a:solidFill>
              </a:rPr>
              <a:t>CSc</a:t>
            </a:r>
            <a:r>
              <a:rPr lang="cs-CZ" dirty="0">
                <a:solidFill>
                  <a:srgbClr val="DFE6D0"/>
                </a:solidFill>
              </a:rPr>
              <a:t>; RNDr. Květoslava Matoušková, </a:t>
            </a:r>
            <a:r>
              <a:rPr lang="cs-CZ" dirty="0" err="1">
                <a:solidFill>
                  <a:srgbClr val="DFE6D0"/>
                </a:solidFill>
              </a:rPr>
              <a:t>CSc</a:t>
            </a:r>
            <a:endParaRPr lang="cs-CZ" dirty="0">
              <a:solidFill>
                <a:srgbClr val="DFE6D0"/>
              </a:solidFill>
            </a:endParaRPr>
          </a:p>
          <a:p>
            <a:pPr marL="0" lvl="0" indent="0">
              <a:buClr>
                <a:srgbClr val="759AA5">
                  <a:lumMod val="60000"/>
                  <a:lumOff val="40000"/>
                </a:srgbClr>
              </a:buClr>
              <a:buNone/>
            </a:pPr>
            <a:r>
              <a:rPr lang="cs-CZ" dirty="0">
                <a:solidFill>
                  <a:srgbClr val="DFE6D0"/>
                </a:solidFill>
              </a:rPr>
              <a:t>Naklad. Alter, Praha 2005</a:t>
            </a:r>
          </a:p>
          <a:p>
            <a:pPr>
              <a:buClr>
                <a:srgbClr val="759AA5">
                  <a:lumMod val="60000"/>
                  <a:lumOff val="40000"/>
                </a:srgbClr>
              </a:buClr>
            </a:pPr>
            <a:r>
              <a:rPr lang="cs-CZ" dirty="0">
                <a:solidFill>
                  <a:srgbClr val="DFE6D0"/>
                </a:solidFill>
              </a:rPr>
              <a:t>Obrázek z </a:t>
            </a:r>
            <a:r>
              <a:rPr lang="cs-CZ" dirty="0" smtClean="0">
                <a:solidFill>
                  <a:srgbClr val="DFE6D0"/>
                </a:solidFill>
              </a:rPr>
              <a:t>Klipartu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371085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Zopakuj si vlastnosti čtverce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Sousední strany jsou kolmé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V</a:t>
            </a:r>
            <a:r>
              <a:rPr lang="cs-CZ" dirty="0" smtClean="0"/>
              <a:t>šechny strany jsou shodné úsečky                            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/AD/ =/CB/ =/AB/ = /DC/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403648" y="3356992"/>
            <a:ext cx="1080120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267744" y="4509120"/>
            <a:ext cx="1008112" cy="8925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nice 11"/>
          <p:cNvCxnSpPr/>
          <p:nvPr/>
        </p:nvCxnSpPr>
        <p:spPr>
          <a:xfrm>
            <a:off x="1403648" y="2996952"/>
            <a:ext cx="0" cy="1512168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1043608" y="3356992"/>
            <a:ext cx="3096344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971600" y="5401700"/>
            <a:ext cx="2592288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3275856" y="4365104"/>
            <a:ext cx="0" cy="1368152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5940152" y="3605086"/>
            <a:ext cx="1593706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D               C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A               B</a:t>
            </a:r>
            <a:endParaRPr lang="cs-CZ" dirty="0"/>
          </a:p>
        </p:txBody>
      </p:sp>
      <p:sp>
        <p:nvSpPr>
          <p:cNvPr id="20" name="Oblouk 19"/>
          <p:cNvSpPr/>
          <p:nvPr/>
        </p:nvSpPr>
        <p:spPr>
          <a:xfrm rot="5400000">
            <a:off x="946448" y="2908883"/>
            <a:ext cx="914400" cy="914400"/>
          </a:xfrm>
          <a:prstGeom prst="arc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louk 20"/>
          <p:cNvSpPr/>
          <p:nvPr/>
        </p:nvSpPr>
        <p:spPr>
          <a:xfrm rot="15845097">
            <a:off x="2879552" y="4939976"/>
            <a:ext cx="914400" cy="914400"/>
          </a:xfrm>
          <a:prstGeom prst="arc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347048" y="3823283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3862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Zadání úlohy: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Narýsuj čtverec KLMN o straně délky 4 cm</a:t>
            </a:r>
          </a:p>
          <a:p>
            <a:endParaRPr lang="cs-CZ" dirty="0" smtClean="0"/>
          </a:p>
          <a:p>
            <a:r>
              <a:rPr lang="cs-CZ" dirty="0" smtClean="0"/>
              <a:t>/</a:t>
            </a:r>
            <a:endParaRPr lang="cs-CZ" dirty="0"/>
          </a:p>
        </p:txBody>
      </p:sp>
      <p:pic>
        <p:nvPicPr>
          <p:cNvPr id="1026" name="Picture 2" descr="C:\Users\08G8\AppData\Local\Microsoft\Windows\Temporary Internet Files\Content.IE5\94RKV3IV\MP90039043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3717032"/>
            <a:ext cx="3657600" cy="260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00921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 krok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Narýsuji přímku </a:t>
            </a:r>
            <a:r>
              <a:rPr lang="cs-CZ" i="1" dirty="0" smtClean="0"/>
              <a:t>p</a:t>
            </a:r>
            <a:r>
              <a:rPr lang="cs-CZ" dirty="0" smtClean="0"/>
              <a:t> 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a na ní úsečku KL 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o délce 4 cm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5076056" y="3861048"/>
            <a:ext cx="3312368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5364088" y="3717032"/>
            <a:ext cx="0" cy="288032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7524328" y="3717032"/>
            <a:ext cx="0" cy="288032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5081964" y="3883623"/>
            <a:ext cx="31550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K</a:t>
            </a:r>
            <a:r>
              <a:rPr lang="cs-CZ" dirty="0" smtClean="0"/>
              <a:t>                                    L    p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7568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2</a:t>
            </a:r>
            <a:r>
              <a:rPr lang="cs-CZ" dirty="0" smtClean="0"/>
              <a:t>. krok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Pomocí trojúhelníku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s ryskou sestrojím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v bodech K a L kolmice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k přímce </a:t>
            </a:r>
            <a:r>
              <a:rPr lang="cs-CZ" i="1" dirty="0" smtClean="0"/>
              <a:t>p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5076056" y="3861048"/>
            <a:ext cx="3312368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5364088" y="3717032"/>
            <a:ext cx="0" cy="288032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5081964" y="3883623"/>
            <a:ext cx="33473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                                  L          p</a:t>
            </a:r>
            <a:endParaRPr lang="cs-CZ" dirty="0"/>
          </a:p>
        </p:txBody>
      </p:sp>
      <p:cxnSp>
        <p:nvCxnSpPr>
          <p:cNvPr id="8" name="Přímá spojnice 7"/>
          <p:cNvCxnSpPr/>
          <p:nvPr/>
        </p:nvCxnSpPr>
        <p:spPr>
          <a:xfrm>
            <a:off x="7380312" y="2132856"/>
            <a:ext cx="0" cy="230425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5364088" y="2132856"/>
            <a:ext cx="0" cy="2120099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blouk 13"/>
          <p:cNvSpPr/>
          <p:nvPr/>
        </p:nvSpPr>
        <p:spPr>
          <a:xfrm>
            <a:off x="4906888" y="3338555"/>
            <a:ext cx="914400" cy="914400"/>
          </a:xfrm>
          <a:prstGeom prst="arc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louk 14"/>
          <p:cNvSpPr/>
          <p:nvPr/>
        </p:nvSpPr>
        <p:spPr>
          <a:xfrm rot="15797148">
            <a:off x="6923111" y="3366629"/>
            <a:ext cx="914400" cy="914400"/>
          </a:xfrm>
          <a:prstGeom prst="arc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052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 krok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/>
              <a:t>Na kolmicích sestrojím body M, N tak, aby /KN/ = 4 cm, </a:t>
            </a:r>
          </a:p>
          <a:p>
            <a:r>
              <a:rPr lang="cs-CZ" dirty="0"/>
              <a:t>/LM/ = 4 cm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5076056" y="3861048"/>
            <a:ext cx="3312368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5364088" y="3717032"/>
            <a:ext cx="0" cy="288032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5076056" y="2276872"/>
            <a:ext cx="3347391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M                                 N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K                                  L          p</a:t>
            </a:r>
            <a:endParaRPr lang="cs-CZ" dirty="0"/>
          </a:p>
        </p:txBody>
      </p:sp>
      <p:cxnSp>
        <p:nvCxnSpPr>
          <p:cNvPr id="8" name="Přímá spojnice 7"/>
          <p:cNvCxnSpPr/>
          <p:nvPr/>
        </p:nvCxnSpPr>
        <p:spPr>
          <a:xfrm>
            <a:off x="7380312" y="2132856"/>
            <a:ext cx="0" cy="2304256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5364088" y="2132856"/>
            <a:ext cx="0" cy="2120099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blouk 13"/>
          <p:cNvSpPr/>
          <p:nvPr/>
        </p:nvSpPr>
        <p:spPr>
          <a:xfrm>
            <a:off x="4906888" y="3338555"/>
            <a:ext cx="914400" cy="914400"/>
          </a:xfrm>
          <a:prstGeom prst="arc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louk 14"/>
          <p:cNvSpPr/>
          <p:nvPr/>
        </p:nvSpPr>
        <p:spPr>
          <a:xfrm rot="15797148">
            <a:off x="6923111" y="3366629"/>
            <a:ext cx="914400" cy="914400"/>
          </a:xfrm>
          <a:prstGeom prst="arc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/>
          <p:nvPr/>
        </p:nvCxnSpPr>
        <p:spPr>
          <a:xfrm>
            <a:off x="5220072" y="2276872"/>
            <a:ext cx="288032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7152126" y="2281797"/>
            <a:ext cx="504056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885657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4</a:t>
            </a:r>
            <a:r>
              <a:rPr lang="cs-CZ" dirty="0" smtClean="0"/>
              <a:t>. krok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Sestrojím úsečku MN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5076056" y="3861048"/>
            <a:ext cx="3312368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5364088" y="3717032"/>
            <a:ext cx="0" cy="288032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5076056" y="2276872"/>
            <a:ext cx="3347391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M                                 N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K                                  L          p</a:t>
            </a:r>
            <a:endParaRPr lang="cs-CZ" dirty="0"/>
          </a:p>
        </p:txBody>
      </p:sp>
      <p:cxnSp>
        <p:nvCxnSpPr>
          <p:cNvPr id="8" name="Přímá spojnice 7"/>
          <p:cNvCxnSpPr/>
          <p:nvPr/>
        </p:nvCxnSpPr>
        <p:spPr>
          <a:xfrm>
            <a:off x="7380312" y="2132856"/>
            <a:ext cx="0" cy="2304256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5364088" y="2132856"/>
            <a:ext cx="0" cy="2120099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blouk 13"/>
          <p:cNvSpPr/>
          <p:nvPr/>
        </p:nvSpPr>
        <p:spPr>
          <a:xfrm>
            <a:off x="4906888" y="3338555"/>
            <a:ext cx="914400" cy="914400"/>
          </a:xfrm>
          <a:prstGeom prst="arc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louk 14"/>
          <p:cNvSpPr/>
          <p:nvPr/>
        </p:nvSpPr>
        <p:spPr>
          <a:xfrm rot="15797148">
            <a:off x="6923111" y="3366629"/>
            <a:ext cx="914400" cy="914400"/>
          </a:xfrm>
          <a:prstGeom prst="arc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/>
          <p:nvPr/>
        </p:nvCxnSpPr>
        <p:spPr>
          <a:xfrm>
            <a:off x="5220072" y="2276872"/>
            <a:ext cx="288032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7152126" y="2281797"/>
            <a:ext cx="504056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5364088" y="2281797"/>
            <a:ext cx="2040066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85651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Sestrojili jsme čtverec KLMN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Kontrola: přeměříme délky stran</a:t>
            </a:r>
          </a:p>
          <a:p>
            <a:r>
              <a:rPr lang="cs-CZ" dirty="0"/>
              <a:t> </a:t>
            </a:r>
            <a:r>
              <a:rPr lang="cs-CZ" dirty="0" smtClean="0"/>
              <a:t>             ověříme kolmost a rovnoběžnost stran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483768" y="2636912"/>
            <a:ext cx="1584176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169026" y="2443825"/>
            <a:ext cx="2247731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N</a:t>
            </a:r>
            <a:r>
              <a:rPr lang="cs-CZ" dirty="0" smtClean="0"/>
              <a:t>                           M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/>
              <a:t>K</a:t>
            </a:r>
            <a:r>
              <a:rPr lang="cs-CZ" dirty="0" smtClean="0"/>
              <a:t>                           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66459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 procvičení: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Narýsuj kružnici se středem v bodě S a poloměrem 3 cm.</a:t>
            </a:r>
          </a:p>
          <a:p>
            <a:r>
              <a:rPr lang="cs-CZ" dirty="0" smtClean="0"/>
              <a:t>Narýsuj průměr kružnice a jeho krajní body označ A, C.</a:t>
            </a:r>
          </a:p>
          <a:p>
            <a:r>
              <a:rPr lang="cs-CZ" dirty="0" smtClean="0"/>
              <a:t>Pomocí trojúhelníku s ryskou narýsuj k vyznačenému průměru AC kolmici, která bude procházet bodem S.</a:t>
            </a:r>
          </a:p>
          <a:p>
            <a:r>
              <a:rPr lang="cs-CZ" dirty="0" smtClean="0"/>
              <a:t>Průsečíky kolmice s kružnicí označ B, D.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89337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Pokud jste rýsovali správně a přesně, jsou úsečky AC a BD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k sobě kolmé průměry. Body A, B, C, D jsou vrcholy čtverce. 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2915816" y="3068960"/>
            <a:ext cx="2376264" cy="23042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275856" y="3356992"/>
            <a:ext cx="1656184" cy="165618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/>
          <p:nvPr/>
        </p:nvCxnSpPr>
        <p:spPr>
          <a:xfrm>
            <a:off x="3275856" y="3356992"/>
            <a:ext cx="1656184" cy="165618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>
            <a:endCxn id="4" idx="3"/>
          </p:cNvCxnSpPr>
          <p:nvPr/>
        </p:nvCxnSpPr>
        <p:spPr>
          <a:xfrm flipH="1">
            <a:off x="3263812" y="3356992"/>
            <a:ext cx="1668228" cy="167877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2897462" y="3206569"/>
            <a:ext cx="2387192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D</a:t>
            </a:r>
            <a:r>
              <a:rPr lang="cs-CZ" dirty="0" smtClean="0"/>
              <a:t>                              C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                    S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 A                             B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2057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88</TotalTime>
  <Words>338</Words>
  <Application>Microsoft Office PowerPoint</Application>
  <PresentationFormat>Předvádění na obrazovce (4:3)</PresentationFormat>
  <Paragraphs>99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Došky</vt:lpstr>
      <vt:lpstr>Prezentace aplikace PowerPoint</vt:lpstr>
      <vt:lpstr>Anotace a citace</vt:lpstr>
      <vt:lpstr>Zopakuj si vlastnosti čtverce</vt:lpstr>
      <vt:lpstr>Zadání úlohy:</vt:lpstr>
      <vt:lpstr>1. krok</vt:lpstr>
      <vt:lpstr>2. krok</vt:lpstr>
      <vt:lpstr>3. krok</vt:lpstr>
      <vt:lpstr>4. krok</vt:lpstr>
      <vt:lpstr>Sestrojili jsme čtverec KLMN</vt:lpstr>
      <vt:lpstr>K procvičení:</vt:lpstr>
      <vt:lpstr>Řešení: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08G8</dc:creator>
  <cp:lastModifiedBy>08G8</cp:lastModifiedBy>
  <cp:revision>15</cp:revision>
  <dcterms:created xsi:type="dcterms:W3CDTF">2013-02-17T11:56:12Z</dcterms:created>
  <dcterms:modified xsi:type="dcterms:W3CDTF">2013-03-16T08:41:41Z</dcterms:modified>
</cp:coreProperties>
</file>