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</a:t>
          </a:r>
          <a:r>
            <a:rPr lang="cs-CZ" sz="1400" smtClean="0"/>
            <a:t>INOVACE 28 </a:t>
          </a:r>
          <a:r>
            <a:rPr lang="cs-CZ" sz="1400" dirty="0" smtClean="0"/>
            <a:t>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Březnová pohádka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06B0B4-0478-440B-809D-52ACFB19515D}" type="presOf" srcId="{4C35D32F-0EAB-4CD7-82EE-45574DC2A586}" destId="{890E4F0B-2866-4A3F-A3C7-2A14B1797930}" srcOrd="1" destOrd="0" presId="urn:microsoft.com/office/officeart/2005/8/layout/target3"/>
    <dgm:cxn modelId="{FC2ECBA5-9A22-4BA6-B84A-FF68CAC33C53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D9AE0A4C-34BA-40B3-A3BB-3DC51C6BE368}" type="presOf" srcId="{7D356FD4-5DBA-45B8-83F2-01640ED454D7}" destId="{F217DB88-03EE-4B14-A303-4F9D49C289A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47EDCFF-9E1D-4EDC-BE36-5878B93CC28E}" type="presOf" srcId="{D1B46980-6531-4606-95E6-44980827E919}" destId="{6140AFEC-043D-4C43-A2F9-D0F5331DF3A3}" srcOrd="0" destOrd="0" presId="urn:microsoft.com/office/officeart/2005/8/layout/target3"/>
    <dgm:cxn modelId="{8BDB8544-BC34-40CA-8FB3-C41009C858CE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2D2DBD8-D5E7-4B8A-8305-9FC3AE702D21}" type="presOf" srcId="{7D356FD4-5DBA-45B8-83F2-01640ED454D7}" destId="{D0E8B8A9-76C8-445B-9727-5936C7A5778A}" srcOrd="1" destOrd="0" presId="urn:microsoft.com/office/officeart/2005/8/layout/target3"/>
    <dgm:cxn modelId="{3DC3887C-3AA1-47CF-951A-8766CA5BB461}" type="presOf" srcId="{D1D4F407-5343-4D3F-B5B9-D407B03CAEB4}" destId="{AED2198E-93D5-4001-81B4-73124B309672}" srcOrd="1" destOrd="0" presId="urn:microsoft.com/office/officeart/2005/8/layout/target3"/>
    <dgm:cxn modelId="{74B863B6-B6F9-4993-A981-8F7FA5216E08}" type="presOf" srcId="{D1B46980-6531-4606-95E6-44980827E919}" destId="{2BE915AB-18AA-4053-B92C-3BFC9ED204BB}" srcOrd="1" destOrd="0" presId="urn:microsoft.com/office/officeart/2005/8/layout/target3"/>
    <dgm:cxn modelId="{895B1E50-9979-42E4-9052-E3395135E271}" type="presOf" srcId="{B651F6E3-6281-48DB-9319-2AEAFDAE7572}" destId="{6BB5E863-4638-4E1D-BFDE-399D028AC4ED}" srcOrd="1" destOrd="0" presId="urn:microsoft.com/office/officeart/2005/8/layout/target3"/>
    <dgm:cxn modelId="{7D4FD938-B393-4CCF-A658-2062DEA8273B}" type="presOf" srcId="{4C35D32F-0EAB-4CD7-82EE-45574DC2A586}" destId="{8BEBB6EC-1DAA-4CAC-8A25-BC0FCBD5DBD5}" srcOrd="0" destOrd="0" presId="urn:microsoft.com/office/officeart/2005/8/layout/target3"/>
    <dgm:cxn modelId="{EBE02E44-4CE2-47C2-B7EA-86129AAE565D}" type="presOf" srcId="{D1D4F407-5343-4D3F-B5B9-D407B03CAEB4}" destId="{D005CE8C-CC26-4C3E-AC11-E15060ECD759}" srcOrd="0" destOrd="0" presId="urn:microsoft.com/office/officeart/2005/8/layout/target3"/>
    <dgm:cxn modelId="{C88D1B23-0403-4E4C-B622-5E2E78208FB3}" type="presParOf" srcId="{333A1088-737F-45CB-B68E-254E46348037}" destId="{F5ABB229-8D3B-4694-996A-96F23CF14429}" srcOrd="0" destOrd="0" presId="urn:microsoft.com/office/officeart/2005/8/layout/target3"/>
    <dgm:cxn modelId="{655A901B-D4B7-4F08-9841-6E441D85E6A0}" type="presParOf" srcId="{333A1088-737F-45CB-B68E-254E46348037}" destId="{F41139FD-01EE-4571-8B17-4FB00FC51163}" srcOrd="1" destOrd="0" presId="urn:microsoft.com/office/officeart/2005/8/layout/target3"/>
    <dgm:cxn modelId="{FD0A25DD-3EE5-4DF6-A367-C06A5B6F74D2}" type="presParOf" srcId="{333A1088-737F-45CB-B68E-254E46348037}" destId="{D005CE8C-CC26-4C3E-AC11-E15060ECD759}" srcOrd="2" destOrd="0" presId="urn:microsoft.com/office/officeart/2005/8/layout/target3"/>
    <dgm:cxn modelId="{A63CC3D5-7F1B-43A5-9218-81CB252D0949}" type="presParOf" srcId="{333A1088-737F-45CB-B68E-254E46348037}" destId="{2C702D82-9B77-49B7-9568-BB8EB47C3372}" srcOrd="3" destOrd="0" presId="urn:microsoft.com/office/officeart/2005/8/layout/target3"/>
    <dgm:cxn modelId="{6CF8E8A8-5BD7-4B50-AF1F-251344E70235}" type="presParOf" srcId="{333A1088-737F-45CB-B68E-254E46348037}" destId="{A52A0455-90FF-4808-ABD0-F02540D31D5A}" srcOrd="4" destOrd="0" presId="urn:microsoft.com/office/officeart/2005/8/layout/target3"/>
    <dgm:cxn modelId="{24B8BAB0-4864-4623-A40E-B0578C6AEF70}" type="presParOf" srcId="{333A1088-737F-45CB-B68E-254E46348037}" destId="{6140AFEC-043D-4C43-A2F9-D0F5331DF3A3}" srcOrd="5" destOrd="0" presId="urn:microsoft.com/office/officeart/2005/8/layout/target3"/>
    <dgm:cxn modelId="{9BA7DC63-BA49-441A-9F91-D182340FAEAA}" type="presParOf" srcId="{333A1088-737F-45CB-B68E-254E46348037}" destId="{9358AC05-5D7D-4327-9F80-1AD486AEA664}" srcOrd="6" destOrd="0" presId="urn:microsoft.com/office/officeart/2005/8/layout/target3"/>
    <dgm:cxn modelId="{2C27F85F-0662-4EC2-A3C6-C4241210EB94}" type="presParOf" srcId="{333A1088-737F-45CB-B68E-254E46348037}" destId="{313FC574-E1CD-4FB4-B054-0B805CE0447D}" srcOrd="7" destOrd="0" presId="urn:microsoft.com/office/officeart/2005/8/layout/target3"/>
    <dgm:cxn modelId="{F4B02FD3-D201-4273-B99A-100E2B93AB5C}" type="presParOf" srcId="{333A1088-737F-45CB-B68E-254E46348037}" destId="{619D679B-A015-4ECF-8348-D1034C574F40}" srcOrd="8" destOrd="0" presId="urn:microsoft.com/office/officeart/2005/8/layout/target3"/>
    <dgm:cxn modelId="{D7D9508B-AC97-4EE7-94E8-553CABE5F7F9}" type="presParOf" srcId="{333A1088-737F-45CB-B68E-254E46348037}" destId="{5EADEC68-DC27-4179-998F-15CD834808A2}" srcOrd="9" destOrd="0" presId="urn:microsoft.com/office/officeart/2005/8/layout/target3"/>
    <dgm:cxn modelId="{0C06953F-A926-447E-8A62-4F367CF0E25E}" type="presParOf" srcId="{333A1088-737F-45CB-B68E-254E46348037}" destId="{B8578831-437F-4501-8ADE-AE2A1799C643}" srcOrd="10" destOrd="0" presId="urn:microsoft.com/office/officeart/2005/8/layout/target3"/>
    <dgm:cxn modelId="{905E6D97-AA8E-4B6A-A904-E121C5AD1C72}" type="presParOf" srcId="{333A1088-737F-45CB-B68E-254E46348037}" destId="{F217DB88-03EE-4B14-A303-4F9D49C289A7}" srcOrd="11" destOrd="0" presId="urn:microsoft.com/office/officeart/2005/8/layout/target3"/>
    <dgm:cxn modelId="{EE840041-820A-4FE2-BA4D-4132F2FB99D9}" type="presParOf" srcId="{333A1088-737F-45CB-B68E-254E46348037}" destId="{76644BE8-9D7C-4C09-B250-3D10AF48CBB7}" srcOrd="12" destOrd="0" presId="urn:microsoft.com/office/officeart/2005/8/layout/target3"/>
    <dgm:cxn modelId="{D6935687-6C40-410D-A975-C3EA3A9F195E}" type="presParOf" srcId="{333A1088-737F-45CB-B68E-254E46348037}" destId="{EE85B701-7295-41C0-BA7A-34D3756A2AE6}" srcOrd="13" destOrd="0" presId="urn:microsoft.com/office/officeart/2005/8/layout/target3"/>
    <dgm:cxn modelId="{C4C7CF23-6D06-4C55-9C04-335D7A5D21CE}" type="presParOf" srcId="{333A1088-737F-45CB-B68E-254E46348037}" destId="{8BEBB6EC-1DAA-4CAC-8A25-BC0FCBD5DBD5}" srcOrd="14" destOrd="0" presId="urn:microsoft.com/office/officeart/2005/8/layout/target3"/>
    <dgm:cxn modelId="{5E3C8B85-EFB6-4B35-B120-2F7BD3AE4BD5}" type="presParOf" srcId="{333A1088-737F-45CB-B68E-254E46348037}" destId="{AED2198E-93D5-4001-81B4-73124B309672}" srcOrd="15" destOrd="0" presId="urn:microsoft.com/office/officeart/2005/8/layout/target3"/>
    <dgm:cxn modelId="{27A6DBE7-E8C2-4ACC-AEB9-77938C9AAED9}" type="presParOf" srcId="{333A1088-737F-45CB-B68E-254E46348037}" destId="{2BE915AB-18AA-4053-B92C-3BFC9ED204BB}" srcOrd="16" destOrd="0" presId="urn:microsoft.com/office/officeart/2005/8/layout/target3"/>
    <dgm:cxn modelId="{66F01E54-CFB9-4662-9C2D-2C32D8D2FB50}" type="presParOf" srcId="{333A1088-737F-45CB-B68E-254E46348037}" destId="{6BB5E863-4638-4E1D-BFDE-399D028AC4ED}" srcOrd="17" destOrd="0" presId="urn:microsoft.com/office/officeart/2005/8/layout/target3"/>
    <dgm:cxn modelId="{04EF8AE5-7ADC-45E2-BBAB-C7AE000C77BE}" type="presParOf" srcId="{333A1088-737F-45CB-B68E-254E46348037}" destId="{D0E8B8A9-76C8-445B-9727-5936C7A5778A}" srcOrd="18" destOrd="0" presId="urn:microsoft.com/office/officeart/2005/8/layout/target3"/>
    <dgm:cxn modelId="{50517D35-5081-46A3-94F6-4068AFD76CE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</a:t>
          </a:r>
          <a:r>
            <a:rPr lang="cs-CZ" sz="1400" kern="1200" smtClean="0"/>
            <a:t>INOVACE 28 </a:t>
          </a:r>
          <a:r>
            <a:rPr lang="cs-CZ" sz="1400" kern="1200" dirty="0" smtClean="0"/>
            <a:t>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Březnová pohádka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26D083-EA46-441C-B332-F4C85D0145A2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9EAA81-9893-4CF3-A7BC-7A06D67F4C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7195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270999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01477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67034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0371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9352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2546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5323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484203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896667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2153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6025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27.7.2013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34600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86670555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90418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Žáci si hravou formou zopakují učivo </a:t>
            </a:r>
            <a:r>
              <a:rPr lang="cs-CZ" dirty="0" smtClean="0"/>
              <a:t>                      o </a:t>
            </a:r>
            <a:r>
              <a:rPr lang="cs-CZ" dirty="0" smtClean="0"/>
              <a:t>měření délky úsečky, o porovnávání úseček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600200"/>
            <a:ext cx="4536504" cy="4525963"/>
          </a:xfrm>
        </p:spPr>
        <p:txBody>
          <a:bodyPr/>
          <a:lstStyle/>
          <a:p>
            <a:r>
              <a:rPr lang="cs-CZ" dirty="0" smtClean="0"/>
              <a:t>Matematické pohádky III</a:t>
            </a:r>
          </a:p>
          <a:p>
            <a:pPr marL="0" indent="0">
              <a:buNone/>
            </a:pPr>
            <a:r>
              <a:rPr lang="cs-CZ" dirty="0" smtClean="0"/>
              <a:t>Marek Veselý</a:t>
            </a:r>
          </a:p>
          <a:p>
            <a:pPr marL="0" indent="0">
              <a:buNone/>
            </a:pPr>
            <a:r>
              <a:rPr lang="cs-CZ" dirty="0" smtClean="0"/>
              <a:t>JV </a:t>
            </a:r>
            <a:r>
              <a:rPr lang="cs-CZ" dirty="0" err="1" smtClean="0"/>
              <a:t>Print</a:t>
            </a:r>
            <a:r>
              <a:rPr lang="cs-CZ" dirty="0" smtClean="0"/>
              <a:t>, Nový Bydžov 2001</a:t>
            </a:r>
          </a:p>
          <a:p>
            <a:r>
              <a:rPr lang="cs-CZ" dirty="0" smtClean="0"/>
              <a:t>Snímky: </a:t>
            </a:r>
            <a:r>
              <a:rPr lang="cs-CZ" dirty="0" smtClean="0">
                <a:solidFill>
                  <a:srgbClr val="DFE6D0"/>
                </a:solidFill>
              </a:rPr>
              <a:t>www.office.</a:t>
            </a:r>
            <a:r>
              <a:rPr lang="cs-CZ" dirty="0" err="1" smtClean="0">
                <a:solidFill>
                  <a:srgbClr val="DFE6D0"/>
                </a:solidFill>
              </a:rPr>
              <a:t>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515982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POHÁDKA BŘEZNOVÁ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097722"/>
            <a:ext cx="619268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Marně byste hledali někoho, kdo nezná rčení „Březen, za kamna vlezem“. </a:t>
            </a:r>
          </a:p>
          <a:p>
            <a:endParaRPr lang="cs-CZ" sz="3200" dirty="0"/>
          </a:p>
          <a:p>
            <a:r>
              <a:rPr lang="cs-CZ" sz="3200" dirty="0" smtClean="0"/>
              <a:t>A teď si poslechněte jednu </a:t>
            </a:r>
            <a:r>
              <a:rPr lang="cs-CZ" sz="3200" dirty="0" smtClean="0"/>
              <a:t>                  z </a:t>
            </a:r>
            <a:r>
              <a:rPr lang="cs-CZ" sz="3200" dirty="0" smtClean="0"/>
              <a:t>verzí, jak asi vzniklo. </a:t>
            </a:r>
            <a:endParaRPr lang="cs-CZ" sz="3200" dirty="0"/>
          </a:p>
        </p:txBody>
      </p:sp>
      <p:pic>
        <p:nvPicPr>
          <p:cNvPr id="1026" name="Picture 2" descr="C:\Users\08G8\AppData\Local\Microsoft\Windows\Temporary Internet Files\Content.IE5\1M1XGIEJ\MC9004358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861048"/>
            <a:ext cx="2105025" cy="212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04620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61926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Kdysi dávno bylo jedno knížectví, kde se rodilo hodně dětí. A tak si tamní knížata začala říkat </a:t>
            </a:r>
            <a:r>
              <a:rPr lang="cs-CZ" sz="2800" dirty="0" smtClean="0"/>
              <a:t>                                       z  </a:t>
            </a:r>
            <a:r>
              <a:rPr lang="cs-CZ" sz="2800" dirty="0" err="1" smtClean="0"/>
              <a:t>Entbindungsanstaltu</a:t>
            </a:r>
            <a:r>
              <a:rPr lang="cs-CZ" sz="2800" dirty="0" smtClean="0"/>
              <a:t> </a:t>
            </a:r>
            <a:r>
              <a:rPr lang="cs-CZ" sz="2800" dirty="0" smtClean="0"/>
              <a:t>. Budu vám vyprávět o Břetislavu </a:t>
            </a:r>
            <a:r>
              <a:rPr lang="cs-CZ" sz="2800" dirty="0" smtClean="0"/>
              <a:t>                                    z </a:t>
            </a:r>
            <a:r>
              <a:rPr lang="cs-CZ" sz="2800" dirty="0" err="1" smtClean="0"/>
              <a:t>Entbindungsanstaltu</a:t>
            </a:r>
            <a:r>
              <a:rPr lang="cs-CZ" sz="2800" dirty="0" smtClean="0"/>
              <a:t>, což by se dalo přeložit jako Břetislav z Porodnice. Celé jméno ale bylo pro lidi moc dlouhé, a tak si ho zkrátili </a:t>
            </a:r>
            <a:r>
              <a:rPr lang="cs-CZ" sz="2800" dirty="0" smtClean="0"/>
              <a:t>                    na </a:t>
            </a:r>
            <a:r>
              <a:rPr lang="cs-CZ" sz="2800" dirty="0" err="1" smtClean="0"/>
              <a:t>Bře</a:t>
            </a:r>
            <a:r>
              <a:rPr lang="cs-CZ" sz="2800" dirty="0" smtClean="0"/>
              <a:t> </a:t>
            </a:r>
            <a:r>
              <a:rPr lang="cs-CZ" sz="2800" dirty="0" smtClean="0"/>
              <a:t>z </a:t>
            </a:r>
            <a:r>
              <a:rPr lang="cs-CZ" sz="2800" dirty="0" smtClean="0"/>
              <a:t>En, tedy Březen.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437112"/>
            <a:ext cx="1804987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32432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3" y="620688"/>
            <a:ext cx="741682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Tak tenhle Břetislav chtěl rychle zbohatnout a uvalil na lid daň z každého dítěte, kterou jezdil sám vybírat třetí měsíc v roce.</a:t>
            </a:r>
          </a:p>
          <a:p>
            <a:endParaRPr lang="cs-CZ" sz="2800" dirty="0"/>
          </a:p>
          <a:p>
            <a:r>
              <a:rPr lang="cs-CZ" sz="2800" dirty="0" smtClean="0"/>
              <a:t> Vždy, když se kníže objevil, rodiče zahnali alespoň některé z dětí se schovat, aby nemuseli tolik platit. </a:t>
            </a:r>
          </a:p>
          <a:p>
            <a:endParaRPr lang="cs-CZ" sz="2800" dirty="0"/>
          </a:p>
          <a:p>
            <a:r>
              <a:rPr lang="cs-CZ" sz="2800" dirty="0" smtClean="0"/>
              <a:t>Děti přitom volali: „Březen! </a:t>
            </a:r>
          </a:p>
          <a:p>
            <a:r>
              <a:rPr lang="cs-CZ" sz="2800" dirty="0" smtClean="0"/>
              <a:t>Za kamna vlezem!“</a:t>
            </a:r>
            <a:endParaRPr lang="cs-CZ" sz="2800" dirty="0"/>
          </a:p>
        </p:txBody>
      </p:sp>
      <p:pic>
        <p:nvPicPr>
          <p:cNvPr id="2051" name="Picture 3" descr="C:\Users\08G8\AppData\Local\Microsoft\Windows\Temporary Internet Files\Content.IE5\M48HX07Y\MC900234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3913" y="3562021"/>
            <a:ext cx="1602463" cy="2919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6125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476672"/>
            <a:ext cx="741682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následující mapce vidíte rozložení vesnic </a:t>
            </a:r>
          </a:p>
          <a:p>
            <a:r>
              <a:rPr lang="cs-CZ" sz="2800" dirty="0" smtClean="0"/>
              <a:t>v knížectví, čísla určují vzdálenosti. Břetislav, jak byl takový skrblík a držgrešle, chtěl ušetřit i na cestovném.</a:t>
            </a: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I přes jeho nepěkné vlastnosti se mu pokusíme najít nejkratší cestu vedoucí z jeho zámku (Z) přes všechny vesnice (A až E) a zpět do zámku a určit, kolik kilometrů tato trasa měří.</a:t>
            </a:r>
            <a:endParaRPr lang="cs-CZ" sz="2800" dirty="0"/>
          </a:p>
        </p:txBody>
      </p:sp>
      <p:pic>
        <p:nvPicPr>
          <p:cNvPr id="4098" name="Picture 2" descr="C:\Users\08G8\AppData\Local\Microsoft\Windows\Temporary Internet Files\Content.IE5\T0GKULPU\MC90044131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940759"/>
            <a:ext cx="1611179" cy="1613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8519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700808"/>
            <a:ext cx="491673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A                          12 km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B</a:t>
            </a:r>
          </a:p>
          <a:p>
            <a:r>
              <a:rPr lang="cs-CZ" dirty="0" smtClean="0"/>
              <a:t>    7 km             6 km</a:t>
            </a:r>
            <a:endParaRPr lang="cs-CZ" dirty="0"/>
          </a:p>
          <a:p>
            <a:r>
              <a:rPr lang="cs-CZ" dirty="0" smtClean="0"/>
              <a:t>                                                   6 km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2km  D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C </a:t>
            </a:r>
          </a:p>
          <a:p>
            <a:r>
              <a:rPr lang="cs-CZ" dirty="0" smtClean="0"/>
              <a:t>                                                         10 km</a:t>
            </a:r>
            <a:endParaRPr lang="cs-CZ" dirty="0"/>
          </a:p>
          <a:p>
            <a:r>
              <a:rPr lang="cs-CZ" dirty="0" smtClean="0"/>
              <a:t>Z                           4 km      5 km   </a:t>
            </a:r>
          </a:p>
          <a:p>
            <a:r>
              <a:rPr lang="cs-CZ" dirty="0" smtClean="0"/>
              <a:t>            8 km</a:t>
            </a:r>
            <a:endParaRPr lang="cs-CZ" dirty="0"/>
          </a:p>
          <a:p>
            <a:r>
              <a:rPr lang="cs-CZ" dirty="0" smtClean="0"/>
              <a:t>                                  E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2123728" y="1844824"/>
            <a:ext cx="648072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771800" y="1844824"/>
            <a:ext cx="3672408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771800" y="1844824"/>
            <a:ext cx="1296144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067944" y="2420888"/>
            <a:ext cx="2376264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endCxn id="2" idx="2"/>
          </p:cNvCxnSpPr>
          <p:nvPr/>
        </p:nvCxnSpPr>
        <p:spPr>
          <a:xfrm flipH="1">
            <a:off x="4294062" y="3140968"/>
            <a:ext cx="421954" cy="14221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endCxn id="2" idx="2"/>
          </p:cNvCxnSpPr>
          <p:nvPr/>
        </p:nvCxnSpPr>
        <p:spPr>
          <a:xfrm>
            <a:off x="4067944" y="3356992"/>
            <a:ext cx="226118" cy="12061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endCxn id="2" idx="2"/>
          </p:cNvCxnSpPr>
          <p:nvPr/>
        </p:nvCxnSpPr>
        <p:spPr>
          <a:xfrm flipH="1">
            <a:off x="4294062" y="2420888"/>
            <a:ext cx="2150146" cy="21422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endCxn id="2" idx="2"/>
          </p:cNvCxnSpPr>
          <p:nvPr/>
        </p:nvCxnSpPr>
        <p:spPr>
          <a:xfrm>
            <a:off x="2123728" y="3573016"/>
            <a:ext cx="2170334" cy="9901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71418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700808"/>
            <a:ext cx="491673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</a:t>
            </a:r>
            <a:r>
              <a:rPr lang="cs-CZ" smtClean="0"/>
              <a:t>A                          12 </a:t>
            </a:r>
            <a:r>
              <a:rPr lang="cs-CZ" dirty="0" smtClean="0"/>
              <a:t>km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B</a:t>
            </a:r>
          </a:p>
          <a:p>
            <a:r>
              <a:rPr lang="cs-CZ" dirty="0" smtClean="0"/>
              <a:t>    7 km             6 km</a:t>
            </a:r>
            <a:endParaRPr lang="cs-CZ" dirty="0"/>
          </a:p>
          <a:p>
            <a:r>
              <a:rPr lang="cs-CZ" dirty="0" smtClean="0"/>
              <a:t>                                                   6 km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2km  D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C </a:t>
            </a:r>
          </a:p>
          <a:p>
            <a:r>
              <a:rPr lang="cs-CZ" dirty="0" smtClean="0"/>
              <a:t>                                                         10 km</a:t>
            </a:r>
            <a:endParaRPr lang="cs-CZ" dirty="0"/>
          </a:p>
          <a:p>
            <a:r>
              <a:rPr lang="cs-CZ" dirty="0" smtClean="0"/>
              <a:t>Z                           4 km      5 km   </a:t>
            </a:r>
          </a:p>
          <a:p>
            <a:r>
              <a:rPr lang="cs-CZ" dirty="0" smtClean="0"/>
              <a:t>            8 km</a:t>
            </a:r>
            <a:endParaRPr lang="cs-CZ" dirty="0"/>
          </a:p>
          <a:p>
            <a:r>
              <a:rPr lang="cs-CZ" dirty="0" smtClean="0"/>
              <a:t>                                  E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2123728" y="1844824"/>
            <a:ext cx="648072" cy="172819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771800" y="1844824"/>
            <a:ext cx="3672408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771800" y="1844824"/>
            <a:ext cx="1296144" cy="151216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067944" y="2420888"/>
            <a:ext cx="2376264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endCxn id="2" idx="2"/>
          </p:cNvCxnSpPr>
          <p:nvPr/>
        </p:nvCxnSpPr>
        <p:spPr>
          <a:xfrm flipH="1">
            <a:off x="4294062" y="3140968"/>
            <a:ext cx="421954" cy="14221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endCxn id="2" idx="2"/>
          </p:cNvCxnSpPr>
          <p:nvPr/>
        </p:nvCxnSpPr>
        <p:spPr>
          <a:xfrm>
            <a:off x="4067944" y="3356992"/>
            <a:ext cx="226118" cy="12061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endCxn id="2" idx="2"/>
          </p:cNvCxnSpPr>
          <p:nvPr/>
        </p:nvCxnSpPr>
        <p:spPr>
          <a:xfrm flipH="1">
            <a:off x="4294062" y="2420888"/>
            <a:ext cx="2150146" cy="214224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endCxn id="2" idx="2"/>
          </p:cNvCxnSpPr>
          <p:nvPr/>
        </p:nvCxnSpPr>
        <p:spPr>
          <a:xfrm>
            <a:off x="2123728" y="3573016"/>
            <a:ext cx="2170334" cy="99011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899592" y="692696"/>
            <a:ext cx="35736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 Z-A-C-D-B-E-Z nebo opačně, </a:t>
            </a:r>
          </a:p>
          <a:p>
            <a:r>
              <a:rPr lang="cs-CZ" dirty="0" smtClean="0"/>
              <a:t>7+6+2+6+10+8=39 km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2250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361</Words>
  <Application>Microsoft Office PowerPoint</Application>
  <PresentationFormat>Předvádění na obrazovce (4:3)</PresentationFormat>
  <Paragraphs>52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Snímek 1</vt:lpstr>
      <vt:lpstr>Anotace a citace</vt:lpstr>
      <vt:lpstr>POHÁDKA BŘEZNOVÁ</vt:lpstr>
      <vt:lpstr>Snímek 4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9</cp:revision>
  <dcterms:created xsi:type="dcterms:W3CDTF">2013-01-03T06:25:14Z</dcterms:created>
  <dcterms:modified xsi:type="dcterms:W3CDTF">2013-07-27T10:12:25Z</dcterms:modified>
</cp:coreProperties>
</file>