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61" r:id="rId4"/>
    <p:sldId id="260" r:id="rId5"/>
    <p:sldId id="269" r:id="rId6"/>
    <p:sldId id="262" r:id="rId7"/>
    <p:sldId id="264" r:id="rId8"/>
    <p:sldId id="265" r:id="rId9"/>
    <p:sldId id="266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</a:t>
          </a:r>
          <a:r>
            <a:rPr lang="cs-CZ" sz="1400" smtClean="0"/>
            <a:t>INOVACE 29 </a:t>
          </a:r>
          <a:r>
            <a:rPr lang="cs-CZ" sz="1400" dirty="0" smtClean="0"/>
            <a:t>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Obvod trojúhelníku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FF264738-F973-419C-8A3F-B726E46BFD8F}" type="presOf" srcId="{B651F6E3-6281-48DB-9319-2AEAFDAE7572}" destId="{6BB5E863-4638-4E1D-BFDE-399D028AC4ED}" srcOrd="1" destOrd="0" presId="urn:microsoft.com/office/officeart/2005/8/layout/target3"/>
    <dgm:cxn modelId="{33CDA3B0-BADD-4C76-9518-3CD1ADCAAF72}" type="presOf" srcId="{D1B46980-6531-4606-95E6-44980827E919}" destId="{2BE915AB-18AA-4053-B92C-3BFC9ED204BB}" srcOrd="1" destOrd="0" presId="urn:microsoft.com/office/officeart/2005/8/layout/target3"/>
    <dgm:cxn modelId="{0524C220-E200-4EE4-A484-3291AB015491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A0DFC90-37BB-409F-B9BB-56ED2919A7B6}" type="presOf" srcId="{7D356FD4-5DBA-45B8-83F2-01640ED454D7}" destId="{F217DB88-03EE-4B14-A303-4F9D49C289A7}" srcOrd="0" destOrd="0" presId="urn:microsoft.com/office/officeart/2005/8/layout/target3"/>
    <dgm:cxn modelId="{E6DC156D-F538-4831-A4FB-D1D02D11778A}" type="presOf" srcId="{7D356FD4-5DBA-45B8-83F2-01640ED454D7}" destId="{D0E8B8A9-76C8-445B-9727-5936C7A5778A}" srcOrd="1" destOrd="0" presId="urn:microsoft.com/office/officeart/2005/8/layout/target3"/>
    <dgm:cxn modelId="{60355963-5D9E-49C3-9C88-804D723A2BAE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0E47843-D7BD-4018-BB7E-1DCC8A62D7E5}" type="presOf" srcId="{4C35D32F-0EAB-4CD7-82EE-45574DC2A586}" destId="{8BEBB6EC-1DAA-4CAC-8A25-BC0FCBD5DBD5}" srcOrd="0" destOrd="0" presId="urn:microsoft.com/office/officeart/2005/8/layout/target3"/>
    <dgm:cxn modelId="{87AE7753-AABB-45C8-AE23-AA2D24D07B07}" type="presOf" srcId="{757F3AB3-0718-4624-B441-E567A8F0AB56}" destId="{333A1088-737F-45CB-B68E-254E46348037}" srcOrd="0" destOrd="0" presId="urn:microsoft.com/office/officeart/2005/8/layout/target3"/>
    <dgm:cxn modelId="{E555955F-D5C0-42F0-A6A4-EBF7F854AD71}" type="presOf" srcId="{B651F6E3-6281-48DB-9319-2AEAFDAE7572}" destId="{619D679B-A015-4ECF-8348-D1034C574F40}" srcOrd="0" destOrd="0" presId="urn:microsoft.com/office/officeart/2005/8/layout/target3"/>
    <dgm:cxn modelId="{9E4FB7E0-54EC-4B6C-AB7A-CB87A85BBFE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71D9334-9C7A-4A76-851A-27C94775FA10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AFDF390-3C79-457A-9ADB-DA773EF4AC72}" type="presParOf" srcId="{333A1088-737F-45CB-B68E-254E46348037}" destId="{F5ABB229-8D3B-4694-996A-96F23CF14429}" srcOrd="0" destOrd="0" presId="urn:microsoft.com/office/officeart/2005/8/layout/target3"/>
    <dgm:cxn modelId="{821C78B0-1CA0-49BA-9ECD-5A9ADFF746F7}" type="presParOf" srcId="{333A1088-737F-45CB-B68E-254E46348037}" destId="{F41139FD-01EE-4571-8B17-4FB00FC51163}" srcOrd="1" destOrd="0" presId="urn:microsoft.com/office/officeart/2005/8/layout/target3"/>
    <dgm:cxn modelId="{8C91A4C9-C25A-4FA9-8056-365B90F0F973}" type="presParOf" srcId="{333A1088-737F-45CB-B68E-254E46348037}" destId="{D005CE8C-CC26-4C3E-AC11-E15060ECD759}" srcOrd="2" destOrd="0" presId="urn:microsoft.com/office/officeart/2005/8/layout/target3"/>
    <dgm:cxn modelId="{7065B2DA-395E-4916-AD3C-35A7D128EC5A}" type="presParOf" srcId="{333A1088-737F-45CB-B68E-254E46348037}" destId="{2C702D82-9B77-49B7-9568-BB8EB47C3372}" srcOrd="3" destOrd="0" presId="urn:microsoft.com/office/officeart/2005/8/layout/target3"/>
    <dgm:cxn modelId="{8F0BAA2A-1388-4683-B1D0-D1220173E97F}" type="presParOf" srcId="{333A1088-737F-45CB-B68E-254E46348037}" destId="{A52A0455-90FF-4808-ABD0-F02540D31D5A}" srcOrd="4" destOrd="0" presId="urn:microsoft.com/office/officeart/2005/8/layout/target3"/>
    <dgm:cxn modelId="{04635A83-ED1D-4F6C-850E-CA07D366ACAA}" type="presParOf" srcId="{333A1088-737F-45CB-B68E-254E46348037}" destId="{6140AFEC-043D-4C43-A2F9-D0F5331DF3A3}" srcOrd="5" destOrd="0" presId="urn:microsoft.com/office/officeart/2005/8/layout/target3"/>
    <dgm:cxn modelId="{D4A99368-7E02-4E03-8E13-732323AD02FB}" type="presParOf" srcId="{333A1088-737F-45CB-B68E-254E46348037}" destId="{9358AC05-5D7D-4327-9F80-1AD486AEA664}" srcOrd="6" destOrd="0" presId="urn:microsoft.com/office/officeart/2005/8/layout/target3"/>
    <dgm:cxn modelId="{DF5CEAA7-687C-404B-BDA4-B47346F7B02F}" type="presParOf" srcId="{333A1088-737F-45CB-B68E-254E46348037}" destId="{313FC574-E1CD-4FB4-B054-0B805CE0447D}" srcOrd="7" destOrd="0" presId="urn:microsoft.com/office/officeart/2005/8/layout/target3"/>
    <dgm:cxn modelId="{41F65E42-92C2-447E-A27C-CFE1CDE81CD9}" type="presParOf" srcId="{333A1088-737F-45CB-B68E-254E46348037}" destId="{619D679B-A015-4ECF-8348-D1034C574F40}" srcOrd="8" destOrd="0" presId="urn:microsoft.com/office/officeart/2005/8/layout/target3"/>
    <dgm:cxn modelId="{2B1A5D5D-86D1-4669-81EF-D141CC334EBF}" type="presParOf" srcId="{333A1088-737F-45CB-B68E-254E46348037}" destId="{5EADEC68-DC27-4179-998F-15CD834808A2}" srcOrd="9" destOrd="0" presId="urn:microsoft.com/office/officeart/2005/8/layout/target3"/>
    <dgm:cxn modelId="{421130C7-9658-4ADB-B510-AF6E13E96204}" type="presParOf" srcId="{333A1088-737F-45CB-B68E-254E46348037}" destId="{B8578831-437F-4501-8ADE-AE2A1799C643}" srcOrd="10" destOrd="0" presId="urn:microsoft.com/office/officeart/2005/8/layout/target3"/>
    <dgm:cxn modelId="{C5744DA3-657A-427F-8BCE-A4DF349CA6B0}" type="presParOf" srcId="{333A1088-737F-45CB-B68E-254E46348037}" destId="{F217DB88-03EE-4B14-A303-4F9D49C289A7}" srcOrd="11" destOrd="0" presId="urn:microsoft.com/office/officeart/2005/8/layout/target3"/>
    <dgm:cxn modelId="{C57CB460-2A39-456D-8180-4FC939B0DDD8}" type="presParOf" srcId="{333A1088-737F-45CB-B68E-254E46348037}" destId="{76644BE8-9D7C-4C09-B250-3D10AF48CBB7}" srcOrd="12" destOrd="0" presId="urn:microsoft.com/office/officeart/2005/8/layout/target3"/>
    <dgm:cxn modelId="{8098570E-481A-4672-B101-3740DD3DBBC6}" type="presParOf" srcId="{333A1088-737F-45CB-B68E-254E46348037}" destId="{EE85B701-7295-41C0-BA7A-34D3756A2AE6}" srcOrd="13" destOrd="0" presId="urn:microsoft.com/office/officeart/2005/8/layout/target3"/>
    <dgm:cxn modelId="{BFAF6B43-19E5-4867-B6C2-B11D8B1D45F8}" type="presParOf" srcId="{333A1088-737F-45CB-B68E-254E46348037}" destId="{8BEBB6EC-1DAA-4CAC-8A25-BC0FCBD5DBD5}" srcOrd="14" destOrd="0" presId="urn:microsoft.com/office/officeart/2005/8/layout/target3"/>
    <dgm:cxn modelId="{85118F1D-77B9-41D4-9315-996694CD6A46}" type="presParOf" srcId="{333A1088-737F-45CB-B68E-254E46348037}" destId="{AED2198E-93D5-4001-81B4-73124B309672}" srcOrd="15" destOrd="0" presId="urn:microsoft.com/office/officeart/2005/8/layout/target3"/>
    <dgm:cxn modelId="{93591129-3686-482B-9416-3B47913D30D9}" type="presParOf" srcId="{333A1088-737F-45CB-B68E-254E46348037}" destId="{2BE915AB-18AA-4053-B92C-3BFC9ED204BB}" srcOrd="16" destOrd="0" presId="urn:microsoft.com/office/officeart/2005/8/layout/target3"/>
    <dgm:cxn modelId="{9A678923-5267-47E4-A1DF-B14765D8679F}" type="presParOf" srcId="{333A1088-737F-45CB-B68E-254E46348037}" destId="{6BB5E863-4638-4E1D-BFDE-399D028AC4ED}" srcOrd="17" destOrd="0" presId="urn:microsoft.com/office/officeart/2005/8/layout/target3"/>
    <dgm:cxn modelId="{A23CFFB0-6B10-49D1-AE24-C8421B83EC7D}" type="presParOf" srcId="{333A1088-737F-45CB-B68E-254E46348037}" destId="{D0E8B8A9-76C8-445B-9727-5936C7A5778A}" srcOrd="18" destOrd="0" presId="urn:microsoft.com/office/officeart/2005/8/layout/target3"/>
    <dgm:cxn modelId="{64BA0C8A-B902-4711-8666-16A1566E6A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</a:t>
          </a:r>
          <a:r>
            <a:rPr lang="cs-CZ" sz="1400" kern="1200" smtClean="0"/>
            <a:t>INOVACE 29 </a:t>
          </a:r>
          <a:r>
            <a:rPr lang="cs-CZ" sz="1400" kern="1200" dirty="0" smtClean="0"/>
            <a:t>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Obvod trojúhelníku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D13B5B-F633-4B27-BDD9-8DFFA9B02B9C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5E5262-F981-4B52-A616-B3691367899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45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2101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62407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16.3.2013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80001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1637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41296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5812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9407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057470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2817158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32583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16.3.2013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6595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16.3.2013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43087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6918000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96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Obvod trojúhelníku vyvodíme jako součet délek všech jeho stran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759AA5">
                  <a:lumMod val="60000"/>
                  <a:lumOff val="40000"/>
                </a:srgbClr>
              </a:buClr>
            </a:pPr>
            <a:r>
              <a:rPr lang="cs-CZ" dirty="0">
                <a:solidFill>
                  <a:srgbClr val="DFE6D0"/>
                </a:solidFill>
              </a:rPr>
              <a:t>Matematika pro 4. ročník ZŠ, </a:t>
            </a:r>
            <a:r>
              <a:rPr lang="cs-CZ" dirty="0" smtClean="0">
                <a:solidFill>
                  <a:srgbClr val="DFE6D0"/>
                </a:solidFill>
              </a:rPr>
              <a:t>2.díl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RNDr. Růžena Blažková,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Milena Vaňurová,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r>
              <a:rPr lang="cs-CZ" dirty="0">
                <a:solidFill>
                  <a:srgbClr val="DFE6D0"/>
                </a:solidFill>
              </a:rPr>
              <a:t>; RNDr. Květoslava Matoušková, </a:t>
            </a:r>
            <a:r>
              <a:rPr lang="cs-CZ" dirty="0" err="1">
                <a:solidFill>
                  <a:srgbClr val="DFE6D0"/>
                </a:solidFill>
              </a:rPr>
              <a:t>CSc</a:t>
            </a:r>
            <a:endParaRPr lang="cs-CZ" dirty="0">
              <a:solidFill>
                <a:srgbClr val="DFE6D0"/>
              </a:solidFill>
            </a:endParaRPr>
          </a:p>
          <a:p>
            <a:pPr marL="0" lvl="0" indent="0">
              <a:buClr>
                <a:srgbClr val="759AA5">
                  <a:lumMod val="60000"/>
                  <a:lumOff val="40000"/>
                </a:srgbClr>
              </a:buClr>
              <a:buNone/>
            </a:pPr>
            <a:r>
              <a:rPr lang="cs-CZ" dirty="0">
                <a:solidFill>
                  <a:srgbClr val="DFE6D0"/>
                </a:solidFill>
              </a:rPr>
              <a:t>Naklad. Alter, Praha 2005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6821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 vlastnosti trojúhelníku: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060848"/>
            <a:ext cx="9257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strany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068960"/>
            <a:ext cx="10338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 vrcholy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5" y="4149080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Pro strany trojúhelníku musí platit, že součet délek každých dvou jeho stran je větší než délka jeho třetí strany.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296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 si trojúhelníky:</a:t>
            </a:r>
            <a:br>
              <a:rPr lang="cs-CZ" dirty="0" smtClean="0"/>
            </a:br>
            <a:r>
              <a:rPr lang="cs-CZ" dirty="0" smtClean="0">
                <a:solidFill>
                  <a:srgbClr val="FF0000"/>
                </a:solidFill>
              </a:rPr>
              <a:t>rovnoramenné</a:t>
            </a:r>
            <a:r>
              <a:rPr lang="cs-CZ" dirty="0" smtClean="0"/>
              <a:t>,</a:t>
            </a:r>
            <a:r>
              <a:rPr lang="cs-CZ" dirty="0" smtClean="0">
                <a:solidFill>
                  <a:srgbClr val="FFFF00"/>
                </a:solidFill>
              </a:rPr>
              <a:t> pravoúhlé, </a:t>
            </a:r>
            <a:r>
              <a:rPr lang="cs-CZ" dirty="0" smtClean="0">
                <a:solidFill>
                  <a:srgbClr val="00B050"/>
                </a:solidFill>
              </a:rPr>
              <a:t>rovnostranné: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 rot="2416000">
            <a:off x="1820615" y="2075183"/>
            <a:ext cx="1830538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1962926">
            <a:off x="3729785" y="2852935"/>
            <a:ext cx="1060704" cy="1447545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Pravoúhlý trojúhelník 4"/>
          <p:cNvSpPr/>
          <p:nvPr/>
        </p:nvSpPr>
        <p:spPr>
          <a:xfrm rot="10800000">
            <a:off x="4906790" y="3866995"/>
            <a:ext cx="914400" cy="2533769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7384618" y="2787028"/>
            <a:ext cx="1060704" cy="234685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Pravoúhlý trojúhelník 6"/>
          <p:cNvSpPr/>
          <p:nvPr/>
        </p:nvSpPr>
        <p:spPr>
          <a:xfrm rot="3664228">
            <a:off x="827584" y="4055368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Pravoúhlý trojúhelník 7"/>
          <p:cNvSpPr/>
          <p:nvPr/>
        </p:nvSpPr>
        <p:spPr>
          <a:xfrm rot="8070620">
            <a:off x="3585440" y="5746438"/>
            <a:ext cx="914400" cy="914400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Rovnoramenný trojúhelník 8"/>
          <p:cNvSpPr/>
          <p:nvPr/>
        </p:nvSpPr>
        <p:spPr>
          <a:xfrm>
            <a:off x="3663088" y="1630240"/>
            <a:ext cx="4293287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Rovnoramenný trojúhelník 9"/>
          <p:cNvSpPr/>
          <p:nvPr/>
        </p:nvSpPr>
        <p:spPr>
          <a:xfrm>
            <a:off x="6444208" y="5133880"/>
            <a:ext cx="1060704" cy="9144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1" name="Rovnoramenný trojúhelník 10"/>
          <p:cNvSpPr/>
          <p:nvPr/>
        </p:nvSpPr>
        <p:spPr>
          <a:xfrm>
            <a:off x="5821190" y="3015628"/>
            <a:ext cx="1060704" cy="457200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2" name="Rovnoramenný trojúhelník 11"/>
          <p:cNvSpPr/>
          <p:nvPr/>
        </p:nvSpPr>
        <p:spPr>
          <a:xfrm>
            <a:off x="681280" y="1630240"/>
            <a:ext cx="1060704" cy="1561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3" name="Rovnoramenný trojúhelník 12"/>
          <p:cNvSpPr/>
          <p:nvPr/>
        </p:nvSpPr>
        <p:spPr>
          <a:xfrm rot="13100229">
            <a:off x="1764152" y="4242792"/>
            <a:ext cx="1060704" cy="2210544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940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 si jednotky délky, se kterými budeme pracovat: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Milimetr          mm</a:t>
            </a:r>
          </a:p>
          <a:p>
            <a:endParaRPr lang="cs-CZ" dirty="0"/>
          </a:p>
          <a:p>
            <a:r>
              <a:rPr lang="cs-CZ" dirty="0" smtClean="0"/>
              <a:t>Centimetr        cm</a:t>
            </a:r>
          </a:p>
          <a:p>
            <a:endParaRPr lang="cs-CZ" dirty="0"/>
          </a:p>
          <a:p>
            <a:r>
              <a:rPr lang="cs-CZ" dirty="0" smtClean="0"/>
              <a:t>Decimetr         dm </a:t>
            </a:r>
          </a:p>
          <a:p>
            <a:endParaRPr lang="cs-CZ" dirty="0"/>
          </a:p>
          <a:p>
            <a:r>
              <a:rPr lang="cs-CZ" dirty="0" smtClean="0"/>
              <a:t>Metr               m</a:t>
            </a:r>
          </a:p>
          <a:p>
            <a:endParaRPr lang="cs-CZ" dirty="0"/>
          </a:p>
          <a:p>
            <a:r>
              <a:rPr lang="cs-CZ" dirty="0" smtClean="0"/>
              <a:t>Kilometr          km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 km = 1 000 m</a:t>
            </a:r>
          </a:p>
          <a:p>
            <a:endParaRPr lang="cs-CZ" dirty="0" smtClean="0"/>
          </a:p>
          <a:p>
            <a:r>
              <a:rPr lang="cs-CZ" dirty="0" smtClean="0"/>
              <a:t>1 m = 10 dm</a:t>
            </a:r>
          </a:p>
          <a:p>
            <a:r>
              <a:rPr lang="cs-CZ" dirty="0" smtClean="0"/>
              <a:t>1 m = 100 cm</a:t>
            </a:r>
          </a:p>
          <a:p>
            <a:r>
              <a:rPr lang="cs-CZ" dirty="0" smtClean="0"/>
              <a:t>1 m = 1 000 mm</a:t>
            </a:r>
          </a:p>
          <a:p>
            <a:endParaRPr lang="cs-CZ" dirty="0"/>
          </a:p>
          <a:p>
            <a:r>
              <a:rPr lang="cs-CZ" dirty="0" smtClean="0"/>
              <a:t>1 dm = 10 cm</a:t>
            </a:r>
          </a:p>
          <a:p>
            <a:r>
              <a:rPr lang="cs-CZ" dirty="0" smtClean="0"/>
              <a:t>1 dm = 100 cm</a:t>
            </a:r>
          </a:p>
          <a:p>
            <a:endParaRPr lang="cs-CZ" dirty="0"/>
          </a:p>
          <a:p>
            <a:r>
              <a:rPr lang="cs-CZ" dirty="0" smtClean="0"/>
              <a:t>1 cm = 10 mm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580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Problémová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Jak určíme délku pletiva na oplocení pozemku, který má tvar trojúhelníku?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Změříme délky stran tohoto trojúhelníku a sečteme je: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Určíme OBVOD trojúhelníku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3237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Praktické řešení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zadání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/>
              <a:t>Vypočítej obvod trojúhelníku ABC:</a:t>
            </a:r>
          </a:p>
          <a:p>
            <a:r>
              <a:rPr lang="cs-CZ" dirty="0"/>
              <a:t>Délka strany AC je 4 cm</a:t>
            </a:r>
          </a:p>
          <a:p>
            <a:r>
              <a:rPr lang="cs-CZ" dirty="0"/>
              <a:t>Délka strany AB je 5 cm</a:t>
            </a:r>
          </a:p>
          <a:p>
            <a:r>
              <a:rPr lang="cs-CZ" dirty="0"/>
              <a:t>Délka strany BC je 3 cm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výpočet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/AB/+/AC/+/BC/=</a:t>
            </a:r>
          </a:p>
          <a:p>
            <a:r>
              <a:rPr lang="cs-CZ" dirty="0" smtClean="0"/>
              <a:t>5 cm + 4 cm + 3 cm = 12 cm</a:t>
            </a:r>
          </a:p>
          <a:p>
            <a:endParaRPr lang="cs-CZ" dirty="0"/>
          </a:p>
          <a:p>
            <a:r>
              <a:rPr lang="cs-CZ" dirty="0" smtClean="0"/>
              <a:t>Obvod trojúhelníku ABC je 12 cm.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7745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5" y="1124744"/>
            <a:ext cx="777686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Strany i délky stran můžeme označit písmeny malé abecedy:</a:t>
            </a:r>
          </a:p>
          <a:p>
            <a:endParaRPr lang="cs-CZ" sz="2800" dirty="0"/>
          </a:p>
          <a:p>
            <a:r>
              <a:rPr lang="cs-CZ" sz="2800" dirty="0" smtClean="0"/>
              <a:t>strana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 leží proti vrcholu </a:t>
            </a:r>
            <a:r>
              <a:rPr lang="cs-CZ" sz="2800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sz="2800" dirty="0" smtClean="0"/>
              <a:t>strana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  <a:r>
              <a:rPr lang="cs-CZ" sz="2800" dirty="0" smtClean="0"/>
              <a:t> leží proti vrcholu </a:t>
            </a:r>
            <a:r>
              <a:rPr lang="cs-CZ" sz="2800" dirty="0" smtClean="0">
                <a:solidFill>
                  <a:srgbClr val="FF0000"/>
                </a:solidFill>
              </a:rPr>
              <a:t>B</a:t>
            </a:r>
          </a:p>
          <a:p>
            <a:r>
              <a:rPr lang="cs-CZ" sz="2800" dirty="0" smtClean="0"/>
              <a:t>strana </a:t>
            </a:r>
            <a:r>
              <a:rPr lang="cs-CZ" sz="2800" dirty="0" smtClean="0">
                <a:solidFill>
                  <a:srgbClr val="FF0000"/>
                </a:solidFill>
              </a:rPr>
              <a:t>c</a:t>
            </a:r>
            <a:r>
              <a:rPr lang="cs-CZ" sz="2800" dirty="0" smtClean="0"/>
              <a:t> leží proti vrcholu </a:t>
            </a:r>
            <a:r>
              <a:rPr lang="cs-CZ" sz="2800" dirty="0" smtClean="0">
                <a:solidFill>
                  <a:srgbClr val="FF0000"/>
                </a:solidFill>
              </a:rPr>
              <a:t>C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4860032" y="2617934"/>
            <a:ext cx="3384376" cy="338437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860032" y="2371239"/>
            <a:ext cx="36004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         b</a:t>
            </a:r>
            <a:r>
              <a:rPr lang="cs-CZ" dirty="0" smtClean="0"/>
              <a:t>                            </a:t>
            </a:r>
            <a:r>
              <a:rPr lang="cs-CZ" dirty="0" smtClean="0">
                <a:solidFill>
                  <a:srgbClr val="FF0000"/>
                </a:solidFill>
              </a:rPr>
              <a:t> a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                      </a:t>
            </a:r>
            <a:r>
              <a:rPr lang="cs-CZ" dirty="0" smtClean="0">
                <a:solidFill>
                  <a:srgbClr val="FF0000"/>
                </a:solidFill>
              </a:rPr>
              <a:t> c                        </a:t>
            </a:r>
            <a:r>
              <a:rPr lang="cs-CZ" dirty="0" smtClean="0"/>
              <a:t>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4334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Obvod trojúhelníku vypočítáme: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339752" y="2852936"/>
            <a:ext cx="424847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o = a + b + c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85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Grafické řešení: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3419872" y="1988840"/>
            <a:ext cx="2140824" cy="223224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4"/>
          </p:cNvCxnSpPr>
          <p:nvPr/>
        </p:nvCxnSpPr>
        <p:spPr>
          <a:xfrm>
            <a:off x="5560696" y="4221088"/>
            <a:ext cx="27557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2"/>
          </p:cNvCxnSpPr>
          <p:nvPr/>
        </p:nvCxnSpPr>
        <p:spPr>
          <a:xfrm flipH="1">
            <a:off x="755576" y="4221088"/>
            <a:ext cx="266429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Oblouk 8"/>
          <p:cNvSpPr/>
          <p:nvPr/>
        </p:nvSpPr>
        <p:spPr>
          <a:xfrm>
            <a:off x="3707904" y="1844824"/>
            <a:ext cx="914400" cy="914400"/>
          </a:xfrm>
          <a:prstGeom prst="arc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louk 9"/>
          <p:cNvSpPr/>
          <p:nvPr/>
        </p:nvSpPr>
        <p:spPr>
          <a:xfrm rot="2468933">
            <a:off x="7190405" y="3763888"/>
            <a:ext cx="1058416" cy="914400"/>
          </a:xfrm>
          <a:prstGeom prst="arc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 rot="15908044">
            <a:off x="4393111" y="1835935"/>
            <a:ext cx="914400" cy="914400"/>
          </a:xfrm>
          <a:prstGeom prst="arc">
            <a:avLst/>
          </a:prstGeom>
          <a:ln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 rot="14242478">
            <a:off x="926334" y="3842679"/>
            <a:ext cx="914400" cy="914400"/>
          </a:xfrm>
          <a:prstGeom prst="arc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26713" y="3897922"/>
            <a:ext cx="80169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    b                                       c                                         a</a:t>
            </a:r>
          </a:p>
          <a:p>
            <a:r>
              <a:rPr lang="cs-CZ" dirty="0" smtClean="0"/>
              <a:t>    M                                  A                               B                                          N  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26293" y="1682852"/>
            <a:ext cx="152798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C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                a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6713" y="5517232"/>
            <a:ext cx="4877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Obvod trojúhelníku ABC se rovná délce úsečky MN.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972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Domácí úkol: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2060848"/>
            <a:ext cx="55013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Narýsuj si do sešitu libovolný trojúhelník.</a:t>
            </a:r>
          </a:p>
          <a:p>
            <a:pPr marL="342900" indent="-342900">
              <a:buAutoNum type="alphaLcParenR"/>
            </a:pPr>
            <a:r>
              <a:rPr lang="cs-CZ" dirty="0" smtClean="0"/>
              <a:t>Změř strany tohoto trojúhelníku a vypočítej jeho obvod</a:t>
            </a:r>
          </a:p>
          <a:p>
            <a:pPr marL="342900" indent="-342900">
              <a:buAutoNum type="alphaLcParenR"/>
            </a:pPr>
            <a:r>
              <a:rPr lang="cs-CZ" dirty="0" smtClean="0"/>
              <a:t>Zjisti obvod tohoto trojúhelníku graficky.</a:t>
            </a:r>
          </a:p>
          <a:p>
            <a:pPr marL="342900" indent="-342900">
              <a:buAutoNum type="alphaLcParenR"/>
            </a:pPr>
            <a:endParaRPr lang="cs-CZ" dirty="0"/>
          </a:p>
          <a:p>
            <a:pPr marL="342900" indent="-342900">
              <a:buAutoNum type="alphaLcParenR"/>
            </a:pPr>
            <a:r>
              <a:rPr lang="cs-CZ" dirty="0" smtClean="0"/>
              <a:t>Porovnej oba výsledky.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86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359</Words>
  <Application>Microsoft Office PowerPoint</Application>
  <PresentationFormat>Předvádění na obrazovce (4:3)</PresentationFormat>
  <Paragraphs>91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Prezentace aplikace PowerPoint</vt:lpstr>
      <vt:lpstr>Anotace a citace</vt:lpstr>
      <vt:lpstr>Zopakuj si vlastnosti trojúhelníku:</vt:lpstr>
      <vt:lpstr>Zopakuj si trojúhelníky: rovnoramenné, pravoúhlé, rovnostranné:</vt:lpstr>
      <vt:lpstr>Zopakuj si jednotky délky, se kterými budeme pracovat:</vt:lpstr>
      <vt:lpstr>Problémová úloha</vt:lpstr>
      <vt:lpstr>Praktické řešení</vt:lpstr>
      <vt:lpstr>Prezentace aplikace PowerPoint</vt:lpstr>
      <vt:lpstr>Obvod trojúhelníku vypočítáme:</vt:lpstr>
      <vt:lpstr>Grafické řešení:</vt:lpstr>
      <vt:lpstr>Domácí úkol: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7</cp:revision>
  <dcterms:created xsi:type="dcterms:W3CDTF">2013-03-03T13:42:06Z</dcterms:created>
  <dcterms:modified xsi:type="dcterms:W3CDTF">2013-03-16T16:29:51Z</dcterms:modified>
</cp:coreProperties>
</file>