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61" r:id="rId4"/>
    <p:sldId id="262" r:id="rId5"/>
    <p:sldId id="264" r:id="rId6"/>
    <p:sldId id="272" r:id="rId7"/>
    <p:sldId id="273" r:id="rId8"/>
    <p:sldId id="265" r:id="rId9"/>
    <p:sldId id="266" r:id="rId10"/>
    <p:sldId id="270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</a:t>
          </a:r>
          <a:r>
            <a:rPr lang="cs-CZ" sz="1400" smtClean="0"/>
            <a:t>INOVACE </a:t>
          </a:r>
          <a:r>
            <a:rPr lang="cs-CZ" sz="1400" smtClean="0"/>
            <a:t>30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Obvod obdélníku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FF264738-F973-419C-8A3F-B726E46BFD8F}" type="presOf" srcId="{B651F6E3-6281-48DB-9319-2AEAFDAE7572}" destId="{6BB5E863-4638-4E1D-BFDE-399D028AC4ED}" srcOrd="1" destOrd="0" presId="urn:microsoft.com/office/officeart/2005/8/layout/target3"/>
    <dgm:cxn modelId="{33CDA3B0-BADD-4C76-9518-3CD1ADCAAF72}" type="presOf" srcId="{D1B46980-6531-4606-95E6-44980827E919}" destId="{2BE915AB-18AA-4053-B92C-3BFC9ED204BB}" srcOrd="1" destOrd="0" presId="urn:microsoft.com/office/officeart/2005/8/layout/target3"/>
    <dgm:cxn modelId="{0524C220-E200-4EE4-A484-3291AB015491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A0DFC90-37BB-409F-B9BB-56ED2919A7B6}" type="presOf" srcId="{7D356FD4-5DBA-45B8-83F2-01640ED454D7}" destId="{F217DB88-03EE-4B14-A303-4F9D49C289A7}" srcOrd="0" destOrd="0" presId="urn:microsoft.com/office/officeart/2005/8/layout/target3"/>
    <dgm:cxn modelId="{E6DC156D-F538-4831-A4FB-D1D02D11778A}" type="presOf" srcId="{7D356FD4-5DBA-45B8-83F2-01640ED454D7}" destId="{D0E8B8A9-76C8-445B-9727-5936C7A5778A}" srcOrd="1" destOrd="0" presId="urn:microsoft.com/office/officeart/2005/8/layout/target3"/>
    <dgm:cxn modelId="{60355963-5D9E-49C3-9C88-804D723A2BAE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0E47843-D7BD-4018-BB7E-1DCC8A62D7E5}" type="presOf" srcId="{4C35D32F-0EAB-4CD7-82EE-45574DC2A586}" destId="{8BEBB6EC-1DAA-4CAC-8A25-BC0FCBD5DBD5}" srcOrd="0" destOrd="0" presId="urn:microsoft.com/office/officeart/2005/8/layout/target3"/>
    <dgm:cxn modelId="{87AE7753-AABB-45C8-AE23-AA2D24D07B07}" type="presOf" srcId="{757F3AB3-0718-4624-B441-E567A8F0AB56}" destId="{333A1088-737F-45CB-B68E-254E46348037}" srcOrd="0" destOrd="0" presId="urn:microsoft.com/office/officeart/2005/8/layout/target3"/>
    <dgm:cxn modelId="{E555955F-D5C0-42F0-A6A4-EBF7F854AD71}" type="presOf" srcId="{B651F6E3-6281-48DB-9319-2AEAFDAE7572}" destId="{619D679B-A015-4ECF-8348-D1034C574F40}" srcOrd="0" destOrd="0" presId="urn:microsoft.com/office/officeart/2005/8/layout/target3"/>
    <dgm:cxn modelId="{9E4FB7E0-54EC-4B6C-AB7A-CB87A85BBFE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71D9334-9C7A-4A76-851A-27C94775FA10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AFDF390-3C79-457A-9ADB-DA773EF4AC72}" type="presParOf" srcId="{333A1088-737F-45CB-B68E-254E46348037}" destId="{F5ABB229-8D3B-4694-996A-96F23CF14429}" srcOrd="0" destOrd="0" presId="urn:microsoft.com/office/officeart/2005/8/layout/target3"/>
    <dgm:cxn modelId="{821C78B0-1CA0-49BA-9ECD-5A9ADFF746F7}" type="presParOf" srcId="{333A1088-737F-45CB-B68E-254E46348037}" destId="{F41139FD-01EE-4571-8B17-4FB00FC51163}" srcOrd="1" destOrd="0" presId="urn:microsoft.com/office/officeart/2005/8/layout/target3"/>
    <dgm:cxn modelId="{8C91A4C9-C25A-4FA9-8056-365B90F0F973}" type="presParOf" srcId="{333A1088-737F-45CB-B68E-254E46348037}" destId="{D005CE8C-CC26-4C3E-AC11-E15060ECD759}" srcOrd="2" destOrd="0" presId="urn:microsoft.com/office/officeart/2005/8/layout/target3"/>
    <dgm:cxn modelId="{7065B2DA-395E-4916-AD3C-35A7D128EC5A}" type="presParOf" srcId="{333A1088-737F-45CB-B68E-254E46348037}" destId="{2C702D82-9B77-49B7-9568-BB8EB47C3372}" srcOrd="3" destOrd="0" presId="urn:microsoft.com/office/officeart/2005/8/layout/target3"/>
    <dgm:cxn modelId="{8F0BAA2A-1388-4683-B1D0-D1220173E97F}" type="presParOf" srcId="{333A1088-737F-45CB-B68E-254E46348037}" destId="{A52A0455-90FF-4808-ABD0-F02540D31D5A}" srcOrd="4" destOrd="0" presId="urn:microsoft.com/office/officeart/2005/8/layout/target3"/>
    <dgm:cxn modelId="{04635A83-ED1D-4F6C-850E-CA07D366ACAA}" type="presParOf" srcId="{333A1088-737F-45CB-B68E-254E46348037}" destId="{6140AFEC-043D-4C43-A2F9-D0F5331DF3A3}" srcOrd="5" destOrd="0" presId="urn:microsoft.com/office/officeart/2005/8/layout/target3"/>
    <dgm:cxn modelId="{D4A99368-7E02-4E03-8E13-732323AD02FB}" type="presParOf" srcId="{333A1088-737F-45CB-B68E-254E46348037}" destId="{9358AC05-5D7D-4327-9F80-1AD486AEA664}" srcOrd="6" destOrd="0" presId="urn:microsoft.com/office/officeart/2005/8/layout/target3"/>
    <dgm:cxn modelId="{DF5CEAA7-687C-404B-BDA4-B47346F7B02F}" type="presParOf" srcId="{333A1088-737F-45CB-B68E-254E46348037}" destId="{313FC574-E1CD-4FB4-B054-0B805CE0447D}" srcOrd="7" destOrd="0" presId="urn:microsoft.com/office/officeart/2005/8/layout/target3"/>
    <dgm:cxn modelId="{41F65E42-92C2-447E-A27C-CFE1CDE81CD9}" type="presParOf" srcId="{333A1088-737F-45CB-B68E-254E46348037}" destId="{619D679B-A015-4ECF-8348-D1034C574F40}" srcOrd="8" destOrd="0" presId="urn:microsoft.com/office/officeart/2005/8/layout/target3"/>
    <dgm:cxn modelId="{2B1A5D5D-86D1-4669-81EF-D141CC334EBF}" type="presParOf" srcId="{333A1088-737F-45CB-B68E-254E46348037}" destId="{5EADEC68-DC27-4179-998F-15CD834808A2}" srcOrd="9" destOrd="0" presId="urn:microsoft.com/office/officeart/2005/8/layout/target3"/>
    <dgm:cxn modelId="{421130C7-9658-4ADB-B510-AF6E13E96204}" type="presParOf" srcId="{333A1088-737F-45CB-B68E-254E46348037}" destId="{B8578831-437F-4501-8ADE-AE2A1799C643}" srcOrd="10" destOrd="0" presId="urn:microsoft.com/office/officeart/2005/8/layout/target3"/>
    <dgm:cxn modelId="{C5744DA3-657A-427F-8BCE-A4DF349CA6B0}" type="presParOf" srcId="{333A1088-737F-45CB-B68E-254E46348037}" destId="{F217DB88-03EE-4B14-A303-4F9D49C289A7}" srcOrd="11" destOrd="0" presId="urn:microsoft.com/office/officeart/2005/8/layout/target3"/>
    <dgm:cxn modelId="{C57CB460-2A39-456D-8180-4FC939B0DDD8}" type="presParOf" srcId="{333A1088-737F-45CB-B68E-254E46348037}" destId="{76644BE8-9D7C-4C09-B250-3D10AF48CBB7}" srcOrd="12" destOrd="0" presId="urn:microsoft.com/office/officeart/2005/8/layout/target3"/>
    <dgm:cxn modelId="{8098570E-481A-4672-B101-3740DD3DBBC6}" type="presParOf" srcId="{333A1088-737F-45CB-B68E-254E46348037}" destId="{EE85B701-7295-41C0-BA7A-34D3756A2AE6}" srcOrd="13" destOrd="0" presId="urn:microsoft.com/office/officeart/2005/8/layout/target3"/>
    <dgm:cxn modelId="{BFAF6B43-19E5-4867-B6C2-B11D8B1D45F8}" type="presParOf" srcId="{333A1088-737F-45CB-B68E-254E46348037}" destId="{8BEBB6EC-1DAA-4CAC-8A25-BC0FCBD5DBD5}" srcOrd="14" destOrd="0" presId="urn:microsoft.com/office/officeart/2005/8/layout/target3"/>
    <dgm:cxn modelId="{85118F1D-77B9-41D4-9315-996694CD6A46}" type="presParOf" srcId="{333A1088-737F-45CB-B68E-254E46348037}" destId="{AED2198E-93D5-4001-81B4-73124B309672}" srcOrd="15" destOrd="0" presId="urn:microsoft.com/office/officeart/2005/8/layout/target3"/>
    <dgm:cxn modelId="{93591129-3686-482B-9416-3B47913D30D9}" type="presParOf" srcId="{333A1088-737F-45CB-B68E-254E46348037}" destId="{2BE915AB-18AA-4053-B92C-3BFC9ED204BB}" srcOrd="16" destOrd="0" presId="urn:microsoft.com/office/officeart/2005/8/layout/target3"/>
    <dgm:cxn modelId="{9A678923-5267-47E4-A1DF-B14765D8679F}" type="presParOf" srcId="{333A1088-737F-45CB-B68E-254E46348037}" destId="{6BB5E863-4638-4E1D-BFDE-399D028AC4ED}" srcOrd="17" destOrd="0" presId="urn:microsoft.com/office/officeart/2005/8/layout/target3"/>
    <dgm:cxn modelId="{A23CFFB0-6B10-49D1-AE24-C8421B83EC7D}" type="presParOf" srcId="{333A1088-737F-45CB-B68E-254E46348037}" destId="{D0E8B8A9-76C8-445B-9727-5936C7A5778A}" srcOrd="18" destOrd="0" presId="urn:microsoft.com/office/officeart/2005/8/layout/target3"/>
    <dgm:cxn modelId="{64BA0C8A-B902-4711-8666-16A1566E6AB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</a:t>
          </a:r>
          <a:r>
            <a:rPr lang="cs-CZ" sz="1400" kern="1200" smtClean="0"/>
            <a:t>INOVACE </a:t>
          </a:r>
          <a:r>
            <a:rPr lang="cs-CZ" sz="1400" kern="1200" smtClean="0"/>
            <a:t>30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Obvod obdélníku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13B5B-F633-4B27-BDD9-8DFFA9B02B9C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E5262-F981-4B52-A616-B369136789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45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101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4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16.3.2013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800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37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129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812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40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057470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28171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25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595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16.3.2013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3087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72482209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6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Obvod obdélníku vyvodíme jako součet délek všech jeho stran</a:t>
            </a:r>
          </a:p>
          <a:p>
            <a:pPr marL="0" indent="0">
              <a:buNone/>
            </a:pPr>
            <a:r>
              <a:rPr lang="cs-CZ" dirty="0" smtClean="0"/>
              <a:t>   řešením praktické úlohy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Matematika pro 4. ročník ZŠ, </a:t>
            </a:r>
            <a:r>
              <a:rPr lang="cs-CZ" dirty="0" smtClean="0">
                <a:solidFill>
                  <a:srgbClr val="DFE6D0"/>
                </a:solidFill>
              </a:rPr>
              <a:t>2.díl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RNDr. Růžena Blažková,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Milena Vaňurová,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Květoslava Matoušková,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Naklad. Alter, Praha </a:t>
            </a:r>
            <a:r>
              <a:rPr lang="cs-CZ" dirty="0" smtClean="0">
                <a:solidFill>
                  <a:srgbClr val="DFE6D0"/>
                </a:solidFill>
              </a:rPr>
              <a:t>2005</a:t>
            </a: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 smtClean="0">
                <a:solidFill>
                  <a:srgbClr val="DFE6D0"/>
                </a:solidFill>
              </a:rPr>
              <a:t>Obrázek z klipartu</a:t>
            </a:r>
            <a:endParaRPr lang="cs-CZ" dirty="0">
              <a:solidFill>
                <a:srgbClr val="DFE6D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682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 vlastnosti obdélníku: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73459" y="1684443"/>
            <a:ext cx="29972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4 vrcholy</a:t>
            </a:r>
          </a:p>
          <a:p>
            <a:r>
              <a:rPr lang="cs-CZ" dirty="0"/>
              <a:t>4 </a:t>
            </a:r>
            <a:r>
              <a:rPr lang="cs-CZ" dirty="0" smtClean="0"/>
              <a:t>strany</a:t>
            </a:r>
          </a:p>
          <a:p>
            <a:endParaRPr lang="cs-CZ" dirty="0"/>
          </a:p>
          <a:p>
            <a:r>
              <a:rPr lang="cs-CZ" dirty="0"/>
              <a:t>Sousední strany jsou kolmé</a:t>
            </a:r>
          </a:p>
          <a:p>
            <a:r>
              <a:rPr lang="cs-CZ" dirty="0"/>
              <a:t>Protější strany jsou rovnoběžné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73459" y="3779748"/>
            <a:ext cx="4093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Obdélník </a:t>
            </a:r>
            <a:r>
              <a:rPr lang="cs-CZ" dirty="0" smtClean="0"/>
              <a:t>má protější </a:t>
            </a:r>
            <a:r>
              <a:rPr lang="cs-CZ" dirty="0"/>
              <a:t>strany shodné úsečky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187625" y="4149080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296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Problémová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Jak určíme délku lišty na orámování rámečku, který má tvar obdélníku?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Změříme délky stran tohoto </a:t>
            </a:r>
            <a:r>
              <a:rPr lang="cs-CZ" dirty="0"/>
              <a:t>obdélníku </a:t>
            </a:r>
            <a:r>
              <a:rPr lang="cs-CZ" dirty="0" smtClean="0"/>
              <a:t>a sečteme je: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Určíme OBVOD </a:t>
            </a:r>
            <a:r>
              <a:rPr lang="cs-CZ" dirty="0">
                <a:solidFill>
                  <a:srgbClr val="FF0000"/>
                </a:solidFill>
              </a:rPr>
              <a:t>obdélníku</a:t>
            </a:r>
          </a:p>
        </p:txBody>
      </p:sp>
      <p:pic>
        <p:nvPicPr>
          <p:cNvPr id="1026" name="Picture 2" descr="C:\Users\08G8\AppData\Local\Microsoft\Windows\Temporary Internet Files\Content.IE5\QWL0J1TS\MC900250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39627"/>
            <a:ext cx="2263366" cy="182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23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Praktické řešení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Rámeček má rozměry:</a:t>
            </a:r>
          </a:p>
          <a:p>
            <a:r>
              <a:rPr lang="cs-CZ" dirty="0" smtClean="0"/>
              <a:t>90 cm a 60 cm</a:t>
            </a:r>
            <a:endParaRPr lang="cs-CZ" dirty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výpočet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90 cm + 60 cm + 90 cm + 60 cm = 300 cm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63688" y="3933056"/>
            <a:ext cx="1440160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136371" y="4437112"/>
            <a:ext cx="138531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90 cm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60 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774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Můžeme počítat i jinými způsoby: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Víme, že protější strany obdélníku mají stejné délky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2 . 90 cm + 2 . 60 cm =</a:t>
            </a:r>
          </a:p>
          <a:p>
            <a:pPr marL="0" indent="0">
              <a:buNone/>
            </a:pPr>
            <a:r>
              <a:rPr lang="cs-CZ" dirty="0"/>
              <a:t> 180 cm + 120 cm = 300 cm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824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Můžeme počítat i jinými způsoby: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Sečteme délku větší a kratší strany (výšku a šířku) a vynásobíme dvěma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(90 cm + 60 cm) . 2 = </a:t>
            </a:r>
          </a:p>
          <a:p>
            <a:pPr marL="0" indent="0">
              <a:buNone/>
            </a:pPr>
            <a:r>
              <a:rPr lang="cs-CZ" dirty="0"/>
              <a:t>   150 cm . 2 = 300 cm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862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5" y="1124744"/>
            <a:ext cx="77768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Délky stran </a:t>
            </a:r>
            <a:r>
              <a:rPr lang="cs-CZ" sz="2800" dirty="0"/>
              <a:t>obdélníku můžeme </a:t>
            </a:r>
            <a:r>
              <a:rPr lang="cs-CZ" sz="2800" dirty="0" smtClean="0"/>
              <a:t>označit písmeny malé abecedy:</a:t>
            </a:r>
          </a:p>
          <a:p>
            <a:endParaRPr lang="cs-CZ" sz="2800" dirty="0"/>
          </a:p>
          <a:p>
            <a:r>
              <a:rPr lang="cs-CZ" b="1" dirty="0" smtClean="0"/>
              <a:t>Strana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</a:p>
          <a:p>
            <a:endParaRPr lang="cs-CZ" b="1" dirty="0"/>
          </a:p>
          <a:p>
            <a:r>
              <a:rPr lang="cs-CZ" b="1" dirty="0" smtClean="0"/>
              <a:t>Strana </a:t>
            </a:r>
            <a:r>
              <a:rPr lang="cs-CZ" b="1" dirty="0" smtClean="0">
                <a:solidFill>
                  <a:srgbClr val="FF0000"/>
                </a:solidFill>
              </a:rPr>
              <a:t>b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923928" y="3356992"/>
            <a:ext cx="3528392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597902" y="3066926"/>
            <a:ext cx="420980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                           a                              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b                             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b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                            a  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33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</a:t>
            </a:r>
            <a:r>
              <a:rPr lang="cs-CZ" dirty="0"/>
              <a:t>obdélníku </a:t>
            </a:r>
            <a:r>
              <a:rPr lang="cs-CZ" dirty="0" smtClean="0"/>
              <a:t>vypočítáme: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59632" y="1772816"/>
            <a:ext cx="424847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o = a + b + a +b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91880" y="3148885"/>
            <a:ext cx="40324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FFFF00"/>
                </a:solidFill>
              </a:rPr>
              <a:t>o</a:t>
            </a:r>
            <a:r>
              <a:rPr lang="cs-CZ" sz="3600" dirty="0" smtClean="0">
                <a:solidFill>
                  <a:srgbClr val="FFFF00"/>
                </a:solidFill>
              </a:rPr>
              <a:t> = 2 . a + 2 . b 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91880" y="4684494"/>
            <a:ext cx="40324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002060"/>
                </a:solidFill>
              </a:rPr>
              <a:t>o</a:t>
            </a:r>
            <a:r>
              <a:rPr lang="cs-CZ" sz="3600" dirty="0" smtClean="0">
                <a:solidFill>
                  <a:srgbClr val="002060"/>
                </a:solidFill>
              </a:rPr>
              <a:t> = 2 . ( a + b )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95736" y="3421419"/>
            <a:ext cx="638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4772362"/>
            <a:ext cx="638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585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060848"/>
            <a:ext cx="84266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 délky sousedních stran obdélníku v praktickém životě často používáme názvu </a:t>
            </a:r>
            <a:r>
              <a:rPr lang="cs-CZ" dirty="0" smtClean="0">
                <a:solidFill>
                  <a:srgbClr val="FFFF00"/>
                </a:solidFill>
              </a:rPr>
              <a:t>rozměry.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r>
              <a:rPr lang="cs-CZ" dirty="0" smtClean="0"/>
              <a:t>Používáme také názvů: </a:t>
            </a:r>
            <a:r>
              <a:rPr lang="cs-CZ" dirty="0" smtClean="0">
                <a:solidFill>
                  <a:srgbClr val="FFFF00"/>
                </a:solidFill>
              </a:rPr>
              <a:t>délka, šířka, výška.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794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úkoly: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Zahrada, která má tvar obdélníku, má délku 50 m a šířku 20 m. Kolik metrů pletiva je potřeba k jejímu oplocení?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Bazén má rozměry 10 m a 25 m. Jaký je jeho obvod?</a:t>
            </a:r>
            <a:endParaRPr lang="cs-CZ" dirty="0"/>
          </a:p>
        </p:txBody>
      </p:sp>
      <p:pic>
        <p:nvPicPr>
          <p:cNvPr id="2053" name="Picture 5" descr="C:\Users\08G8\AppData\Local\Microsoft\Windows\Temporary Internet Files\Content.IE5\QWL0J1TS\MP9002891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60" y="4221088"/>
            <a:ext cx="365760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G8\AppData\Local\Microsoft\Windows\Temporary Internet Files\Content.IE5\8VNP16VR\MP90014451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21087"/>
            <a:ext cx="3657600" cy="175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70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369</Words>
  <Application>Microsoft Office PowerPoint</Application>
  <PresentationFormat>Předvádění na obrazovce (4:3)</PresentationFormat>
  <Paragraphs>86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Došky</vt:lpstr>
      <vt:lpstr>Prezentace aplikace PowerPoint</vt:lpstr>
      <vt:lpstr>Anotace a citace</vt:lpstr>
      <vt:lpstr>Zopakuj si vlastnosti obdélníku:</vt:lpstr>
      <vt:lpstr>Problémová úloha</vt:lpstr>
      <vt:lpstr>Praktické řešení</vt:lpstr>
      <vt:lpstr>Můžeme počítat i jinými způsoby:</vt:lpstr>
      <vt:lpstr>Můžeme počítat i jinými způsoby:</vt:lpstr>
      <vt:lpstr>Prezentace aplikace PowerPoint</vt:lpstr>
      <vt:lpstr>Obvod obdélníku vypočítáme:</vt:lpstr>
      <vt:lpstr>poznámka:</vt:lpstr>
      <vt:lpstr>Domácí úkoly: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10</cp:revision>
  <dcterms:created xsi:type="dcterms:W3CDTF">2013-03-03T13:42:06Z</dcterms:created>
  <dcterms:modified xsi:type="dcterms:W3CDTF">2013-03-16T08:40:10Z</dcterms:modified>
</cp:coreProperties>
</file>