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42  </a:t>
          </a:r>
          <a:r>
            <a:rPr lang="cs-CZ" sz="1400" smtClean="0"/>
            <a:t>INOVACE 32 </a:t>
          </a:r>
          <a:r>
            <a:rPr lang="cs-CZ" sz="1400" dirty="0" smtClean="0"/>
            <a:t>Matematika a její aplikace –geometrie ve 4.r.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Obvod rovinných útvarů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7AE7753-AABB-45C8-AE23-AA2D24D07B07}" type="presOf" srcId="{757F3AB3-0718-4624-B441-E567A8F0AB56}" destId="{333A1088-737F-45CB-B68E-254E46348037}" srcOrd="0" destOrd="0" presId="urn:microsoft.com/office/officeart/2005/8/layout/target3"/>
    <dgm:cxn modelId="{E6DC156D-F538-4831-A4FB-D1D02D11778A}" type="presOf" srcId="{7D356FD4-5DBA-45B8-83F2-01640ED454D7}" destId="{D0E8B8A9-76C8-445B-9727-5936C7A5778A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E555955F-D5C0-42F0-A6A4-EBF7F854AD71}" type="presOf" srcId="{B651F6E3-6281-48DB-9319-2AEAFDAE7572}" destId="{619D679B-A015-4ECF-8348-D1034C574F40}" srcOrd="0" destOrd="0" presId="urn:microsoft.com/office/officeart/2005/8/layout/target3"/>
    <dgm:cxn modelId="{9E4FB7E0-54EC-4B6C-AB7A-CB87A85BBFE6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0E47843-D7BD-4018-BB7E-1DCC8A62D7E5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A0DFC90-37BB-409F-B9BB-56ED2919A7B6}" type="presOf" srcId="{7D356FD4-5DBA-45B8-83F2-01640ED454D7}" destId="{F217DB88-03EE-4B14-A303-4F9D49C289A7}" srcOrd="0" destOrd="0" presId="urn:microsoft.com/office/officeart/2005/8/layout/target3"/>
    <dgm:cxn modelId="{871D9334-9C7A-4A76-851A-27C94775FA10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0355963-5D9E-49C3-9C88-804D723A2BAE}" type="presOf" srcId="{D1D4F407-5343-4D3F-B5B9-D407B03CAEB4}" destId="{D005CE8C-CC26-4C3E-AC11-E15060ECD759}" srcOrd="0" destOrd="0" presId="urn:microsoft.com/office/officeart/2005/8/layout/target3"/>
    <dgm:cxn modelId="{0524C220-E200-4EE4-A484-3291AB015491}" type="presOf" srcId="{D1D4F407-5343-4D3F-B5B9-D407B03CAEB4}" destId="{AED2198E-93D5-4001-81B4-73124B309672}" srcOrd="1" destOrd="0" presId="urn:microsoft.com/office/officeart/2005/8/layout/target3"/>
    <dgm:cxn modelId="{FF264738-F973-419C-8A3F-B726E46BFD8F}" type="presOf" srcId="{B651F6E3-6281-48DB-9319-2AEAFDAE7572}" destId="{6BB5E863-4638-4E1D-BFDE-399D028AC4ED}" srcOrd="1" destOrd="0" presId="urn:microsoft.com/office/officeart/2005/8/layout/target3"/>
    <dgm:cxn modelId="{33CDA3B0-BADD-4C76-9518-3CD1ADCAAF72}" type="presOf" srcId="{D1B46980-6531-4606-95E6-44980827E919}" destId="{2BE915AB-18AA-4053-B92C-3BFC9ED204BB}" srcOrd="1" destOrd="0" presId="urn:microsoft.com/office/officeart/2005/8/layout/target3"/>
    <dgm:cxn modelId="{3AFDF390-3C79-457A-9ADB-DA773EF4AC72}" type="presParOf" srcId="{333A1088-737F-45CB-B68E-254E46348037}" destId="{F5ABB229-8D3B-4694-996A-96F23CF14429}" srcOrd="0" destOrd="0" presId="urn:microsoft.com/office/officeart/2005/8/layout/target3"/>
    <dgm:cxn modelId="{821C78B0-1CA0-49BA-9ECD-5A9ADFF746F7}" type="presParOf" srcId="{333A1088-737F-45CB-B68E-254E46348037}" destId="{F41139FD-01EE-4571-8B17-4FB00FC51163}" srcOrd="1" destOrd="0" presId="urn:microsoft.com/office/officeart/2005/8/layout/target3"/>
    <dgm:cxn modelId="{8C91A4C9-C25A-4FA9-8056-365B90F0F973}" type="presParOf" srcId="{333A1088-737F-45CB-B68E-254E46348037}" destId="{D005CE8C-CC26-4C3E-AC11-E15060ECD759}" srcOrd="2" destOrd="0" presId="urn:microsoft.com/office/officeart/2005/8/layout/target3"/>
    <dgm:cxn modelId="{7065B2DA-395E-4916-AD3C-35A7D128EC5A}" type="presParOf" srcId="{333A1088-737F-45CB-B68E-254E46348037}" destId="{2C702D82-9B77-49B7-9568-BB8EB47C3372}" srcOrd="3" destOrd="0" presId="urn:microsoft.com/office/officeart/2005/8/layout/target3"/>
    <dgm:cxn modelId="{8F0BAA2A-1388-4683-B1D0-D1220173E97F}" type="presParOf" srcId="{333A1088-737F-45CB-B68E-254E46348037}" destId="{A52A0455-90FF-4808-ABD0-F02540D31D5A}" srcOrd="4" destOrd="0" presId="urn:microsoft.com/office/officeart/2005/8/layout/target3"/>
    <dgm:cxn modelId="{04635A83-ED1D-4F6C-850E-CA07D366ACAA}" type="presParOf" srcId="{333A1088-737F-45CB-B68E-254E46348037}" destId="{6140AFEC-043D-4C43-A2F9-D0F5331DF3A3}" srcOrd="5" destOrd="0" presId="urn:microsoft.com/office/officeart/2005/8/layout/target3"/>
    <dgm:cxn modelId="{D4A99368-7E02-4E03-8E13-732323AD02FB}" type="presParOf" srcId="{333A1088-737F-45CB-B68E-254E46348037}" destId="{9358AC05-5D7D-4327-9F80-1AD486AEA664}" srcOrd="6" destOrd="0" presId="urn:microsoft.com/office/officeart/2005/8/layout/target3"/>
    <dgm:cxn modelId="{DF5CEAA7-687C-404B-BDA4-B47346F7B02F}" type="presParOf" srcId="{333A1088-737F-45CB-B68E-254E46348037}" destId="{313FC574-E1CD-4FB4-B054-0B805CE0447D}" srcOrd="7" destOrd="0" presId="urn:microsoft.com/office/officeart/2005/8/layout/target3"/>
    <dgm:cxn modelId="{41F65E42-92C2-447E-A27C-CFE1CDE81CD9}" type="presParOf" srcId="{333A1088-737F-45CB-B68E-254E46348037}" destId="{619D679B-A015-4ECF-8348-D1034C574F40}" srcOrd="8" destOrd="0" presId="urn:microsoft.com/office/officeart/2005/8/layout/target3"/>
    <dgm:cxn modelId="{2B1A5D5D-86D1-4669-81EF-D141CC334EBF}" type="presParOf" srcId="{333A1088-737F-45CB-B68E-254E46348037}" destId="{5EADEC68-DC27-4179-998F-15CD834808A2}" srcOrd="9" destOrd="0" presId="urn:microsoft.com/office/officeart/2005/8/layout/target3"/>
    <dgm:cxn modelId="{421130C7-9658-4ADB-B510-AF6E13E96204}" type="presParOf" srcId="{333A1088-737F-45CB-B68E-254E46348037}" destId="{B8578831-437F-4501-8ADE-AE2A1799C643}" srcOrd="10" destOrd="0" presId="urn:microsoft.com/office/officeart/2005/8/layout/target3"/>
    <dgm:cxn modelId="{C5744DA3-657A-427F-8BCE-A4DF349CA6B0}" type="presParOf" srcId="{333A1088-737F-45CB-B68E-254E46348037}" destId="{F217DB88-03EE-4B14-A303-4F9D49C289A7}" srcOrd="11" destOrd="0" presId="urn:microsoft.com/office/officeart/2005/8/layout/target3"/>
    <dgm:cxn modelId="{C57CB460-2A39-456D-8180-4FC939B0DDD8}" type="presParOf" srcId="{333A1088-737F-45CB-B68E-254E46348037}" destId="{76644BE8-9D7C-4C09-B250-3D10AF48CBB7}" srcOrd="12" destOrd="0" presId="urn:microsoft.com/office/officeart/2005/8/layout/target3"/>
    <dgm:cxn modelId="{8098570E-481A-4672-B101-3740DD3DBBC6}" type="presParOf" srcId="{333A1088-737F-45CB-B68E-254E46348037}" destId="{EE85B701-7295-41C0-BA7A-34D3756A2AE6}" srcOrd="13" destOrd="0" presId="urn:microsoft.com/office/officeart/2005/8/layout/target3"/>
    <dgm:cxn modelId="{BFAF6B43-19E5-4867-B6C2-B11D8B1D45F8}" type="presParOf" srcId="{333A1088-737F-45CB-B68E-254E46348037}" destId="{8BEBB6EC-1DAA-4CAC-8A25-BC0FCBD5DBD5}" srcOrd="14" destOrd="0" presId="urn:microsoft.com/office/officeart/2005/8/layout/target3"/>
    <dgm:cxn modelId="{85118F1D-77B9-41D4-9315-996694CD6A46}" type="presParOf" srcId="{333A1088-737F-45CB-B68E-254E46348037}" destId="{AED2198E-93D5-4001-81B4-73124B309672}" srcOrd="15" destOrd="0" presId="urn:microsoft.com/office/officeart/2005/8/layout/target3"/>
    <dgm:cxn modelId="{93591129-3686-482B-9416-3B47913D30D9}" type="presParOf" srcId="{333A1088-737F-45CB-B68E-254E46348037}" destId="{2BE915AB-18AA-4053-B92C-3BFC9ED204BB}" srcOrd="16" destOrd="0" presId="urn:microsoft.com/office/officeart/2005/8/layout/target3"/>
    <dgm:cxn modelId="{9A678923-5267-47E4-A1DF-B14765D8679F}" type="presParOf" srcId="{333A1088-737F-45CB-B68E-254E46348037}" destId="{6BB5E863-4638-4E1D-BFDE-399D028AC4ED}" srcOrd="17" destOrd="0" presId="urn:microsoft.com/office/officeart/2005/8/layout/target3"/>
    <dgm:cxn modelId="{A23CFFB0-6B10-49D1-AE24-C8421B83EC7D}" type="presParOf" srcId="{333A1088-737F-45CB-B68E-254E46348037}" destId="{D0E8B8A9-76C8-445B-9727-5936C7A5778A}" srcOrd="18" destOrd="0" presId="urn:microsoft.com/office/officeart/2005/8/layout/target3"/>
    <dgm:cxn modelId="{64BA0C8A-B902-4711-8666-16A1566E6AB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42  </a:t>
          </a:r>
          <a:r>
            <a:rPr lang="cs-CZ" sz="1400" kern="1200" smtClean="0"/>
            <a:t>INOVACE 32 </a:t>
          </a:r>
          <a:r>
            <a:rPr lang="cs-CZ" sz="1400" kern="1200" dirty="0" smtClean="0"/>
            <a:t>Matematika a její aplikace –geometrie ve 4.r.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Obvod rovinných útvarů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D13B5B-F633-4B27-BDD9-8DFFA9B02B9C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5E5262-F981-4B52-A616-B369136789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1457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4721015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6240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08000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51637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34129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5812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194077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057470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2817158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32583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65959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D0C4D0-FDA7-4245-9BF3-C4E4F799DB88}" type="datetimeFigureOut">
              <a:rPr lang="cs-CZ" smtClean="0">
                <a:solidFill>
                  <a:srgbClr val="DFE6D0"/>
                </a:solidFill>
              </a:rPr>
              <a:pPr/>
              <a:t>27.7.2013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901ECC0-0BDB-4B55-B2D1-E88CC052438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43087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47688597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16966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Procvičíme znalosti </a:t>
            </a:r>
          </a:p>
          <a:p>
            <a:pPr marL="0" indent="0">
              <a:buNone/>
            </a:pPr>
            <a:r>
              <a:rPr lang="cs-CZ" dirty="0" smtClean="0"/>
              <a:t>z výpočtu obvodu trojúhelníku, obdélníku a čtverce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600200"/>
            <a:ext cx="4608512" cy="4525963"/>
          </a:xfrm>
        </p:spPr>
        <p:txBody>
          <a:bodyPr>
            <a:normAutofit/>
          </a:bodyPr>
          <a:lstStyle/>
          <a:p>
            <a:pPr lvl="0">
              <a:buClr>
                <a:srgbClr val="759AA5">
                  <a:lumMod val="60000"/>
                  <a:lumOff val="40000"/>
                </a:srgbClr>
              </a:buClr>
            </a:pPr>
            <a:r>
              <a:rPr lang="cs-CZ" dirty="0" smtClean="0">
                <a:solidFill>
                  <a:srgbClr val="DFE6D0"/>
                </a:solidFill>
              </a:rPr>
              <a:t>Matematické a přírodovědné úlohy pro první stupeň základního vzdělávání</a:t>
            </a: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dirty="0">
                <a:solidFill>
                  <a:srgbClr val="DFE6D0"/>
                </a:solidFill>
              </a:rPr>
              <a:t>M</a:t>
            </a:r>
            <a:r>
              <a:rPr lang="cs-CZ" dirty="0" smtClean="0">
                <a:solidFill>
                  <a:srgbClr val="DFE6D0"/>
                </a:solidFill>
              </a:rPr>
              <a:t>. Hejný, J. Houfková, D. </a:t>
            </a:r>
            <a:r>
              <a:rPr lang="cs-CZ" dirty="0" err="1" smtClean="0">
                <a:solidFill>
                  <a:srgbClr val="DFE6D0"/>
                </a:solidFill>
              </a:rPr>
              <a:t>Jirotková</a:t>
            </a:r>
            <a:r>
              <a:rPr lang="cs-CZ" dirty="0" smtClean="0">
                <a:solidFill>
                  <a:srgbClr val="DFE6D0"/>
                </a:solidFill>
              </a:rPr>
              <a:t>, D. Mandíková a kol.</a:t>
            </a:r>
          </a:p>
          <a:p>
            <a:pPr>
              <a:buClr>
                <a:srgbClr val="759AA5">
                  <a:lumMod val="60000"/>
                  <a:lumOff val="40000"/>
                </a:srgbClr>
              </a:buClr>
            </a:pPr>
            <a:r>
              <a:rPr lang="cs-CZ" dirty="0" smtClean="0">
                <a:solidFill>
                  <a:srgbClr val="DFE6D0"/>
                </a:solidFill>
              </a:rPr>
              <a:t>Obrázky: www.office.</a:t>
            </a:r>
            <a:r>
              <a:rPr lang="cs-CZ" dirty="0" err="1" smtClean="0">
                <a:solidFill>
                  <a:srgbClr val="DFE6D0"/>
                </a:solidFill>
              </a:rPr>
              <a:t>microsoft.com</a:t>
            </a:r>
            <a:endParaRPr lang="cs-CZ" dirty="0">
              <a:solidFill>
                <a:srgbClr val="DFE6D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66821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 vzorečky: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Obvod trojúhelníku:</a:t>
            </a:r>
          </a:p>
          <a:p>
            <a:endParaRPr lang="cs-CZ" dirty="0"/>
          </a:p>
          <a:p>
            <a:r>
              <a:rPr lang="cs-CZ" dirty="0" smtClean="0"/>
              <a:t>Obvod obdélníku: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Obvod čtverce: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= a + b + c</a:t>
            </a:r>
          </a:p>
          <a:p>
            <a:endParaRPr lang="cs-CZ" dirty="0"/>
          </a:p>
          <a:p>
            <a:r>
              <a:rPr lang="cs-CZ" dirty="0"/>
              <a:t>o</a:t>
            </a:r>
            <a:r>
              <a:rPr lang="cs-CZ" dirty="0" smtClean="0"/>
              <a:t> = a + b + a + b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o = 2 . </a:t>
            </a:r>
            <a:r>
              <a:rPr lang="cs-CZ" dirty="0"/>
              <a:t> </a:t>
            </a:r>
            <a:r>
              <a:rPr lang="cs-CZ" dirty="0" smtClean="0"/>
              <a:t>( a + b)</a:t>
            </a:r>
          </a:p>
          <a:p>
            <a:pPr marL="0" indent="0">
              <a:buNone/>
            </a:pPr>
            <a:r>
              <a:rPr lang="cs-CZ" dirty="0" smtClean="0"/>
              <a:t>   o = 2 . a + 2 . B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o</a:t>
            </a:r>
            <a:r>
              <a:rPr lang="cs-CZ" dirty="0" smtClean="0"/>
              <a:t> = a + a + a + 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o = 4 . 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34276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1: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988840"/>
            <a:ext cx="687098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Délka strany trojúhelníku je jedno dřívko. Jeho obvod jsou tedy tři dřívka.</a:t>
            </a:r>
          </a:p>
          <a:p>
            <a:r>
              <a:rPr lang="cs-CZ" dirty="0" smtClean="0"/>
              <a:t>Kolik různých trojúhelníků má obvod 4, 5, 6, 7, 8, 9, 10, 11, 12 dřívek?</a:t>
            </a:r>
          </a:p>
          <a:p>
            <a:r>
              <a:rPr lang="cs-CZ" dirty="0" smtClean="0"/>
              <a:t>Trojúhelníky skládej z dřívek a doplňuj tabulku: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43901558"/>
              </p:ext>
            </p:extLst>
          </p:nvPr>
        </p:nvGraphicFramePr>
        <p:xfrm>
          <a:off x="1187624" y="3212976"/>
          <a:ext cx="6696744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6104"/>
                <a:gridCol w="504056"/>
                <a:gridCol w="568288"/>
                <a:gridCol w="511832"/>
                <a:gridCol w="576064"/>
                <a:gridCol w="504056"/>
                <a:gridCol w="576064"/>
                <a:gridCol w="504056"/>
                <a:gridCol w="576064"/>
                <a:gridCol w="720080"/>
                <a:gridCol w="7200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Obvod (počet dřívek)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∆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6" name="Přímá spojnice 5"/>
          <p:cNvCxnSpPr/>
          <p:nvPr/>
        </p:nvCxnSpPr>
        <p:spPr>
          <a:xfrm flipV="1">
            <a:off x="1835696" y="5085184"/>
            <a:ext cx="144016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051720" y="5805264"/>
            <a:ext cx="396044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419872" y="5085184"/>
            <a:ext cx="2448272" cy="57606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022664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1- řešení: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1171527"/>
              </p:ext>
            </p:extLst>
          </p:nvPr>
        </p:nvGraphicFramePr>
        <p:xfrm>
          <a:off x="179512" y="1988840"/>
          <a:ext cx="8712968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6104"/>
                <a:gridCol w="720080"/>
                <a:gridCol w="360040"/>
                <a:gridCol w="792088"/>
                <a:gridCol w="792088"/>
                <a:gridCol w="792088"/>
                <a:gridCol w="792088"/>
                <a:gridCol w="792088"/>
                <a:gridCol w="864096"/>
                <a:gridCol w="936104"/>
                <a:gridCol w="93610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Obvod (počet dřívek)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12</a:t>
                      </a:r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∆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</a:p>
                    <a:p>
                      <a:r>
                        <a:rPr lang="cs-CZ" dirty="0" smtClean="0"/>
                        <a:t>(1,1,1)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</a:p>
                    <a:p>
                      <a:r>
                        <a:rPr lang="cs-CZ" dirty="0" smtClean="0"/>
                        <a:t>(1,2,2)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</a:p>
                    <a:p>
                      <a:r>
                        <a:rPr lang="cs-CZ" dirty="0" smtClean="0"/>
                        <a:t>(2,2,2)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</a:p>
                    <a:p>
                      <a:r>
                        <a:rPr lang="cs-CZ" dirty="0" smtClean="0"/>
                        <a:t>(2,2,3)</a:t>
                      </a:r>
                    </a:p>
                    <a:p>
                      <a:r>
                        <a:rPr lang="cs-CZ" dirty="0" smtClean="0"/>
                        <a:t>(1,3,3)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</a:p>
                    <a:p>
                      <a:r>
                        <a:rPr lang="cs-CZ" dirty="0" smtClean="0"/>
                        <a:t>(2,3,3)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</a:p>
                    <a:p>
                      <a:r>
                        <a:rPr lang="cs-CZ" dirty="0" smtClean="0"/>
                        <a:t>(3,3,3)</a:t>
                      </a:r>
                    </a:p>
                    <a:p>
                      <a:r>
                        <a:rPr lang="cs-CZ" dirty="0" smtClean="0"/>
                        <a:t>(2,3,4)</a:t>
                      </a:r>
                    </a:p>
                    <a:p>
                      <a:r>
                        <a:rPr lang="cs-CZ" dirty="0" smtClean="0"/>
                        <a:t>(1,4,4)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</a:p>
                    <a:p>
                      <a:r>
                        <a:rPr lang="cs-CZ" dirty="0" smtClean="0"/>
                        <a:t>(3,3,4)</a:t>
                      </a:r>
                    </a:p>
                    <a:p>
                      <a:r>
                        <a:rPr lang="cs-CZ" dirty="0" smtClean="0"/>
                        <a:t>(2,4,4)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</a:p>
                    <a:p>
                      <a:r>
                        <a:rPr lang="cs-CZ" dirty="0" smtClean="0"/>
                        <a:t>(3,4,4)</a:t>
                      </a:r>
                    </a:p>
                    <a:p>
                      <a:r>
                        <a:rPr lang="cs-CZ" dirty="0" smtClean="0"/>
                        <a:t>(3,3,5)</a:t>
                      </a:r>
                    </a:p>
                    <a:p>
                      <a:r>
                        <a:rPr lang="cs-CZ" dirty="0" smtClean="0"/>
                        <a:t>(1,5,5)</a:t>
                      </a:r>
                    </a:p>
                    <a:p>
                      <a:r>
                        <a:rPr lang="cs-CZ" dirty="0" smtClean="0"/>
                        <a:t>(2,4,5)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</a:p>
                    <a:p>
                      <a:r>
                        <a:rPr lang="cs-CZ" dirty="0" smtClean="0"/>
                        <a:t>(4,4,4)</a:t>
                      </a:r>
                    </a:p>
                    <a:p>
                      <a:r>
                        <a:rPr lang="cs-CZ" dirty="0" smtClean="0"/>
                        <a:t>(3,4,5)</a:t>
                      </a:r>
                    </a:p>
                    <a:p>
                      <a:r>
                        <a:rPr lang="cs-CZ" dirty="0" smtClean="0"/>
                        <a:t>(2,5,5)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421281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2: urči obvod lichoběžníku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4149080"/>
            <a:ext cx="4293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Lichoběžník je složen z trojúhelníku a čtverce: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771800" y="227687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>
            <a:off x="3686200" y="2276872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oúhlý trojúhelník 5"/>
          <p:cNvSpPr/>
          <p:nvPr/>
        </p:nvSpPr>
        <p:spPr>
          <a:xfrm>
            <a:off x="3093029" y="4941168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71776" y="5165183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524538" y="5301208"/>
            <a:ext cx="169148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 cm          5 cm</a:t>
            </a:r>
          </a:p>
          <a:p>
            <a:endParaRPr lang="cs-CZ" dirty="0"/>
          </a:p>
          <a:p>
            <a:r>
              <a:rPr lang="cs-CZ" dirty="0" smtClean="0"/>
              <a:t>        4 cm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20237" y="4795851"/>
            <a:ext cx="6174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 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16135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2: řešení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771800" y="227687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>
            <a:off x="3686200" y="2276872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289640" y="2624904"/>
            <a:ext cx="170751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5 cm</a:t>
            </a:r>
          </a:p>
          <a:p>
            <a:endParaRPr lang="cs-CZ" dirty="0"/>
          </a:p>
          <a:p>
            <a:r>
              <a:rPr lang="cs-CZ" dirty="0" smtClean="0"/>
              <a:t>        4 cm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54323" y="1896128"/>
            <a:ext cx="1451038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3 cm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3 cm</a:t>
            </a:r>
          </a:p>
          <a:p>
            <a:r>
              <a:rPr lang="cs-CZ" dirty="0" smtClean="0"/>
              <a:t>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3 cm</a:t>
            </a:r>
            <a:endParaRPr lang="cs-CZ" dirty="0"/>
          </a:p>
          <a:p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2771800" y="2276872"/>
            <a:ext cx="0" cy="9144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771800" y="3191272"/>
            <a:ext cx="18288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686200" y="2276872"/>
            <a:ext cx="914400" cy="9144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endCxn id="5" idx="0"/>
          </p:cNvCxnSpPr>
          <p:nvPr/>
        </p:nvCxnSpPr>
        <p:spPr>
          <a:xfrm>
            <a:off x="2771800" y="2276872"/>
            <a:ext cx="9144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971600" y="4581128"/>
            <a:ext cx="4318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 cm + 4 cm + 5 cm + 3 cm + 3 cm = 18 cm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92494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Úloha 3: urči zbývající délky, když víš, že obvod čtyřúhelníku je 56 cm.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051720" y="2348880"/>
            <a:ext cx="2160240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051720" y="4005064"/>
            <a:ext cx="216024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211960" y="2348880"/>
            <a:ext cx="914400" cy="25705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á složená závorka 5"/>
          <p:cNvSpPr/>
          <p:nvPr/>
        </p:nvSpPr>
        <p:spPr>
          <a:xfrm>
            <a:off x="5292080" y="2348880"/>
            <a:ext cx="155448" cy="2570584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Levá složená závorka 6"/>
          <p:cNvSpPr/>
          <p:nvPr/>
        </p:nvSpPr>
        <p:spPr>
          <a:xfrm>
            <a:off x="1775120" y="2349750"/>
            <a:ext cx="155448" cy="1655313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Levá složená závorka 7"/>
          <p:cNvSpPr/>
          <p:nvPr/>
        </p:nvSpPr>
        <p:spPr>
          <a:xfrm>
            <a:off x="1775120" y="4005063"/>
            <a:ext cx="155448" cy="91440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ravá složená závorka 8"/>
          <p:cNvSpPr/>
          <p:nvPr/>
        </p:nvSpPr>
        <p:spPr>
          <a:xfrm rot="5400000">
            <a:off x="4528849" y="4797152"/>
            <a:ext cx="280622" cy="9144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ravá složená závorka 9"/>
          <p:cNvSpPr/>
          <p:nvPr/>
        </p:nvSpPr>
        <p:spPr>
          <a:xfrm rot="5400000">
            <a:off x="2995726" y="4045578"/>
            <a:ext cx="282609" cy="216024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ravá složená závorka 10"/>
          <p:cNvSpPr/>
          <p:nvPr/>
        </p:nvSpPr>
        <p:spPr>
          <a:xfrm rot="16200000">
            <a:off x="4494331" y="1700807"/>
            <a:ext cx="360040" cy="9144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ravá složená závorka 11"/>
          <p:cNvSpPr/>
          <p:nvPr/>
        </p:nvSpPr>
        <p:spPr>
          <a:xfrm rot="16200000">
            <a:off x="2918412" y="1111294"/>
            <a:ext cx="432048" cy="2165431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351848" y="1641929"/>
            <a:ext cx="4479111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         a                   6 cm       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8 cm                                                         </a:t>
            </a:r>
          </a:p>
          <a:p>
            <a:endParaRPr lang="cs-CZ" dirty="0"/>
          </a:p>
          <a:p>
            <a:r>
              <a:rPr lang="cs-CZ" dirty="0" smtClean="0"/>
              <a:t>                                                                 b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d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10 cm                 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654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6153416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 obrázku vyplývá, že 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c = 6 cm    ;    a = 10 cm</a:t>
            </a:r>
          </a:p>
          <a:p>
            <a:endParaRPr lang="cs-CZ" dirty="0"/>
          </a:p>
          <a:p>
            <a:r>
              <a:rPr lang="cs-CZ" dirty="0" smtClean="0"/>
              <a:t>Pak víme, že: d + 8 cm = b</a:t>
            </a:r>
          </a:p>
          <a:p>
            <a:endParaRPr lang="cs-CZ" dirty="0"/>
          </a:p>
          <a:p>
            <a:r>
              <a:rPr lang="cs-CZ" dirty="0" smtClean="0"/>
              <a:t>Z výpočtu pro obvod obdélníku pomocí rovnice o jedné neznámé:</a:t>
            </a:r>
          </a:p>
          <a:p>
            <a:endParaRPr lang="cs-CZ" dirty="0"/>
          </a:p>
          <a:p>
            <a:r>
              <a:rPr lang="cs-CZ" dirty="0" smtClean="0"/>
              <a:t>2 . (10 + 6) + 2 . b = 56</a:t>
            </a:r>
          </a:p>
          <a:p>
            <a:r>
              <a:rPr lang="cs-CZ" dirty="0" smtClean="0"/>
              <a:t>             32 + 2 . b = 56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2 . b = 54 – 32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2 . b = 24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b = 24 : 2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</a:t>
            </a:r>
            <a:r>
              <a:rPr lang="cs-CZ" dirty="0" smtClean="0">
                <a:solidFill>
                  <a:srgbClr val="FF0000"/>
                </a:solidFill>
              </a:rPr>
              <a:t>b = 12 cm</a:t>
            </a:r>
          </a:p>
          <a:p>
            <a:r>
              <a:rPr lang="cs-CZ" dirty="0"/>
              <a:t> </a:t>
            </a:r>
            <a:r>
              <a:rPr lang="cs-CZ" dirty="0" smtClean="0"/>
              <a:t>       </a:t>
            </a:r>
          </a:p>
          <a:p>
            <a:endParaRPr lang="cs-CZ" dirty="0"/>
          </a:p>
          <a:p>
            <a:r>
              <a:rPr lang="cs-CZ" dirty="0"/>
              <a:t>d</a:t>
            </a:r>
            <a:r>
              <a:rPr lang="cs-CZ" dirty="0" smtClean="0"/>
              <a:t> + 8 cm = 12 cm</a:t>
            </a:r>
          </a:p>
          <a:p>
            <a:r>
              <a:rPr lang="cs-CZ" dirty="0"/>
              <a:t> </a:t>
            </a:r>
            <a:r>
              <a:rPr lang="cs-CZ" dirty="0" smtClean="0"/>
              <a:t>           d  = 12 – 8</a:t>
            </a:r>
          </a:p>
          <a:p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cs-CZ" dirty="0" smtClean="0">
                <a:solidFill>
                  <a:srgbClr val="FF0000"/>
                </a:solidFill>
              </a:rPr>
              <a:t>d = 4 cm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79940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Úloha 4: jaké jsou rozměry políček na šachovnici, když obvod šachovnice je 64 cm?</a:t>
            </a:r>
            <a:endParaRPr lang="cs-CZ" dirty="0"/>
          </a:p>
        </p:txBody>
      </p:sp>
      <p:pic>
        <p:nvPicPr>
          <p:cNvPr id="1027" name="Picture 3" descr="C:\Users\08G8\AppData\Local\Microsoft\Windows\Temporary Internet Files\Content.IE5\3HO4C233\MP9001779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76872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5373216"/>
            <a:ext cx="50974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nápověda: na každé straně je 8 políček tvaru čtverce.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65266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4: řešení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12890" y="1628800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70090" y="1609750"/>
            <a:ext cx="47625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8120" y="1609750"/>
            <a:ext cx="47625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42893" y="1609750"/>
            <a:ext cx="47625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66643" y="1609750"/>
            <a:ext cx="47625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90393" y="1615876"/>
            <a:ext cx="47625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46340" y="1628800"/>
            <a:ext cx="47625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95750" y="1619275"/>
            <a:ext cx="47625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70090" y="3212976"/>
            <a:ext cx="5371727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Obvod čtverce: o = 4 . a</a:t>
            </a:r>
          </a:p>
          <a:p>
            <a:endParaRPr lang="cs-CZ" dirty="0"/>
          </a:p>
          <a:p>
            <a:r>
              <a:rPr lang="cs-CZ" dirty="0" smtClean="0"/>
              <a:t>Po dosazení známých veličin, máme rovnici o 1 neznámé:</a:t>
            </a:r>
          </a:p>
          <a:p>
            <a:endParaRPr lang="cs-CZ" dirty="0"/>
          </a:p>
          <a:p>
            <a:r>
              <a:rPr lang="cs-CZ" dirty="0" smtClean="0"/>
              <a:t>64 = 4 . a </a:t>
            </a:r>
            <a:endParaRPr lang="cs-CZ" dirty="0"/>
          </a:p>
          <a:p>
            <a:r>
              <a:rPr lang="cs-CZ" dirty="0" smtClean="0"/>
              <a:t>a = 64 : 4</a:t>
            </a:r>
          </a:p>
          <a:p>
            <a:r>
              <a:rPr lang="cs-CZ" dirty="0" smtClean="0"/>
              <a:t>a = 16 cm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16 cm : 8 = </a:t>
            </a:r>
            <a:r>
              <a:rPr lang="cs-CZ" dirty="0" smtClean="0">
                <a:solidFill>
                  <a:srgbClr val="FF0000"/>
                </a:solidFill>
              </a:rPr>
              <a:t>2 cm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Délka strany jednoho políčka šachovnice je 2 cm.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Pravá složená závorka 4"/>
          <p:cNvSpPr/>
          <p:nvPr/>
        </p:nvSpPr>
        <p:spPr>
          <a:xfrm rot="5400000">
            <a:off x="2486039" y="550951"/>
            <a:ext cx="531862" cy="364006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596318" y="2636913"/>
            <a:ext cx="27672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= </a:t>
            </a:r>
            <a:r>
              <a:rPr lang="cs-CZ" dirty="0"/>
              <a:t>délka strany šachovnice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65649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5: Urči obvod trojúhelníku: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) výpočtem</a:t>
            </a:r>
          </a:p>
          <a:p>
            <a:endParaRPr lang="cs-CZ" dirty="0"/>
          </a:p>
          <a:p>
            <a:r>
              <a:rPr lang="cs-CZ" dirty="0"/>
              <a:t>b</a:t>
            </a:r>
            <a:r>
              <a:rPr lang="cs-CZ" dirty="0" smtClean="0"/>
              <a:t>) grafickým součtem úseček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Trojúhelník ABC:</a:t>
            </a:r>
          </a:p>
          <a:p>
            <a:r>
              <a:rPr lang="cs-CZ" dirty="0" smtClean="0"/>
              <a:t>/AB/ = 6 cm</a:t>
            </a:r>
          </a:p>
          <a:p>
            <a:r>
              <a:rPr lang="cs-CZ" dirty="0" smtClean="0"/>
              <a:t>/AC/ = 7 cm</a:t>
            </a:r>
          </a:p>
          <a:p>
            <a:r>
              <a:rPr lang="cs-CZ" dirty="0" smtClean="0"/>
              <a:t>/BC/ = 6 cm 5 mm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0096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5: řešení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916832"/>
            <a:ext cx="332815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/>
              <a:t>o = a + b + c</a:t>
            </a:r>
          </a:p>
          <a:p>
            <a:r>
              <a:rPr lang="cs-CZ" dirty="0"/>
              <a:t> </a:t>
            </a:r>
            <a:r>
              <a:rPr lang="cs-CZ" dirty="0" smtClean="0"/>
              <a:t>    o = 6 cm 5 mm + 7 cm + 6 cm</a:t>
            </a:r>
          </a:p>
          <a:p>
            <a:r>
              <a:rPr lang="cs-CZ" dirty="0"/>
              <a:t> </a:t>
            </a:r>
            <a:r>
              <a:rPr lang="cs-CZ" dirty="0" smtClean="0"/>
              <a:t>    o = 19 cm 5 mm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899592" y="4365104"/>
            <a:ext cx="72728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899592" y="422108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635896" y="422108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724128" y="422108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8172400" y="422108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899592" y="5085184"/>
            <a:ext cx="72728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899592" y="494116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8172400" y="494116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80008" y="3923226"/>
            <a:ext cx="688041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 startAt="2"/>
            </a:pPr>
            <a:r>
              <a:rPr lang="cs-CZ" dirty="0" smtClean="0"/>
              <a:t>          7 cm                               6 cm                             6 cm 5 mm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                        19 cm 5 mm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16181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DÚ: spočítej obvod pozemku, který má dost neobvyklý tvar: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1403648" y="2060848"/>
            <a:ext cx="2664296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4067944" y="2060848"/>
            <a:ext cx="576064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4644008" y="2420888"/>
            <a:ext cx="1800200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444208" y="2420888"/>
            <a:ext cx="1440160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403648" y="3284984"/>
            <a:ext cx="0" cy="2160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1403648" y="4005064"/>
            <a:ext cx="1512168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915816" y="4005064"/>
            <a:ext cx="936104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3851920" y="4365104"/>
            <a:ext cx="1584176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436096" y="4365104"/>
            <a:ext cx="1008112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6444208" y="4365104"/>
            <a:ext cx="1440160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856385" y="2349210"/>
            <a:ext cx="7003840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  35 m                          10 m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13 m  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18 m</a:t>
            </a:r>
          </a:p>
          <a:p>
            <a:endParaRPr lang="cs-CZ" dirty="0"/>
          </a:p>
          <a:p>
            <a:r>
              <a:rPr lang="cs-CZ" dirty="0" smtClean="0"/>
              <a:t>17 m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15 m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12 m                    14 m  </a:t>
            </a:r>
          </a:p>
          <a:p>
            <a:r>
              <a:rPr lang="cs-CZ"/>
              <a:t> </a:t>
            </a:r>
            <a:r>
              <a:rPr lang="cs-CZ" smtClean="0"/>
              <a:t>                                                                  14 m                         15 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7782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701</Words>
  <Application>Microsoft Office PowerPoint</Application>
  <PresentationFormat>Předvádění na obrazovce (4:3)</PresentationFormat>
  <Paragraphs>178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Došky</vt:lpstr>
      <vt:lpstr>Snímek 1</vt:lpstr>
      <vt:lpstr>Anotace a citace</vt:lpstr>
      <vt:lpstr>Zopakuj si vzorečky:</vt:lpstr>
      <vt:lpstr>Úloha 1:</vt:lpstr>
      <vt:lpstr>Úloha 1- řešení:</vt:lpstr>
      <vt:lpstr>Úloha 2: urči obvod lichoběžníku</vt:lpstr>
      <vt:lpstr>Úloha 2: řešení</vt:lpstr>
      <vt:lpstr>Úloha 3: urči zbývající délky, když víš, že obvod čtyřúhelníku je 56 cm.</vt:lpstr>
      <vt:lpstr>Snímek 9</vt:lpstr>
      <vt:lpstr>Úloha 4: jaké jsou rozměry políček na šachovnici, když obvod šachovnice je 64 cm?</vt:lpstr>
      <vt:lpstr>Úloha 4: řešení</vt:lpstr>
      <vt:lpstr>Úloha 5: Urči obvod trojúhelníku:</vt:lpstr>
      <vt:lpstr>Úloha 5: řešení</vt:lpstr>
      <vt:lpstr>DÚ: spočítej obvod pozemku, který má dost neobvyklý tvar: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21</cp:revision>
  <dcterms:created xsi:type="dcterms:W3CDTF">2013-03-03T13:42:06Z</dcterms:created>
  <dcterms:modified xsi:type="dcterms:W3CDTF">2013-07-27T10:14:18Z</dcterms:modified>
</cp:coreProperties>
</file>