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7" r:id="rId2"/>
    <p:sldId id="258" r:id="rId3"/>
    <p:sldId id="261" r:id="rId4"/>
    <p:sldId id="262" r:id="rId5"/>
    <p:sldId id="264" r:id="rId6"/>
    <p:sldId id="272" r:id="rId7"/>
    <p:sldId id="265" r:id="rId8"/>
    <p:sldId id="266" r:id="rId9"/>
    <p:sldId id="273" r:id="rId10"/>
    <p:sldId id="274" r:id="rId11"/>
    <p:sldId id="27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42  </a:t>
          </a:r>
          <a:r>
            <a:rPr lang="cs-CZ" sz="1400" smtClean="0"/>
            <a:t>INOVACE 31 </a:t>
          </a:r>
          <a:r>
            <a:rPr lang="cs-CZ" sz="1400" dirty="0" smtClean="0"/>
            <a:t>Matematika a její aplikace –geometrie ve 4.r.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Obvod čtverce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7AE7753-AABB-45C8-AE23-AA2D24D07B07}" type="presOf" srcId="{757F3AB3-0718-4624-B441-E567A8F0AB56}" destId="{333A1088-737F-45CB-B68E-254E46348037}" srcOrd="0" destOrd="0" presId="urn:microsoft.com/office/officeart/2005/8/layout/target3"/>
    <dgm:cxn modelId="{E6DC156D-F538-4831-A4FB-D1D02D11778A}" type="presOf" srcId="{7D356FD4-5DBA-45B8-83F2-01640ED454D7}" destId="{D0E8B8A9-76C8-445B-9727-5936C7A5778A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E555955F-D5C0-42F0-A6A4-EBF7F854AD71}" type="presOf" srcId="{B651F6E3-6281-48DB-9319-2AEAFDAE7572}" destId="{619D679B-A015-4ECF-8348-D1034C574F40}" srcOrd="0" destOrd="0" presId="urn:microsoft.com/office/officeart/2005/8/layout/target3"/>
    <dgm:cxn modelId="{9E4FB7E0-54EC-4B6C-AB7A-CB87A85BBFE6}" type="presOf" srcId="{4C35D32F-0EAB-4CD7-82EE-45574DC2A586}" destId="{890E4F0B-2866-4A3F-A3C7-2A14B1797930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0E47843-D7BD-4018-BB7E-1DCC8A62D7E5}" type="presOf" srcId="{4C35D32F-0EAB-4CD7-82EE-45574DC2A586}" destId="{8BEBB6EC-1DAA-4CAC-8A25-BC0FCBD5DBD5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A0DFC90-37BB-409F-B9BB-56ED2919A7B6}" type="presOf" srcId="{7D356FD4-5DBA-45B8-83F2-01640ED454D7}" destId="{F217DB88-03EE-4B14-A303-4F9D49C289A7}" srcOrd="0" destOrd="0" presId="urn:microsoft.com/office/officeart/2005/8/layout/target3"/>
    <dgm:cxn modelId="{871D9334-9C7A-4A76-851A-27C94775FA10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0355963-5D9E-49C3-9C88-804D723A2BAE}" type="presOf" srcId="{D1D4F407-5343-4D3F-B5B9-D407B03CAEB4}" destId="{D005CE8C-CC26-4C3E-AC11-E15060ECD759}" srcOrd="0" destOrd="0" presId="urn:microsoft.com/office/officeart/2005/8/layout/target3"/>
    <dgm:cxn modelId="{0524C220-E200-4EE4-A484-3291AB015491}" type="presOf" srcId="{D1D4F407-5343-4D3F-B5B9-D407B03CAEB4}" destId="{AED2198E-93D5-4001-81B4-73124B309672}" srcOrd="1" destOrd="0" presId="urn:microsoft.com/office/officeart/2005/8/layout/target3"/>
    <dgm:cxn modelId="{FF264738-F973-419C-8A3F-B726E46BFD8F}" type="presOf" srcId="{B651F6E3-6281-48DB-9319-2AEAFDAE7572}" destId="{6BB5E863-4638-4E1D-BFDE-399D028AC4ED}" srcOrd="1" destOrd="0" presId="urn:microsoft.com/office/officeart/2005/8/layout/target3"/>
    <dgm:cxn modelId="{33CDA3B0-BADD-4C76-9518-3CD1ADCAAF72}" type="presOf" srcId="{D1B46980-6531-4606-95E6-44980827E919}" destId="{2BE915AB-18AA-4053-B92C-3BFC9ED204BB}" srcOrd="1" destOrd="0" presId="urn:microsoft.com/office/officeart/2005/8/layout/target3"/>
    <dgm:cxn modelId="{3AFDF390-3C79-457A-9ADB-DA773EF4AC72}" type="presParOf" srcId="{333A1088-737F-45CB-B68E-254E46348037}" destId="{F5ABB229-8D3B-4694-996A-96F23CF14429}" srcOrd="0" destOrd="0" presId="urn:microsoft.com/office/officeart/2005/8/layout/target3"/>
    <dgm:cxn modelId="{821C78B0-1CA0-49BA-9ECD-5A9ADFF746F7}" type="presParOf" srcId="{333A1088-737F-45CB-B68E-254E46348037}" destId="{F41139FD-01EE-4571-8B17-4FB00FC51163}" srcOrd="1" destOrd="0" presId="urn:microsoft.com/office/officeart/2005/8/layout/target3"/>
    <dgm:cxn modelId="{8C91A4C9-C25A-4FA9-8056-365B90F0F973}" type="presParOf" srcId="{333A1088-737F-45CB-B68E-254E46348037}" destId="{D005CE8C-CC26-4C3E-AC11-E15060ECD759}" srcOrd="2" destOrd="0" presId="urn:microsoft.com/office/officeart/2005/8/layout/target3"/>
    <dgm:cxn modelId="{7065B2DA-395E-4916-AD3C-35A7D128EC5A}" type="presParOf" srcId="{333A1088-737F-45CB-B68E-254E46348037}" destId="{2C702D82-9B77-49B7-9568-BB8EB47C3372}" srcOrd="3" destOrd="0" presId="urn:microsoft.com/office/officeart/2005/8/layout/target3"/>
    <dgm:cxn modelId="{8F0BAA2A-1388-4683-B1D0-D1220173E97F}" type="presParOf" srcId="{333A1088-737F-45CB-B68E-254E46348037}" destId="{A52A0455-90FF-4808-ABD0-F02540D31D5A}" srcOrd="4" destOrd="0" presId="urn:microsoft.com/office/officeart/2005/8/layout/target3"/>
    <dgm:cxn modelId="{04635A83-ED1D-4F6C-850E-CA07D366ACAA}" type="presParOf" srcId="{333A1088-737F-45CB-B68E-254E46348037}" destId="{6140AFEC-043D-4C43-A2F9-D0F5331DF3A3}" srcOrd="5" destOrd="0" presId="urn:microsoft.com/office/officeart/2005/8/layout/target3"/>
    <dgm:cxn modelId="{D4A99368-7E02-4E03-8E13-732323AD02FB}" type="presParOf" srcId="{333A1088-737F-45CB-B68E-254E46348037}" destId="{9358AC05-5D7D-4327-9F80-1AD486AEA664}" srcOrd="6" destOrd="0" presId="urn:microsoft.com/office/officeart/2005/8/layout/target3"/>
    <dgm:cxn modelId="{DF5CEAA7-687C-404B-BDA4-B47346F7B02F}" type="presParOf" srcId="{333A1088-737F-45CB-B68E-254E46348037}" destId="{313FC574-E1CD-4FB4-B054-0B805CE0447D}" srcOrd="7" destOrd="0" presId="urn:microsoft.com/office/officeart/2005/8/layout/target3"/>
    <dgm:cxn modelId="{41F65E42-92C2-447E-A27C-CFE1CDE81CD9}" type="presParOf" srcId="{333A1088-737F-45CB-B68E-254E46348037}" destId="{619D679B-A015-4ECF-8348-D1034C574F40}" srcOrd="8" destOrd="0" presId="urn:microsoft.com/office/officeart/2005/8/layout/target3"/>
    <dgm:cxn modelId="{2B1A5D5D-86D1-4669-81EF-D141CC334EBF}" type="presParOf" srcId="{333A1088-737F-45CB-B68E-254E46348037}" destId="{5EADEC68-DC27-4179-998F-15CD834808A2}" srcOrd="9" destOrd="0" presId="urn:microsoft.com/office/officeart/2005/8/layout/target3"/>
    <dgm:cxn modelId="{421130C7-9658-4ADB-B510-AF6E13E96204}" type="presParOf" srcId="{333A1088-737F-45CB-B68E-254E46348037}" destId="{B8578831-437F-4501-8ADE-AE2A1799C643}" srcOrd="10" destOrd="0" presId="urn:microsoft.com/office/officeart/2005/8/layout/target3"/>
    <dgm:cxn modelId="{C5744DA3-657A-427F-8BCE-A4DF349CA6B0}" type="presParOf" srcId="{333A1088-737F-45CB-B68E-254E46348037}" destId="{F217DB88-03EE-4B14-A303-4F9D49C289A7}" srcOrd="11" destOrd="0" presId="urn:microsoft.com/office/officeart/2005/8/layout/target3"/>
    <dgm:cxn modelId="{C57CB460-2A39-456D-8180-4FC939B0DDD8}" type="presParOf" srcId="{333A1088-737F-45CB-B68E-254E46348037}" destId="{76644BE8-9D7C-4C09-B250-3D10AF48CBB7}" srcOrd="12" destOrd="0" presId="urn:microsoft.com/office/officeart/2005/8/layout/target3"/>
    <dgm:cxn modelId="{8098570E-481A-4672-B101-3740DD3DBBC6}" type="presParOf" srcId="{333A1088-737F-45CB-B68E-254E46348037}" destId="{EE85B701-7295-41C0-BA7A-34D3756A2AE6}" srcOrd="13" destOrd="0" presId="urn:microsoft.com/office/officeart/2005/8/layout/target3"/>
    <dgm:cxn modelId="{BFAF6B43-19E5-4867-B6C2-B11D8B1D45F8}" type="presParOf" srcId="{333A1088-737F-45CB-B68E-254E46348037}" destId="{8BEBB6EC-1DAA-4CAC-8A25-BC0FCBD5DBD5}" srcOrd="14" destOrd="0" presId="urn:microsoft.com/office/officeart/2005/8/layout/target3"/>
    <dgm:cxn modelId="{85118F1D-77B9-41D4-9315-996694CD6A46}" type="presParOf" srcId="{333A1088-737F-45CB-B68E-254E46348037}" destId="{AED2198E-93D5-4001-81B4-73124B309672}" srcOrd="15" destOrd="0" presId="urn:microsoft.com/office/officeart/2005/8/layout/target3"/>
    <dgm:cxn modelId="{93591129-3686-482B-9416-3B47913D30D9}" type="presParOf" srcId="{333A1088-737F-45CB-B68E-254E46348037}" destId="{2BE915AB-18AA-4053-B92C-3BFC9ED204BB}" srcOrd="16" destOrd="0" presId="urn:microsoft.com/office/officeart/2005/8/layout/target3"/>
    <dgm:cxn modelId="{9A678923-5267-47E4-A1DF-B14765D8679F}" type="presParOf" srcId="{333A1088-737F-45CB-B68E-254E46348037}" destId="{6BB5E863-4638-4E1D-BFDE-399D028AC4ED}" srcOrd="17" destOrd="0" presId="urn:microsoft.com/office/officeart/2005/8/layout/target3"/>
    <dgm:cxn modelId="{A23CFFB0-6B10-49D1-AE24-C8421B83EC7D}" type="presParOf" srcId="{333A1088-737F-45CB-B68E-254E46348037}" destId="{D0E8B8A9-76C8-445B-9727-5936C7A5778A}" srcOrd="18" destOrd="0" presId="urn:microsoft.com/office/officeart/2005/8/layout/target3"/>
    <dgm:cxn modelId="{64BA0C8A-B902-4711-8666-16A1566E6AB5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42  </a:t>
          </a:r>
          <a:r>
            <a:rPr lang="cs-CZ" sz="1400" kern="1200" smtClean="0"/>
            <a:t>INOVACE 31 </a:t>
          </a:r>
          <a:r>
            <a:rPr lang="cs-CZ" sz="1400" kern="1200" dirty="0" smtClean="0"/>
            <a:t>Matematika a její aplikace –geometrie ve 4.r.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Obvod čtverce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15000"/>
                <a:satMod val="18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hade val="45000"/>
                <a:satMod val="170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99000"/>
                <a:shade val="65000"/>
                <a:satMod val="1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95500"/>
                <a:shade val="100000"/>
                <a:satMod val="155000"/>
              </a:schemeClr>
            </a:gs>
          </a:gsLst>
          <a:lin ang="16200000" scaled="0"/>
        </a:gradFill>
        <a:ln>
          <a:noFill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glow" dir="t">
            <a:rot lat="0" lon="0" rev="13200000"/>
          </a:lightRig>
        </a:scene3d>
        <a:sp3d prstMaterial="dkEdge">
          <a:bevelT w="63500" h="508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000"/>
            </a:srgbClr>
          </a:outerShdw>
        </a:effectLst>
        <a:scene3d>
          <a:camera prst="orthographicFront">
            <a:rot lat="0" lon="0" rev="0"/>
          </a:camera>
          <a:lightRig rig="brightRoom" dir="t">
            <a:rot lat="0" lon="0" rev="8700000"/>
          </a:lightRig>
        </a:scene3d>
        <a:sp3d contourW="12700" prstMaterial="dkEdge">
          <a:bevelT w="0" h="0" prst="relaxedInset"/>
          <a:contourClr>
            <a:schemeClr val="lt1">
              <a:alpha val="90000"/>
              <a:hueOff val="0"/>
              <a:satOff val="0"/>
              <a:lumOff val="0"/>
              <a:alphaOff val="0"/>
              <a:shade val="65000"/>
              <a:satMod val="15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D13B5B-F633-4B27-BDD9-8DFFA9B02B9C}" type="datetimeFigureOut">
              <a:rPr lang="cs-CZ" smtClean="0"/>
              <a:pPr/>
              <a:t>27.7.2013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E5262-F981-4B52-A616-B3691367899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31457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72101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24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27.7.2013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0800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1637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34129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5812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940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3057470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xmlns="" val="328171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32583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27.7.2013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65959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F3D0C4D0-FDA7-4245-9BF3-C4E4F799DB88}" type="datetimeFigureOut">
              <a:rPr lang="cs-CZ" smtClean="0">
                <a:solidFill>
                  <a:srgbClr val="DFE6D0"/>
                </a:solidFill>
              </a:rPr>
              <a:pPr/>
              <a:t>27.7.2013</a:t>
            </a:fld>
            <a:endParaRPr lang="cs-CZ">
              <a:solidFill>
                <a:srgbClr val="DFE6D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>
              <a:solidFill>
                <a:srgbClr val="DFE6D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8901ECC0-0BDB-4B55-B2D1-E88CC0524384}" type="slidenum">
              <a:rPr lang="cs-CZ" smtClean="0">
                <a:solidFill>
                  <a:srgbClr val="DFE6D0"/>
                </a:solidFill>
              </a:rPr>
              <a:pPr/>
              <a:t>‹#›</a:t>
            </a:fld>
            <a:endParaRPr lang="cs-CZ">
              <a:solidFill>
                <a:srgbClr val="DFE6D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43087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782714966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1696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Obvod čtverce vyvodíme jako součet délek všech jeho stran</a:t>
            </a:r>
          </a:p>
          <a:p>
            <a:r>
              <a:rPr lang="cs-CZ" dirty="0" smtClean="0"/>
              <a:t>   upozorníme žáky na přímou úměrnost mezi délkou strany čtverce a jeho obvodem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lvl="0">
              <a:buClr>
                <a:srgbClr val="759AA5">
                  <a:lumMod val="60000"/>
                  <a:lumOff val="40000"/>
                </a:srgbClr>
              </a:buClr>
            </a:pPr>
            <a:r>
              <a:rPr lang="cs-CZ" dirty="0">
                <a:solidFill>
                  <a:srgbClr val="DFE6D0"/>
                </a:solidFill>
              </a:rPr>
              <a:t>Matematika pro 4. ročník ZŠ, </a:t>
            </a:r>
            <a:r>
              <a:rPr lang="cs-CZ" dirty="0" smtClean="0">
                <a:solidFill>
                  <a:srgbClr val="DFE6D0"/>
                </a:solidFill>
              </a:rPr>
              <a:t>2.díl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RNDr. Růžena Blažková,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Milena Vaňurová,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r>
              <a:rPr lang="cs-CZ" dirty="0">
                <a:solidFill>
                  <a:srgbClr val="DFE6D0"/>
                </a:solidFill>
              </a:rPr>
              <a:t>; RNDr. Květoslava Matoušková, </a:t>
            </a:r>
            <a:r>
              <a:rPr lang="cs-CZ" dirty="0" err="1">
                <a:solidFill>
                  <a:srgbClr val="DFE6D0"/>
                </a:solidFill>
              </a:rPr>
              <a:t>CSc</a:t>
            </a:r>
            <a:endParaRPr lang="cs-CZ" dirty="0">
              <a:solidFill>
                <a:srgbClr val="DFE6D0"/>
              </a:solidFill>
            </a:endParaRP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>
                <a:solidFill>
                  <a:srgbClr val="DFE6D0"/>
                </a:solidFill>
              </a:rPr>
              <a:t>Naklad. Alter, Praha </a:t>
            </a:r>
            <a:r>
              <a:rPr lang="cs-CZ" dirty="0" smtClean="0">
                <a:solidFill>
                  <a:srgbClr val="DFE6D0"/>
                </a:solidFill>
              </a:rPr>
              <a:t>2005</a:t>
            </a:r>
          </a:p>
          <a:p>
            <a:pPr marL="0" lvl="0" indent="0">
              <a:buClr>
                <a:srgbClr val="759AA5">
                  <a:lumMod val="60000"/>
                  <a:lumOff val="40000"/>
                </a:srgbClr>
              </a:buClr>
              <a:buNone/>
            </a:pPr>
            <a:r>
              <a:rPr lang="cs-CZ" dirty="0" smtClean="0">
                <a:solidFill>
                  <a:srgbClr val="DFE6D0"/>
                </a:solidFill>
              </a:rPr>
              <a:t>Obrázky: www.office.</a:t>
            </a:r>
            <a:r>
              <a:rPr lang="cs-CZ" dirty="0" err="1" smtClean="0">
                <a:solidFill>
                  <a:srgbClr val="DFE6D0"/>
                </a:solidFill>
              </a:rPr>
              <a:t>microsoft.com</a:t>
            </a:r>
            <a:endParaRPr lang="cs-CZ" dirty="0">
              <a:solidFill>
                <a:srgbClr val="DFE6D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6821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Zopakuj si vlastnosti čtverce: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73459" y="1684443"/>
            <a:ext cx="299723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4 vrcholy</a:t>
            </a:r>
          </a:p>
          <a:p>
            <a:r>
              <a:rPr lang="cs-CZ" dirty="0"/>
              <a:t>4 </a:t>
            </a:r>
            <a:r>
              <a:rPr lang="cs-CZ" dirty="0" smtClean="0"/>
              <a:t>strany</a:t>
            </a:r>
          </a:p>
          <a:p>
            <a:endParaRPr lang="cs-CZ" dirty="0"/>
          </a:p>
          <a:p>
            <a:r>
              <a:rPr lang="cs-CZ" dirty="0"/>
              <a:t>Sousední strany jsou kolmé</a:t>
            </a:r>
          </a:p>
          <a:p>
            <a:r>
              <a:rPr lang="cs-CZ" dirty="0"/>
              <a:t>Protější strany jsou rovnoběžné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73459" y="3779748"/>
            <a:ext cx="39660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Čtverec má všechny </a:t>
            </a:r>
            <a:r>
              <a:rPr lang="cs-CZ" dirty="0"/>
              <a:t>strany shodné </a:t>
            </a:r>
            <a:r>
              <a:rPr lang="cs-CZ" dirty="0" smtClean="0"/>
              <a:t>úsečky.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5" y="4149080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2963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Problémová úloha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Jak určíme délku krajky k olemování ubrusu, který má tvar čtverce?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Změříme délky stran tohoto čtverce a sečteme je: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Určíme OBVOD čtverce.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08G8\AppData\Local\Microsoft\Windows\Temporary Internet Files\Content.IE5\8VNP16VR\MP9003996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581128"/>
            <a:ext cx="1709812" cy="1565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3237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Praktické řešení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zadání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ubrus má rozměr:</a:t>
            </a:r>
          </a:p>
          <a:p>
            <a:r>
              <a:rPr lang="cs-CZ" dirty="0" smtClean="0"/>
              <a:t>90 cm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/>
              <a:t>výpočet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90 cm + 90 cm + 90 cm + 90 cm = 360 cm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1191362" y="3948752"/>
            <a:ext cx="2265364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           90 cm</a:t>
            </a:r>
          </a:p>
          <a:p>
            <a:endParaRPr lang="cs-CZ" dirty="0" smtClean="0"/>
          </a:p>
          <a:p>
            <a:r>
              <a:rPr lang="cs-CZ" dirty="0" smtClean="0"/>
              <a:t>90 cm               90 cm</a:t>
            </a:r>
            <a:endParaRPr lang="cs-CZ" dirty="0"/>
          </a:p>
          <a:p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90 cm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838348" y="42302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07745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Můžeme počítat i </a:t>
            </a:r>
            <a:r>
              <a:rPr lang="cs-CZ" dirty="0" smtClean="0"/>
              <a:t>jiným způsobem: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Víme, že </a:t>
            </a:r>
            <a:r>
              <a:rPr lang="cs-CZ" dirty="0" smtClean="0"/>
              <a:t>všechny </a:t>
            </a:r>
            <a:r>
              <a:rPr lang="cs-CZ" dirty="0"/>
              <a:t>strany </a:t>
            </a:r>
            <a:r>
              <a:rPr lang="cs-CZ" dirty="0" smtClean="0"/>
              <a:t>čtverce </a:t>
            </a:r>
            <a:r>
              <a:rPr lang="cs-CZ" dirty="0"/>
              <a:t>mají stejné délky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4</a:t>
            </a:r>
            <a:r>
              <a:rPr lang="cs-CZ" dirty="0" smtClean="0"/>
              <a:t> </a:t>
            </a:r>
            <a:r>
              <a:rPr lang="cs-CZ" dirty="0"/>
              <a:t>. 90 cm </a:t>
            </a:r>
            <a:r>
              <a:rPr lang="cs-CZ" dirty="0" smtClean="0"/>
              <a:t>= 360 </a:t>
            </a:r>
            <a:r>
              <a:rPr lang="cs-CZ" dirty="0"/>
              <a:t>cm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3824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5" y="1124744"/>
            <a:ext cx="777686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Délku stran čtverce </a:t>
            </a:r>
            <a:r>
              <a:rPr lang="cs-CZ" sz="2800" dirty="0"/>
              <a:t>můžeme </a:t>
            </a:r>
            <a:r>
              <a:rPr lang="cs-CZ" sz="2800" dirty="0" smtClean="0"/>
              <a:t>označit jednoduše písmenem malé abecedy: např. </a:t>
            </a:r>
            <a:r>
              <a:rPr lang="cs-CZ" sz="2800" dirty="0" smtClean="0">
                <a:solidFill>
                  <a:srgbClr val="FF0000"/>
                </a:solidFill>
              </a:rPr>
              <a:t>a</a:t>
            </a:r>
            <a:endParaRPr lang="cs-CZ" sz="2800" dirty="0" smtClean="0"/>
          </a:p>
          <a:p>
            <a:endParaRPr lang="cs-CZ" sz="2800" dirty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2776860"/>
            <a:ext cx="409439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                             a                              </a:t>
            </a: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        a                                </a:t>
            </a:r>
            <a:r>
              <a:rPr lang="cs-CZ" dirty="0" err="1" smtClean="0">
                <a:solidFill>
                  <a:srgbClr val="FF0000"/>
                </a:solidFill>
              </a:rPr>
              <a:t>a</a:t>
            </a:r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endParaRPr lang="cs-CZ" dirty="0" smtClean="0"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                               a   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699792" y="3113782"/>
            <a:ext cx="1872208" cy="16344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433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Obvod čtverce vypočítáme: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1259632" y="1772816"/>
            <a:ext cx="4248472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rgbClr val="FF0000"/>
                </a:solidFill>
              </a:rPr>
              <a:t>o = a + a + a +a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383868" y="4032565"/>
            <a:ext cx="403244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>
                <a:solidFill>
                  <a:srgbClr val="FFFF00"/>
                </a:solidFill>
              </a:rPr>
              <a:t>o</a:t>
            </a:r>
            <a:r>
              <a:rPr lang="cs-CZ" sz="3600" dirty="0" smtClean="0">
                <a:solidFill>
                  <a:srgbClr val="FFFF00"/>
                </a:solidFill>
              </a:rPr>
              <a:t> = 4 . a</a:t>
            </a:r>
            <a:endParaRPr lang="cs-CZ" sz="3600" dirty="0">
              <a:solidFill>
                <a:srgbClr val="FFFF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165775" y="4365104"/>
            <a:ext cx="638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nebo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585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tabulku: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027590996"/>
              </p:ext>
            </p:extLst>
          </p:nvPr>
        </p:nvGraphicFramePr>
        <p:xfrm>
          <a:off x="1115616" y="2348880"/>
          <a:ext cx="609600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Délka strany čtverce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2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4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6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10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12 cm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Obvod čtverce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11455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02232642"/>
              </p:ext>
            </p:extLst>
          </p:nvPr>
        </p:nvGraphicFramePr>
        <p:xfrm>
          <a:off x="1115616" y="2348880"/>
          <a:ext cx="609600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/>
                <a:gridCol w="1016000"/>
                <a:gridCol w="1016000"/>
                <a:gridCol w="1016000"/>
                <a:gridCol w="1016000"/>
                <a:gridCol w="1016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Délka strany čtverce 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2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4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6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10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12 cm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Obvod čtverce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8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16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24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40 cm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  <a:p>
                      <a:r>
                        <a:rPr lang="cs-CZ" dirty="0" smtClean="0"/>
                        <a:t>48 cm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611560" y="4581128"/>
            <a:ext cx="65568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Kolikrát se zvětší délka strany čtverce, tolikrát se zvětší obvod čtverce.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59" y="5245140"/>
            <a:ext cx="6788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Kolikrát se </a:t>
            </a:r>
            <a:r>
              <a:rPr lang="cs-CZ" dirty="0" smtClean="0"/>
              <a:t>zmenší </a:t>
            </a:r>
            <a:r>
              <a:rPr lang="cs-CZ" dirty="0"/>
              <a:t>délka strany čtverce, tolikrát se </a:t>
            </a:r>
            <a:r>
              <a:rPr lang="cs-CZ" dirty="0" smtClean="0"/>
              <a:t>zmenší </a:t>
            </a:r>
            <a:r>
              <a:rPr lang="cs-CZ" dirty="0"/>
              <a:t>obvod </a:t>
            </a:r>
            <a:r>
              <a:rPr lang="cs-CZ" dirty="0" smtClean="0"/>
              <a:t>čtverce.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157832" y="5939988"/>
            <a:ext cx="16961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Přímá úměrnost !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3460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Domácí úkol: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Jedno políčko na šachovnici má stranu o délce 3 cm.</a:t>
            </a:r>
          </a:p>
          <a:p>
            <a:r>
              <a:rPr lang="cs-CZ" dirty="0" smtClean="0"/>
              <a:t>Vypočítej jeho obvod.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nápověda pro ty, kteří šachy neznají: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Každá strana má 8 čtvercových políček.</a:t>
            </a:r>
            <a:endParaRPr lang="cs-CZ" dirty="0"/>
          </a:p>
        </p:txBody>
      </p:sp>
      <p:pic>
        <p:nvPicPr>
          <p:cNvPr id="2050" name="Picture 2" descr="C:\Users\08G8\AppData\Local\Microsoft\Windows\Temporary Internet Files\Content.IE5\M5QGND5X\MP90017791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645024"/>
            <a:ext cx="36576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49700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359</Words>
  <Application>Microsoft Office PowerPoint</Application>
  <PresentationFormat>Předvádění na obrazovce (4:3)</PresentationFormat>
  <Paragraphs>108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Došky</vt:lpstr>
      <vt:lpstr>Snímek 1</vt:lpstr>
      <vt:lpstr>Anotace a citace</vt:lpstr>
      <vt:lpstr>Zopakuj si vlastnosti čtverce:</vt:lpstr>
      <vt:lpstr>Problémová úloha</vt:lpstr>
      <vt:lpstr>Praktické řešení</vt:lpstr>
      <vt:lpstr>Můžeme počítat i jiným způsobem:</vt:lpstr>
      <vt:lpstr>Snímek 7</vt:lpstr>
      <vt:lpstr>Obvod čtverce vypočítáme:</vt:lpstr>
      <vt:lpstr>Doplň tabulku:</vt:lpstr>
      <vt:lpstr>řešení:</vt:lpstr>
      <vt:lpstr>Domácí úkol: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Dum</cp:lastModifiedBy>
  <cp:revision>13</cp:revision>
  <dcterms:created xsi:type="dcterms:W3CDTF">2013-03-03T13:42:06Z</dcterms:created>
  <dcterms:modified xsi:type="dcterms:W3CDTF">2013-07-27T10:15:24Z</dcterms:modified>
</cp:coreProperties>
</file>