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7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</a:t>
          </a:r>
          <a:r>
            <a:rPr lang="cs-CZ" sz="1400" smtClean="0"/>
            <a:t>INOVACE </a:t>
          </a:r>
          <a:r>
            <a:rPr lang="cs-CZ" sz="1400" smtClean="0"/>
            <a:t>33 </a:t>
          </a:r>
          <a:r>
            <a:rPr lang="cs-CZ" sz="1400" dirty="0" smtClean="0"/>
            <a:t>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Konstrukce obdélníku a čtverce 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0E664A-CFEC-4D6B-AD45-CB15C3117649}" type="presOf" srcId="{D1D4F407-5343-4D3F-B5B9-D407B03CAEB4}" destId="{AED2198E-93D5-4001-81B4-73124B309672}" srcOrd="1" destOrd="0" presId="urn:microsoft.com/office/officeart/2005/8/layout/target3"/>
    <dgm:cxn modelId="{B27F3CF1-34F0-4151-9A2F-49BE975B634F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64720B0-6C86-4D89-97D8-4B1902246082}" type="presOf" srcId="{4C35D32F-0EAB-4CD7-82EE-45574DC2A586}" destId="{890E4F0B-2866-4A3F-A3C7-2A14B1797930}" srcOrd="1" destOrd="0" presId="urn:microsoft.com/office/officeart/2005/8/layout/target3"/>
    <dgm:cxn modelId="{70B6AD43-FB6B-44F3-B4DF-06B8A65F1817}" type="presOf" srcId="{B651F6E3-6281-48DB-9319-2AEAFDAE7572}" destId="{6BB5E863-4638-4E1D-BFDE-399D028AC4ED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1E853955-56B5-4C53-B742-D6CDEC43DE79}" type="presOf" srcId="{4C35D32F-0EAB-4CD7-82EE-45574DC2A586}" destId="{8BEBB6EC-1DAA-4CAC-8A25-BC0FCBD5DBD5}" srcOrd="0" destOrd="0" presId="urn:microsoft.com/office/officeart/2005/8/layout/target3"/>
    <dgm:cxn modelId="{CFBA2AC8-AEFF-4D33-97A4-559AA0DF46CE}" type="presOf" srcId="{D1B46980-6531-4606-95E6-44980827E919}" destId="{6140AFEC-043D-4C43-A2F9-D0F5331DF3A3}" srcOrd="0" destOrd="0" presId="urn:microsoft.com/office/officeart/2005/8/layout/target3"/>
    <dgm:cxn modelId="{AF64BDD6-5399-4BED-BFDA-CCA03B33CA0A}" type="presOf" srcId="{B651F6E3-6281-48DB-9319-2AEAFDAE7572}" destId="{619D679B-A015-4ECF-8348-D1034C574F40}" srcOrd="0" destOrd="0" presId="urn:microsoft.com/office/officeart/2005/8/layout/target3"/>
    <dgm:cxn modelId="{D2488CD3-A45C-4C8B-B57D-7961949AAC5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0AD6558-771D-40A7-B472-7AF83AD8416E}" type="presOf" srcId="{7D356FD4-5DBA-45B8-83F2-01640ED454D7}" destId="{F217DB88-03EE-4B14-A303-4F9D49C289A7}" srcOrd="0" destOrd="0" presId="urn:microsoft.com/office/officeart/2005/8/layout/target3"/>
    <dgm:cxn modelId="{B7153CD8-E62F-440C-A9DB-BC21DBA0A1F4}" type="presOf" srcId="{D1D4F407-5343-4D3F-B5B9-D407B03CAEB4}" destId="{D005CE8C-CC26-4C3E-AC11-E15060ECD759}" srcOrd="0" destOrd="0" presId="urn:microsoft.com/office/officeart/2005/8/layout/target3"/>
    <dgm:cxn modelId="{E88617A6-FD61-4ABE-A3D6-D7FC9D7B2BBB}" type="presOf" srcId="{7D356FD4-5DBA-45B8-83F2-01640ED454D7}" destId="{D0E8B8A9-76C8-445B-9727-5936C7A5778A}" srcOrd="1" destOrd="0" presId="urn:microsoft.com/office/officeart/2005/8/layout/target3"/>
    <dgm:cxn modelId="{7F7ECDB1-9C29-40D9-A909-5220C321E328}" type="presParOf" srcId="{333A1088-737F-45CB-B68E-254E46348037}" destId="{F5ABB229-8D3B-4694-996A-96F23CF14429}" srcOrd="0" destOrd="0" presId="urn:microsoft.com/office/officeart/2005/8/layout/target3"/>
    <dgm:cxn modelId="{C38DF2BA-AF2B-4FC1-ACA5-DE7AFD43DED6}" type="presParOf" srcId="{333A1088-737F-45CB-B68E-254E46348037}" destId="{F41139FD-01EE-4571-8B17-4FB00FC51163}" srcOrd="1" destOrd="0" presId="urn:microsoft.com/office/officeart/2005/8/layout/target3"/>
    <dgm:cxn modelId="{0EC38901-7442-4CAB-95D4-386BD179180E}" type="presParOf" srcId="{333A1088-737F-45CB-B68E-254E46348037}" destId="{D005CE8C-CC26-4C3E-AC11-E15060ECD759}" srcOrd="2" destOrd="0" presId="urn:microsoft.com/office/officeart/2005/8/layout/target3"/>
    <dgm:cxn modelId="{47E13483-4A36-458C-89A3-4A0D511B751D}" type="presParOf" srcId="{333A1088-737F-45CB-B68E-254E46348037}" destId="{2C702D82-9B77-49B7-9568-BB8EB47C3372}" srcOrd="3" destOrd="0" presId="urn:microsoft.com/office/officeart/2005/8/layout/target3"/>
    <dgm:cxn modelId="{48984695-8212-464C-BE05-12F3F8D01326}" type="presParOf" srcId="{333A1088-737F-45CB-B68E-254E46348037}" destId="{A52A0455-90FF-4808-ABD0-F02540D31D5A}" srcOrd="4" destOrd="0" presId="urn:microsoft.com/office/officeart/2005/8/layout/target3"/>
    <dgm:cxn modelId="{6C00011B-010B-4072-AC4C-BBC9C712C08E}" type="presParOf" srcId="{333A1088-737F-45CB-B68E-254E46348037}" destId="{6140AFEC-043D-4C43-A2F9-D0F5331DF3A3}" srcOrd="5" destOrd="0" presId="urn:microsoft.com/office/officeart/2005/8/layout/target3"/>
    <dgm:cxn modelId="{A1631208-59E5-4225-A45F-BB7A512527D8}" type="presParOf" srcId="{333A1088-737F-45CB-B68E-254E46348037}" destId="{9358AC05-5D7D-4327-9F80-1AD486AEA664}" srcOrd="6" destOrd="0" presId="urn:microsoft.com/office/officeart/2005/8/layout/target3"/>
    <dgm:cxn modelId="{56C5FA74-214A-448D-B9C9-703870113158}" type="presParOf" srcId="{333A1088-737F-45CB-B68E-254E46348037}" destId="{313FC574-E1CD-4FB4-B054-0B805CE0447D}" srcOrd="7" destOrd="0" presId="urn:microsoft.com/office/officeart/2005/8/layout/target3"/>
    <dgm:cxn modelId="{AC220A7D-9FF8-4609-BA1A-315EDF08A6BE}" type="presParOf" srcId="{333A1088-737F-45CB-B68E-254E46348037}" destId="{619D679B-A015-4ECF-8348-D1034C574F40}" srcOrd="8" destOrd="0" presId="urn:microsoft.com/office/officeart/2005/8/layout/target3"/>
    <dgm:cxn modelId="{010F3AC5-4107-4B5F-A622-E8BBA6199CFE}" type="presParOf" srcId="{333A1088-737F-45CB-B68E-254E46348037}" destId="{5EADEC68-DC27-4179-998F-15CD834808A2}" srcOrd="9" destOrd="0" presId="urn:microsoft.com/office/officeart/2005/8/layout/target3"/>
    <dgm:cxn modelId="{4B7FD83D-B310-4F32-9B75-C90328E66D15}" type="presParOf" srcId="{333A1088-737F-45CB-B68E-254E46348037}" destId="{B8578831-437F-4501-8ADE-AE2A1799C643}" srcOrd="10" destOrd="0" presId="urn:microsoft.com/office/officeart/2005/8/layout/target3"/>
    <dgm:cxn modelId="{D470F859-EB56-45E6-A3B3-9EDB1FF6D5B6}" type="presParOf" srcId="{333A1088-737F-45CB-B68E-254E46348037}" destId="{F217DB88-03EE-4B14-A303-4F9D49C289A7}" srcOrd="11" destOrd="0" presId="urn:microsoft.com/office/officeart/2005/8/layout/target3"/>
    <dgm:cxn modelId="{A5B979E1-60AA-42DA-ABEE-FB919A197C14}" type="presParOf" srcId="{333A1088-737F-45CB-B68E-254E46348037}" destId="{76644BE8-9D7C-4C09-B250-3D10AF48CBB7}" srcOrd="12" destOrd="0" presId="urn:microsoft.com/office/officeart/2005/8/layout/target3"/>
    <dgm:cxn modelId="{C880026E-8D98-4362-97A7-5624FDDA2834}" type="presParOf" srcId="{333A1088-737F-45CB-B68E-254E46348037}" destId="{EE85B701-7295-41C0-BA7A-34D3756A2AE6}" srcOrd="13" destOrd="0" presId="urn:microsoft.com/office/officeart/2005/8/layout/target3"/>
    <dgm:cxn modelId="{C00B73C8-DD4B-4723-8F38-6F204D3B0CC5}" type="presParOf" srcId="{333A1088-737F-45CB-B68E-254E46348037}" destId="{8BEBB6EC-1DAA-4CAC-8A25-BC0FCBD5DBD5}" srcOrd="14" destOrd="0" presId="urn:microsoft.com/office/officeart/2005/8/layout/target3"/>
    <dgm:cxn modelId="{B9BC639F-DC78-49DA-B122-7781F0C59CC8}" type="presParOf" srcId="{333A1088-737F-45CB-B68E-254E46348037}" destId="{AED2198E-93D5-4001-81B4-73124B309672}" srcOrd="15" destOrd="0" presId="urn:microsoft.com/office/officeart/2005/8/layout/target3"/>
    <dgm:cxn modelId="{4CA5D9A1-4887-48DF-8FDA-3C4B5806A6D2}" type="presParOf" srcId="{333A1088-737F-45CB-B68E-254E46348037}" destId="{2BE915AB-18AA-4053-B92C-3BFC9ED204BB}" srcOrd="16" destOrd="0" presId="urn:microsoft.com/office/officeart/2005/8/layout/target3"/>
    <dgm:cxn modelId="{F0D89E91-0300-4C21-B284-9DF88827BAE5}" type="presParOf" srcId="{333A1088-737F-45CB-B68E-254E46348037}" destId="{6BB5E863-4638-4E1D-BFDE-399D028AC4ED}" srcOrd="17" destOrd="0" presId="urn:microsoft.com/office/officeart/2005/8/layout/target3"/>
    <dgm:cxn modelId="{229CC84D-7985-4AC5-A653-CE0211D29794}" type="presParOf" srcId="{333A1088-737F-45CB-B68E-254E46348037}" destId="{D0E8B8A9-76C8-445B-9727-5936C7A5778A}" srcOrd="18" destOrd="0" presId="urn:microsoft.com/office/officeart/2005/8/layout/target3"/>
    <dgm:cxn modelId="{D1F0A682-94C8-4E04-8551-A4C41983AEB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</a:t>
          </a:r>
          <a:r>
            <a:rPr lang="cs-CZ" sz="1400" kern="1200" smtClean="0"/>
            <a:t>INOVACE </a:t>
          </a:r>
          <a:r>
            <a:rPr lang="cs-CZ" sz="1400" kern="1200" smtClean="0"/>
            <a:t>33 </a:t>
          </a:r>
          <a:r>
            <a:rPr lang="cs-CZ" sz="1400" kern="1200" dirty="0" smtClean="0"/>
            <a:t>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Konstrukce obdélníku a čtverce 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2A66F9-F80E-48EF-85C2-FBBDB11E59EE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A0C61E-2E46-4975-995A-65B69AFCEE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583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2763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6303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16.3.2013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577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749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37864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978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8876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85663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799986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058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9189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16.3.2013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1715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64713681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025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Procvičování konstrukce na základě rovnoběžnosti protějších stran a kolmosti sousedních stran obdélníku </a:t>
            </a:r>
            <a:endParaRPr lang="cs-CZ" dirty="0"/>
          </a:p>
          <a:p>
            <a:r>
              <a:rPr lang="cs-CZ" dirty="0"/>
              <a:t>Procvičování konstrukce na </a:t>
            </a:r>
            <a:r>
              <a:rPr lang="cs-CZ" dirty="0" smtClean="0"/>
              <a:t>základě intuice shodnosti a kolmosti úhlopříček čtverce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>
                <a:solidFill>
                  <a:srgbClr val="DFE6D0"/>
                </a:solidFill>
              </a:rPr>
              <a:t>Matematika pro 4. ročník ZŠ, </a:t>
            </a:r>
            <a:r>
              <a:rPr lang="cs-CZ" dirty="0" smtClean="0">
                <a:solidFill>
                  <a:srgbClr val="DFE6D0"/>
                </a:solidFill>
              </a:rPr>
              <a:t>3.díl</a:t>
            </a:r>
            <a:endParaRPr lang="cs-CZ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RNDr. Růžena Blažková,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Milena Vaňurová,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Květoslava Matoušková,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endParaRPr lang="cs-CZ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Naklad. Alter, Praha </a:t>
            </a:r>
            <a:r>
              <a:rPr lang="cs-CZ" dirty="0" smtClean="0">
                <a:solidFill>
                  <a:srgbClr val="DFE6D0"/>
                </a:solidFill>
              </a:rPr>
              <a:t>2006</a:t>
            </a:r>
            <a:endParaRPr lang="cs-CZ" dirty="0">
              <a:solidFill>
                <a:srgbClr val="DFE6D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12214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1: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060848"/>
            <a:ext cx="576439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Narýsuj dvě k sobě kolmé přímky </a:t>
            </a:r>
            <a:r>
              <a:rPr lang="cs-CZ" i="1" dirty="0" smtClean="0"/>
              <a:t>a, b.</a:t>
            </a:r>
          </a:p>
          <a:p>
            <a:r>
              <a:rPr lang="cs-CZ" dirty="0" smtClean="0"/>
              <a:t>Jejich průsečík označ A.</a:t>
            </a:r>
          </a:p>
          <a:p>
            <a:endParaRPr lang="cs-CZ" dirty="0"/>
          </a:p>
          <a:p>
            <a:r>
              <a:rPr lang="cs-CZ" dirty="0" smtClean="0"/>
              <a:t>Na jednom rameni vyznač bod B tak, aby /AB/ = 4 cm.</a:t>
            </a:r>
          </a:p>
          <a:p>
            <a:endParaRPr lang="cs-CZ" dirty="0"/>
          </a:p>
          <a:p>
            <a:r>
              <a:rPr lang="cs-CZ" dirty="0" smtClean="0"/>
              <a:t>Na druhém rameni vyznač bod D tak, aby /AD/ = 3 cm.</a:t>
            </a:r>
          </a:p>
          <a:p>
            <a:endParaRPr lang="cs-CZ" dirty="0"/>
          </a:p>
          <a:p>
            <a:r>
              <a:rPr lang="cs-CZ" dirty="0" smtClean="0"/>
              <a:t>Sestroj rovnoběžku </a:t>
            </a:r>
            <a:r>
              <a:rPr lang="cs-CZ" i="1" dirty="0" smtClean="0"/>
              <a:t>m</a:t>
            </a:r>
            <a:r>
              <a:rPr lang="cs-CZ" dirty="0" smtClean="0"/>
              <a:t> s přímkou AD, která prochází bodem B.</a:t>
            </a:r>
          </a:p>
          <a:p>
            <a:endParaRPr lang="cs-CZ" dirty="0"/>
          </a:p>
          <a:p>
            <a:r>
              <a:rPr lang="cs-CZ" dirty="0" smtClean="0"/>
              <a:t>Sestroj rovnoběžku </a:t>
            </a:r>
            <a:r>
              <a:rPr lang="cs-CZ" i="1" dirty="0" smtClean="0"/>
              <a:t>n</a:t>
            </a:r>
            <a:r>
              <a:rPr lang="cs-CZ" dirty="0" smtClean="0"/>
              <a:t> s přímkou AB, která prochází bodem D.</a:t>
            </a:r>
          </a:p>
          <a:p>
            <a:endParaRPr lang="cs-CZ" dirty="0"/>
          </a:p>
          <a:p>
            <a:r>
              <a:rPr lang="cs-CZ" dirty="0" smtClean="0"/>
              <a:t>Průsečík těchto přímek označ C.</a:t>
            </a:r>
          </a:p>
          <a:p>
            <a:endParaRPr lang="cs-CZ" dirty="0"/>
          </a:p>
          <a:p>
            <a:r>
              <a:rPr lang="cs-CZ" dirty="0" smtClean="0"/>
              <a:t>Vybarvi čtyřúhelník ABCD.   </a:t>
            </a:r>
            <a:r>
              <a:rPr lang="cs-CZ" dirty="0" smtClean="0">
                <a:solidFill>
                  <a:srgbClr val="FF0000"/>
                </a:solidFill>
              </a:rPr>
              <a:t>Je to obdélník nebo čtverec?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52771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úlohy 1: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555776" y="3933056"/>
            <a:ext cx="37444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059832" y="1772816"/>
            <a:ext cx="0" cy="2448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724128" y="1916832"/>
            <a:ext cx="0" cy="2448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699792" y="2492896"/>
            <a:ext cx="3600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699792" y="1916832"/>
            <a:ext cx="383470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                                              m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C</a:t>
            </a:r>
            <a:r>
              <a:rPr lang="cs-CZ" dirty="0" smtClean="0"/>
              <a:t>     n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      a</a:t>
            </a:r>
            <a:endParaRPr lang="cs-CZ" dirty="0"/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87624" y="4941168"/>
            <a:ext cx="4051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Narýsovaný čtyřúhelník ABCD je </a:t>
            </a:r>
            <a:r>
              <a:rPr lang="cs-CZ" dirty="0" smtClean="0">
                <a:solidFill>
                  <a:srgbClr val="FF0000"/>
                </a:solidFill>
              </a:rPr>
              <a:t>obdélník.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059832" y="2492896"/>
            <a:ext cx="2664296" cy="144016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3226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2: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060848"/>
            <a:ext cx="4881849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Narýsuj pravý úhel s vrcholem V.</a:t>
            </a:r>
          </a:p>
          <a:p>
            <a:endParaRPr lang="cs-CZ" dirty="0"/>
          </a:p>
          <a:p>
            <a:r>
              <a:rPr lang="cs-CZ" dirty="0" smtClean="0"/>
              <a:t>Na jednom rameni tohoto úhlu zvol bod S.</a:t>
            </a:r>
          </a:p>
          <a:p>
            <a:endParaRPr lang="cs-CZ" dirty="0"/>
          </a:p>
          <a:p>
            <a:r>
              <a:rPr lang="cs-CZ" dirty="0" smtClean="0"/>
              <a:t>Na druhém rameni tohoto úhlu zvol bod R.</a:t>
            </a:r>
          </a:p>
          <a:p>
            <a:endParaRPr lang="cs-CZ" dirty="0"/>
          </a:p>
          <a:p>
            <a:r>
              <a:rPr lang="cs-CZ" dirty="0" smtClean="0"/>
              <a:t>Body S, R veď kolmice k ramenům pravého úhlu.</a:t>
            </a:r>
          </a:p>
          <a:p>
            <a:endParaRPr lang="cs-CZ" dirty="0"/>
          </a:p>
          <a:p>
            <a:r>
              <a:rPr lang="cs-CZ" dirty="0" smtClean="0"/>
              <a:t>Průsečík těchto kolmic označ M.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Je vzniklý čtyřúhelník VRMS obdélník nebo čtverec?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22931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Úloha 2- řešení 1</a:t>
            </a:r>
            <a:br>
              <a:rPr lang="cs-CZ" dirty="0" smtClean="0"/>
            </a:br>
            <a:r>
              <a:rPr lang="cs-CZ" dirty="0" smtClean="0"/>
              <a:t>když /VS/ = /VR/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203848" y="1988840"/>
            <a:ext cx="0" cy="28083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771800" y="4365104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771800" y="2492896"/>
            <a:ext cx="27363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148064" y="2132856"/>
            <a:ext cx="0" cy="25202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842962" y="2132856"/>
            <a:ext cx="2593980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                                 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                                 R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5157192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Jestliže body S a R mají od vrcholu V stejnou vzdálenost, pak čtyřúhelník VRMS je </a:t>
            </a:r>
            <a:r>
              <a:rPr lang="cs-CZ" dirty="0" smtClean="0">
                <a:solidFill>
                  <a:srgbClr val="FF0000"/>
                </a:solidFill>
              </a:rPr>
              <a:t>čtverec.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225552" y="2492896"/>
            <a:ext cx="1922512" cy="187220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6663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Úlohy </a:t>
            </a:r>
            <a:r>
              <a:rPr lang="cs-CZ" dirty="0"/>
              <a:t>2</a:t>
            </a:r>
            <a:r>
              <a:rPr lang="cs-CZ" dirty="0" smtClean="0"/>
              <a:t>: řešení 2</a:t>
            </a:r>
            <a:br>
              <a:rPr lang="cs-CZ" dirty="0" smtClean="0"/>
            </a:br>
            <a:r>
              <a:rPr lang="cs-CZ" dirty="0"/>
              <a:t>když /VS/ </a:t>
            </a:r>
            <a:r>
              <a:rPr lang="cs-CZ" dirty="0" smtClean="0"/>
              <a:t>≠ /VR</a:t>
            </a:r>
            <a:r>
              <a:rPr lang="cs-CZ" dirty="0"/>
              <a:t>/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2555776" y="3933056"/>
            <a:ext cx="37444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059832" y="1772816"/>
            <a:ext cx="0" cy="2448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724128" y="1916832"/>
            <a:ext cx="0" cy="2448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699792" y="2492896"/>
            <a:ext cx="3600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699792" y="1916832"/>
            <a:ext cx="383470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                       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M</a:t>
            </a:r>
            <a:r>
              <a:rPr lang="cs-CZ" dirty="0" smtClean="0"/>
              <a:t>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r>
              <a:rPr lang="cs-CZ" dirty="0" smtClean="0"/>
              <a:t>      </a:t>
            </a:r>
            <a:endParaRPr lang="cs-CZ" dirty="0"/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87624" y="4941168"/>
            <a:ext cx="4065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Narýsovaný čtyřúhelník VRMS je </a:t>
            </a:r>
            <a:r>
              <a:rPr lang="cs-CZ" dirty="0" smtClean="0">
                <a:solidFill>
                  <a:srgbClr val="FF0000"/>
                </a:solidFill>
              </a:rPr>
              <a:t>obdélník.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059832" y="2492896"/>
            <a:ext cx="2664296" cy="144016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96211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3: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988840"/>
            <a:ext cx="5958491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Narýsuj kolmé přímky </a:t>
            </a:r>
            <a:r>
              <a:rPr lang="cs-CZ" i="1" dirty="0" smtClean="0"/>
              <a:t>a, b.</a:t>
            </a:r>
          </a:p>
          <a:p>
            <a:endParaRPr lang="cs-CZ" i="1" dirty="0"/>
          </a:p>
          <a:p>
            <a:r>
              <a:rPr lang="cs-CZ" dirty="0" smtClean="0"/>
              <a:t>Jejich průsečík označ S.</a:t>
            </a:r>
          </a:p>
          <a:p>
            <a:endParaRPr lang="cs-CZ" dirty="0" smtClean="0"/>
          </a:p>
          <a:p>
            <a:r>
              <a:rPr lang="cs-CZ" dirty="0" smtClean="0"/>
              <a:t>Narýsuj libovolnou kružnici </a:t>
            </a:r>
            <a:r>
              <a:rPr lang="cs-CZ" i="1" dirty="0" smtClean="0"/>
              <a:t>k</a:t>
            </a:r>
            <a:r>
              <a:rPr lang="cs-CZ" dirty="0" smtClean="0"/>
              <a:t> se středem v bodě S.</a:t>
            </a:r>
          </a:p>
          <a:p>
            <a:endParaRPr lang="cs-CZ" dirty="0" smtClean="0"/>
          </a:p>
          <a:p>
            <a:r>
              <a:rPr lang="cs-CZ" dirty="0" smtClean="0"/>
              <a:t>Průsečíky kružnice </a:t>
            </a:r>
            <a:r>
              <a:rPr lang="cs-CZ" i="1" dirty="0" smtClean="0"/>
              <a:t>k</a:t>
            </a:r>
            <a:r>
              <a:rPr lang="cs-CZ" dirty="0" smtClean="0"/>
              <a:t> s přímkami </a:t>
            </a:r>
            <a:r>
              <a:rPr lang="cs-CZ" i="1" dirty="0" smtClean="0"/>
              <a:t>a, b</a:t>
            </a:r>
            <a:r>
              <a:rPr lang="cs-CZ" dirty="0" smtClean="0"/>
              <a:t> označ postupně K, L, M, N.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Přesvědč se, že tento čtyřúhelník je čtverec.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3042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úlohy 3: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jste rýsovali správně a přesně, jsou úsečky NL a KM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 sobě kolmé průměry. Body K, L, M, N jsou vrcholy čtverce.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915816" y="3068960"/>
            <a:ext cx="2376264" cy="2304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75856" y="3356992"/>
            <a:ext cx="1656184" cy="165618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275856" y="3356992"/>
            <a:ext cx="1656184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endCxn id="4" idx="3"/>
          </p:cNvCxnSpPr>
          <p:nvPr/>
        </p:nvCxnSpPr>
        <p:spPr>
          <a:xfrm flipH="1">
            <a:off x="3263812" y="3356992"/>
            <a:ext cx="1668228" cy="16787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888847" y="2892422"/>
            <a:ext cx="2685351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                                    b</a:t>
            </a:r>
          </a:p>
          <a:p>
            <a:r>
              <a:rPr lang="cs-CZ" dirty="0" smtClean="0">
                <a:solidFill>
                  <a:prstClr val="white"/>
                </a:solidFill>
              </a:rPr>
              <a:t>N                              M</a:t>
            </a:r>
            <a:endParaRPr lang="cs-CZ" dirty="0">
              <a:solidFill>
                <a:prstClr val="white"/>
              </a:solidFill>
            </a:endParaRPr>
          </a:p>
          <a:p>
            <a:r>
              <a:rPr lang="cs-CZ" dirty="0" smtClean="0">
                <a:solidFill>
                  <a:prstClr val="white"/>
                </a:solidFill>
              </a:rPr>
              <a:t>                                       </a:t>
            </a:r>
          </a:p>
          <a:p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                                    k</a:t>
            </a:r>
            <a:endParaRPr lang="cs-CZ" dirty="0">
              <a:solidFill>
                <a:prstClr val="white"/>
              </a:solidFill>
            </a:endParaRPr>
          </a:p>
          <a:p>
            <a:r>
              <a:rPr lang="cs-CZ" dirty="0">
                <a:solidFill>
                  <a:prstClr val="white"/>
                </a:solidFill>
              </a:rPr>
              <a:t>                    S</a:t>
            </a:r>
          </a:p>
          <a:p>
            <a:endParaRPr lang="cs-CZ" dirty="0">
              <a:solidFill>
                <a:prstClr val="white"/>
              </a:solidFill>
            </a:endParaRPr>
          </a:p>
          <a:p>
            <a:endParaRPr lang="cs-CZ" dirty="0">
              <a:solidFill>
                <a:prstClr val="white"/>
              </a:solidFill>
            </a:endParaRPr>
          </a:p>
          <a:p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K                             L</a:t>
            </a:r>
            <a:endParaRPr lang="cs-CZ" dirty="0">
              <a:solidFill>
                <a:prstClr val="white"/>
              </a:solidFill>
            </a:endParaRPr>
          </a:p>
          <a:p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                                    a</a:t>
            </a:r>
            <a:endParaRPr lang="cs-CZ" dirty="0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2771800" y="2996952"/>
            <a:ext cx="2520280" cy="25179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987824" y="3068960"/>
            <a:ext cx="2304256" cy="23042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692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Úloha 4: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844824"/>
            <a:ext cx="4728923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Narýsuj si do sešitu libovolný čtyřúhelník.</a:t>
            </a:r>
          </a:p>
          <a:p>
            <a:endParaRPr lang="cs-CZ" dirty="0"/>
          </a:p>
          <a:p>
            <a:r>
              <a:rPr lang="cs-CZ" dirty="0" smtClean="0"/>
              <a:t>Sestroj středy jeho stran.</a:t>
            </a:r>
          </a:p>
          <a:p>
            <a:endParaRPr lang="cs-CZ" dirty="0"/>
          </a:p>
          <a:p>
            <a:r>
              <a:rPr lang="cs-CZ" dirty="0" smtClean="0"/>
              <a:t>Středy označ postupně E, F, G, H.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Rozhodni: čtyřúhelník EFGH je – není rovnoběžník.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04436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 úlohy 4: </a:t>
            </a:r>
            <a:r>
              <a:rPr lang="cs-CZ" sz="2400" dirty="0" smtClean="0"/>
              <a:t>(pro různé čtyřúhelníky)</a:t>
            </a:r>
            <a:endParaRPr lang="cs-CZ" sz="2400" dirty="0"/>
          </a:p>
        </p:txBody>
      </p:sp>
      <p:sp>
        <p:nvSpPr>
          <p:cNvPr id="3" name="Kosoúhelník 2"/>
          <p:cNvSpPr/>
          <p:nvPr/>
        </p:nvSpPr>
        <p:spPr>
          <a:xfrm>
            <a:off x="2483768" y="2852936"/>
            <a:ext cx="2808312" cy="2304256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2483768" y="4005064"/>
            <a:ext cx="50405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860032" y="4005064"/>
            <a:ext cx="43204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139952" y="2780928"/>
            <a:ext cx="0" cy="2160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635896" y="4941168"/>
            <a:ext cx="0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3" idx="5"/>
            <a:endCxn id="3" idx="3"/>
          </p:cNvCxnSpPr>
          <p:nvPr/>
        </p:nvCxnSpPr>
        <p:spPr>
          <a:xfrm>
            <a:off x="2771800" y="4005064"/>
            <a:ext cx="828092" cy="115212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3" idx="2"/>
            <a:endCxn id="3" idx="3"/>
          </p:cNvCxnSpPr>
          <p:nvPr/>
        </p:nvCxnSpPr>
        <p:spPr>
          <a:xfrm flipH="1">
            <a:off x="3599892" y="4005064"/>
            <a:ext cx="1404156" cy="115212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3" idx="1"/>
            <a:endCxn id="3" idx="5"/>
          </p:cNvCxnSpPr>
          <p:nvPr/>
        </p:nvCxnSpPr>
        <p:spPr>
          <a:xfrm flipH="1">
            <a:off x="2771800" y="2852936"/>
            <a:ext cx="1404156" cy="115212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3" idx="1"/>
            <a:endCxn id="3" idx="2"/>
          </p:cNvCxnSpPr>
          <p:nvPr/>
        </p:nvCxnSpPr>
        <p:spPr>
          <a:xfrm>
            <a:off x="4175956" y="2852936"/>
            <a:ext cx="828092" cy="115212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Lichoběžník 21"/>
          <p:cNvSpPr/>
          <p:nvPr/>
        </p:nvSpPr>
        <p:spPr>
          <a:xfrm>
            <a:off x="6660232" y="1628800"/>
            <a:ext cx="1872208" cy="2088232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/>
          <p:nvPr/>
        </p:nvCxnSpPr>
        <p:spPr>
          <a:xfrm>
            <a:off x="7596336" y="1484784"/>
            <a:ext cx="0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7596336" y="3501008"/>
            <a:ext cx="0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696236" y="2672916"/>
            <a:ext cx="3960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8172400" y="2672916"/>
            <a:ext cx="36004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22" idx="0"/>
            <a:endCxn id="22" idx="1"/>
          </p:cNvCxnSpPr>
          <p:nvPr/>
        </p:nvCxnSpPr>
        <p:spPr>
          <a:xfrm flipH="1">
            <a:off x="6894258" y="1628800"/>
            <a:ext cx="702078" cy="104411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22" idx="1"/>
            <a:endCxn id="22" idx="2"/>
          </p:cNvCxnSpPr>
          <p:nvPr/>
        </p:nvCxnSpPr>
        <p:spPr>
          <a:xfrm>
            <a:off x="6894258" y="2672916"/>
            <a:ext cx="702078" cy="104411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stCxn id="22" idx="3"/>
            <a:endCxn id="22" idx="2"/>
          </p:cNvCxnSpPr>
          <p:nvPr/>
        </p:nvCxnSpPr>
        <p:spPr>
          <a:xfrm flipH="1">
            <a:off x="7596336" y="2672916"/>
            <a:ext cx="702078" cy="104411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22" idx="0"/>
            <a:endCxn id="22" idx="3"/>
          </p:cNvCxnSpPr>
          <p:nvPr/>
        </p:nvCxnSpPr>
        <p:spPr>
          <a:xfrm>
            <a:off x="7596336" y="1628800"/>
            <a:ext cx="702078" cy="104411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1403648" y="5877272"/>
            <a:ext cx="41150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Jedná se o rovnoběžník.</a:t>
            </a:r>
            <a:endParaRPr lang="cs-CZ" sz="3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7335965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460</Words>
  <Application>Microsoft Office PowerPoint</Application>
  <PresentationFormat>Předvádění na obrazovce (4:3)</PresentationFormat>
  <Paragraphs>105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Došky</vt:lpstr>
      <vt:lpstr>Prezentace aplikace PowerPoint</vt:lpstr>
      <vt:lpstr>Anotace a citace</vt:lpstr>
      <vt:lpstr>Úloha 1:</vt:lpstr>
      <vt:lpstr>Řešení úlohy 1:</vt:lpstr>
      <vt:lpstr>Úloha 2:</vt:lpstr>
      <vt:lpstr>Úloha 2- řešení 1 když /VS/ = /VR/</vt:lpstr>
      <vt:lpstr>Úlohy 2: řešení 2 když /VS/ ≠ /VR/</vt:lpstr>
      <vt:lpstr>Úloha 3:</vt:lpstr>
      <vt:lpstr>Řešení úlohy 3:</vt:lpstr>
      <vt:lpstr>Úloha 4:</vt:lpstr>
      <vt:lpstr>Řešení úlohy 4: (pro různé čtyřúhelníky)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7</cp:revision>
  <dcterms:created xsi:type="dcterms:W3CDTF">2013-03-03T16:54:09Z</dcterms:created>
  <dcterms:modified xsi:type="dcterms:W3CDTF">2013-03-16T08:38:28Z</dcterms:modified>
</cp:coreProperties>
</file>