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9" r:id="rId3"/>
    <p:sldId id="270" r:id="rId4"/>
    <p:sldId id="271" r:id="rId5"/>
    <p:sldId id="272" r:id="rId6"/>
    <p:sldId id="273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</a:t>
          </a:r>
          <a:r>
            <a:rPr lang="cs-CZ" sz="1400" dirty="0" smtClean="0"/>
            <a:t>34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dirty="0" smtClean="0"/>
            <a:t>Poznávání rovnoběžníků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488CD3-A45C-4C8B-B57D-7961949AAC50}" type="presOf" srcId="{757F3AB3-0718-4624-B441-E567A8F0AB56}" destId="{333A1088-737F-45CB-B68E-254E46348037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E88617A6-FD61-4ABE-A3D6-D7FC9D7B2BBB}" type="presOf" srcId="{7D356FD4-5DBA-45B8-83F2-01640ED454D7}" destId="{D0E8B8A9-76C8-445B-9727-5936C7A5778A}" srcOrd="1" destOrd="0" presId="urn:microsoft.com/office/officeart/2005/8/layout/target3"/>
    <dgm:cxn modelId="{1E853955-56B5-4C53-B742-D6CDEC43DE79}" type="presOf" srcId="{4C35D32F-0EAB-4CD7-82EE-45574DC2A586}" destId="{8BEBB6EC-1DAA-4CAC-8A25-BC0FCBD5DBD5}" srcOrd="0" destOrd="0" presId="urn:microsoft.com/office/officeart/2005/8/layout/target3"/>
    <dgm:cxn modelId="{B7153CD8-E62F-440C-A9DB-BC21DBA0A1F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64720B0-6C86-4D89-97D8-4B190224608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AD6558-771D-40A7-B472-7AF83AD8416E}" type="presOf" srcId="{7D356FD4-5DBA-45B8-83F2-01640ED454D7}" destId="{F217DB88-03EE-4B14-A303-4F9D49C289A7}" srcOrd="0" destOrd="0" presId="urn:microsoft.com/office/officeart/2005/8/layout/target3"/>
    <dgm:cxn modelId="{CFBA2AC8-AEFF-4D33-97A4-559AA0DF46CE}" type="presOf" srcId="{D1B46980-6531-4606-95E6-44980827E919}" destId="{6140AFEC-043D-4C43-A2F9-D0F5331DF3A3}" srcOrd="0" destOrd="0" presId="urn:microsoft.com/office/officeart/2005/8/layout/target3"/>
    <dgm:cxn modelId="{B27F3CF1-34F0-4151-9A2F-49BE975B634F}" type="presOf" srcId="{D1B46980-6531-4606-95E6-44980827E919}" destId="{2BE915AB-18AA-4053-B92C-3BFC9ED204BB}" srcOrd="1" destOrd="0" presId="urn:microsoft.com/office/officeart/2005/8/layout/target3"/>
    <dgm:cxn modelId="{FB0E664A-CFEC-4D6B-AD45-CB15C3117649}" type="presOf" srcId="{D1D4F407-5343-4D3F-B5B9-D407B03CAEB4}" destId="{AED2198E-93D5-4001-81B4-73124B309672}" srcOrd="1" destOrd="0" presId="urn:microsoft.com/office/officeart/2005/8/layout/target3"/>
    <dgm:cxn modelId="{70B6AD43-FB6B-44F3-B4DF-06B8A65F1817}" type="presOf" srcId="{B651F6E3-6281-48DB-9319-2AEAFDAE7572}" destId="{6BB5E863-4638-4E1D-BFDE-399D028AC4ED}" srcOrd="1" destOrd="0" presId="urn:microsoft.com/office/officeart/2005/8/layout/target3"/>
    <dgm:cxn modelId="{AF64BDD6-5399-4BED-BFDA-CCA03B33CA0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7ECDB1-9C29-40D9-A909-5220C321E328}" type="presParOf" srcId="{333A1088-737F-45CB-B68E-254E46348037}" destId="{F5ABB229-8D3B-4694-996A-96F23CF14429}" srcOrd="0" destOrd="0" presId="urn:microsoft.com/office/officeart/2005/8/layout/target3"/>
    <dgm:cxn modelId="{C38DF2BA-AF2B-4FC1-ACA5-DE7AFD43DED6}" type="presParOf" srcId="{333A1088-737F-45CB-B68E-254E46348037}" destId="{F41139FD-01EE-4571-8B17-4FB00FC51163}" srcOrd="1" destOrd="0" presId="urn:microsoft.com/office/officeart/2005/8/layout/target3"/>
    <dgm:cxn modelId="{0EC38901-7442-4CAB-95D4-386BD179180E}" type="presParOf" srcId="{333A1088-737F-45CB-B68E-254E46348037}" destId="{D005CE8C-CC26-4C3E-AC11-E15060ECD759}" srcOrd="2" destOrd="0" presId="urn:microsoft.com/office/officeart/2005/8/layout/target3"/>
    <dgm:cxn modelId="{47E13483-4A36-458C-89A3-4A0D511B751D}" type="presParOf" srcId="{333A1088-737F-45CB-B68E-254E46348037}" destId="{2C702D82-9B77-49B7-9568-BB8EB47C3372}" srcOrd="3" destOrd="0" presId="urn:microsoft.com/office/officeart/2005/8/layout/target3"/>
    <dgm:cxn modelId="{48984695-8212-464C-BE05-12F3F8D01326}" type="presParOf" srcId="{333A1088-737F-45CB-B68E-254E46348037}" destId="{A52A0455-90FF-4808-ABD0-F02540D31D5A}" srcOrd="4" destOrd="0" presId="urn:microsoft.com/office/officeart/2005/8/layout/target3"/>
    <dgm:cxn modelId="{6C00011B-010B-4072-AC4C-BBC9C712C08E}" type="presParOf" srcId="{333A1088-737F-45CB-B68E-254E46348037}" destId="{6140AFEC-043D-4C43-A2F9-D0F5331DF3A3}" srcOrd="5" destOrd="0" presId="urn:microsoft.com/office/officeart/2005/8/layout/target3"/>
    <dgm:cxn modelId="{A1631208-59E5-4225-A45F-BB7A512527D8}" type="presParOf" srcId="{333A1088-737F-45CB-B68E-254E46348037}" destId="{9358AC05-5D7D-4327-9F80-1AD486AEA664}" srcOrd="6" destOrd="0" presId="urn:microsoft.com/office/officeart/2005/8/layout/target3"/>
    <dgm:cxn modelId="{56C5FA74-214A-448D-B9C9-703870113158}" type="presParOf" srcId="{333A1088-737F-45CB-B68E-254E46348037}" destId="{313FC574-E1CD-4FB4-B054-0B805CE0447D}" srcOrd="7" destOrd="0" presId="urn:microsoft.com/office/officeart/2005/8/layout/target3"/>
    <dgm:cxn modelId="{AC220A7D-9FF8-4609-BA1A-315EDF08A6BE}" type="presParOf" srcId="{333A1088-737F-45CB-B68E-254E46348037}" destId="{619D679B-A015-4ECF-8348-D1034C574F40}" srcOrd="8" destOrd="0" presId="urn:microsoft.com/office/officeart/2005/8/layout/target3"/>
    <dgm:cxn modelId="{010F3AC5-4107-4B5F-A622-E8BBA6199CFE}" type="presParOf" srcId="{333A1088-737F-45CB-B68E-254E46348037}" destId="{5EADEC68-DC27-4179-998F-15CD834808A2}" srcOrd="9" destOrd="0" presId="urn:microsoft.com/office/officeart/2005/8/layout/target3"/>
    <dgm:cxn modelId="{4B7FD83D-B310-4F32-9B75-C90328E66D15}" type="presParOf" srcId="{333A1088-737F-45CB-B68E-254E46348037}" destId="{B8578831-437F-4501-8ADE-AE2A1799C643}" srcOrd="10" destOrd="0" presId="urn:microsoft.com/office/officeart/2005/8/layout/target3"/>
    <dgm:cxn modelId="{D470F859-EB56-45E6-A3B3-9EDB1FF6D5B6}" type="presParOf" srcId="{333A1088-737F-45CB-B68E-254E46348037}" destId="{F217DB88-03EE-4B14-A303-4F9D49C289A7}" srcOrd="11" destOrd="0" presId="urn:microsoft.com/office/officeart/2005/8/layout/target3"/>
    <dgm:cxn modelId="{A5B979E1-60AA-42DA-ABEE-FB919A197C14}" type="presParOf" srcId="{333A1088-737F-45CB-B68E-254E46348037}" destId="{76644BE8-9D7C-4C09-B250-3D10AF48CBB7}" srcOrd="12" destOrd="0" presId="urn:microsoft.com/office/officeart/2005/8/layout/target3"/>
    <dgm:cxn modelId="{C880026E-8D98-4362-97A7-5624FDDA2834}" type="presParOf" srcId="{333A1088-737F-45CB-B68E-254E46348037}" destId="{EE85B701-7295-41C0-BA7A-34D3756A2AE6}" srcOrd="13" destOrd="0" presId="urn:microsoft.com/office/officeart/2005/8/layout/target3"/>
    <dgm:cxn modelId="{C00B73C8-DD4B-4723-8F38-6F204D3B0CC5}" type="presParOf" srcId="{333A1088-737F-45CB-B68E-254E46348037}" destId="{8BEBB6EC-1DAA-4CAC-8A25-BC0FCBD5DBD5}" srcOrd="14" destOrd="0" presId="urn:microsoft.com/office/officeart/2005/8/layout/target3"/>
    <dgm:cxn modelId="{B9BC639F-DC78-49DA-B122-7781F0C59CC8}" type="presParOf" srcId="{333A1088-737F-45CB-B68E-254E46348037}" destId="{AED2198E-93D5-4001-81B4-73124B309672}" srcOrd="15" destOrd="0" presId="urn:microsoft.com/office/officeart/2005/8/layout/target3"/>
    <dgm:cxn modelId="{4CA5D9A1-4887-48DF-8FDA-3C4B5806A6D2}" type="presParOf" srcId="{333A1088-737F-45CB-B68E-254E46348037}" destId="{2BE915AB-18AA-4053-B92C-3BFC9ED204BB}" srcOrd="16" destOrd="0" presId="urn:microsoft.com/office/officeart/2005/8/layout/target3"/>
    <dgm:cxn modelId="{F0D89E91-0300-4C21-B284-9DF88827BAE5}" type="presParOf" srcId="{333A1088-737F-45CB-B68E-254E46348037}" destId="{6BB5E863-4638-4E1D-BFDE-399D028AC4ED}" srcOrd="17" destOrd="0" presId="urn:microsoft.com/office/officeart/2005/8/layout/target3"/>
    <dgm:cxn modelId="{229CC84D-7985-4AC5-A653-CE0211D29794}" type="presParOf" srcId="{333A1088-737F-45CB-B68E-254E46348037}" destId="{D0E8B8A9-76C8-445B-9727-5936C7A5778A}" srcOrd="18" destOrd="0" presId="urn:microsoft.com/office/officeart/2005/8/layout/target3"/>
    <dgm:cxn modelId="{D1F0A682-94C8-4E04-8551-A4C41983AEB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</a:t>
          </a:r>
          <a:r>
            <a:rPr lang="cs-CZ" sz="1400" kern="1200" dirty="0" smtClean="0"/>
            <a:t>34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smtClean="0"/>
            <a:t>Poznávání rovnoběžníků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2A66F9-F80E-48EF-85C2-FBBDB11E59EE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0C61E-2E46-4975-995A-65B69AFCEE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58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276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303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577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49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786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978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876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5663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799986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058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18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171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871454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025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Rovnoběžníky definujeme na základě vlastnosti rovnoběžnosti protějších stran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3.díl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</a:t>
            </a:r>
            <a:r>
              <a:rPr lang="cs-CZ" dirty="0" smtClean="0">
                <a:solidFill>
                  <a:srgbClr val="DFE6D0"/>
                </a:solidFill>
              </a:rPr>
              <a:t>2006</a:t>
            </a:r>
            <a:endParaRPr lang="cs-CZ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22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Rovnoběžník</a:t>
            </a:r>
            <a:r>
              <a:rPr lang="cs-CZ" dirty="0" smtClean="0"/>
              <a:t> je každý čtyřúhelník, jehož každé dvě protější strany jsou rovnoběžné.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348879"/>
            <a:ext cx="4038600" cy="1584177"/>
          </a:xfrm>
        </p:spPr>
        <p:txBody>
          <a:bodyPr>
            <a:normAutofit/>
          </a:bodyPr>
          <a:lstStyle/>
          <a:p>
            <a:r>
              <a:rPr lang="cs-CZ" dirty="0" smtClean="0"/>
              <a:t>Znáš nějaké rovnoběžníky?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71548" y="3789040"/>
            <a:ext cx="1330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čtverec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71548" y="4869160"/>
            <a:ext cx="1585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obdélník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1517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obrázku je sedm čtyřúhelníků. Které </a:t>
            </a:r>
            <a:br>
              <a:rPr lang="cs-CZ" dirty="0" smtClean="0"/>
            </a:br>
            <a:r>
              <a:rPr lang="cs-CZ" dirty="0" smtClean="0"/>
              <a:t>z nich jsou rovnoběžníky?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07704" y="232545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5940152" y="2132856"/>
            <a:ext cx="2152256" cy="914400"/>
          </a:xfrm>
          <a:prstGeom prst="parallelogram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6372200" y="4437112"/>
            <a:ext cx="1558480" cy="1216152"/>
          </a:xfrm>
          <a:prstGeom prst="trapezoi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čtverec 7"/>
          <p:cNvSpPr/>
          <p:nvPr/>
        </p:nvSpPr>
        <p:spPr>
          <a:xfrm>
            <a:off x="3299797" y="5196064"/>
            <a:ext cx="914400" cy="91440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3563888" y="191683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275856" y="1916832"/>
            <a:ext cx="288032" cy="817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508104" y="1916832"/>
            <a:ext cx="2160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275856" y="2492896"/>
            <a:ext cx="2448272" cy="241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716016" y="2924944"/>
            <a:ext cx="0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16016" y="2924944"/>
            <a:ext cx="914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630416" y="2924944"/>
            <a:ext cx="0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716016" y="4797152"/>
            <a:ext cx="914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8" idx="0"/>
            <a:endCxn id="8" idx="1"/>
          </p:cNvCxnSpPr>
          <p:nvPr/>
        </p:nvCxnSpPr>
        <p:spPr>
          <a:xfrm flipH="1">
            <a:off x="3299797" y="51960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8" idx="1"/>
            <a:endCxn id="8" idx="2"/>
          </p:cNvCxnSpPr>
          <p:nvPr/>
        </p:nvCxnSpPr>
        <p:spPr>
          <a:xfrm>
            <a:off x="3299797" y="56532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8" idx="0"/>
            <a:endCxn id="8" idx="3"/>
          </p:cNvCxnSpPr>
          <p:nvPr/>
        </p:nvCxnSpPr>
        <p:spPr>
          <a:xfrm>
            <a:off x="3756997" y="51960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8" idx="3"/>
            <a:endCxn id="8" idx="2"/>
          </p:cNvCxnSpPr>
          <p:nvPr/>
        </p:nvCxnSpPr>
        <p:spPr>
          <a:xfrm flipH="1">
            <a:off x="3756997" y="56532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stCxn id="8" idx="0"/>
            <a:endCxn id="8" idx="1"/>
          </p:cNvCxnSpPr>
          <p:nvPr/>
        </p:nvCxnSpPr>
        <p:spPr>
          <a:xfrm flipH="1">
            <a:off x="3299797" y="51960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stCxn id="8" idx="1"/>
            <a:endCxn id="8" idx="2"/>
          </p:cNvCxnSpPr>
          <p:nvPr/>
        </p:nvCxnSpPr>
        <p:spPr>
          <a:xfrm>
            <a:off x="3299797" y="56532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stCxn id="8" idx="0"/>
            <a:endCxn id="8" idx="3"/>
          </p:cNvCxnSpPr>
          <p:nvPr/>
        </p:nvCxnSpPr>
        <p:spPr>
          <a:xfrm>
            <a:off x="3756997" y="51960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8" idx="3"/>
            <a:endCxn id="8" idx="2"/>
          </p:cNvCxnSpPr>
          <p:nvPr/>
        </p:nvCxnSpPr>
        <p:spPr>
          <a:xfrm flipH="1">
            <a:off x="3756997" y="565326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>
            <a:off x="1763688" y="4221088"/>
            <a:ext cx="928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1475656" y="4221088"/>
            <a:ext cx="288032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>
            <a:off x="1475656" y="513548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2483768" y="4221088"/>
            <a:ext cx="20804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ovéPole 109"/>
          <p:cNvSpPr txBox="1"/>
          <p:nvPr/>
        </p:nvSpPr>
        <p:spPr>
          <a:xfrm>
            <a:off x="1820039" y="4493622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2060079" y="2590056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4063336" y="2140786"/>
            <a:ext cx="401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4909361" y="3676382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3495445" y="5424664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6646991" y="2428818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6890772" y="4950822"/>
            <a:ext cx="401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569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/>
      <p:bldP spid="111" grpId="0"/>
      <p:bldP spid="112" grpId="0"/>
      <p:bldP spid="113" grpId="0"/>
      <p:bldP spid="114" grpId="0"/>
      <p:bldP spid="115" grpId="0"/>
      <p:bldP spid="1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Přesvědč se o tom, že protější strany rovnoběžníku jsou také shodné úsečky: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TU  ≈  VZ</a:t>
            </a:r>
          </a:p>
          <a:p>
            <a:endParaRPr lang="cs-CZ" dirty="0"/>
          </a:p>
          <a:p>
            <a:r>
              <a:rPr lang="cs-CZ" dirty="0" smtClean="0"/>
              <a:t>UV  ≈  TZ</a:t>
            </a:r>
            <a:endParaRPr lang="cs-CZ" dirty="0"/>
          </a:p>
        </p:txBody>
      </p:sp>
      <p:sp>
        <p:nvSpPr>
          <p:cNvPr id="5" name="Kosoúhelník 4"/>
          <p:cNvSpPr/>
          <p:nvPr/>
        </p:nvSpPr>
        <p:spPr>
          <a:xfrm>
            <a:off x="1259632" y="3068960"/>
            <a:ext cx="2304256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69886" y="2806034"/>
            <a:ext cx="268374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                                  V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                                   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196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Rozhodni: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204864"/>
            <a:ext cx="452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Každý obdélník je – není rovnoběžník, protože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2752922"/>
            <a:ext cx="4624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každé jeho dvě protější strany jsou rovnoběžné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005064"/>
            <a:ext cx="4316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Každý čtverec je – není rovnoběžník, protože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1083" y="4581128"/>
            <a:ext cx="4497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každé jeho dvě protější strany jsou rovnoběžné</a:t>
            </a:r>
          </a:p>
          <a:p>
            <a:endParaRPr lang="cs-CZ" dirty="0"/>
          </a:p>
        </p:txBody>
      </p:sp>
      <p:sp>
        <p:nvSpPr>
          <p:cNvPr id="8" name="Násobení 7"/>
          <p:cNvSpPr/>
          <p:nvPr/>
        </p:nvSpPr>
        <p:spPr>
          <a:xfrm>
            <a:off x="2757171" y="2204864"/>
            <a:ext cx="457200" cy="4572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2571194" y="3942827"/>
            <a:ext cx="457200" cy="576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Problémová úloha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44824"/>
            <a:ext cx="7268080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Narýsuj si do sešitu libovolný čtyřúhelník.</a:t>
            </a:r>
          </a:p>
          <a:p>
            <a:endParaRPr lang="cs-CZ" sz="2400" dirty="0"/>
          </a:p>
          <a:p>
            <a:r>
              <a:rPr lang="cs-CZ" sz="2400" dirty="0" smtClean="0"/>
              <a:t>Sestroj středy jeho stran.</a:t>
            </a:r>
          </a:p>
          <a:p>
            <a:endParaRPr lang="cs-CZ" sz="2400" dirty="0"/>
          </a:p>
          <a:p>
            <a:r>
              <a:rPr lang="cs-CZ" sz="2400" dirty="0" smtClean="0"/>
              <a:t>Středy označ postupně </a:t>
            </a:r>
            <a:r>
              <a:rPr lang="cs-CZ" sz="2400" dirty="0" smtClean="0"/>
              <a:t>A, B, C, D.</a:t>
            </a:r>
            <a:endParaRPr lang="cs-CZ" dirty="0"/>
          </a:p>
          <a:p>
            <a:endParaRPr lang="cs-CZ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Rozhodni: čtyřúhelník </a:t>
            </a:r>
            <a:r>
              <a:rPr lang="cs-CZ" sz="2800" dirty="0" smtClean="0">
                <a:solidFill>
                  <a:srgbClr val="FF0000"/>
                </a:solidFill>
              </a:rPr>
              <a:t>ABCD </a:t>
            </a:r>
            <a:r>
              <a:rPr lang="cs-CZ" sz="2800" dirty="0" smtClean="0">
                <a:solidFill>
                  <a:srgbClr val="FF0000"/>
                </a:solidFill>
              </a:rPr>
              <a:t>je – není rovnoběžník.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44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úlohy </a:t>
            </a:r>
            <a:r>
              <a:rPr lang="cs-CZ" dirty="0" smtClean="0"/>
              <a:t>: </a:t>
            </a:r>
            <a:r>
              <a:rPr lang="cs-CZ" sz="2400" dirty="0" smtClean="0"/>
              <a:t>(pro </a:t>
            </a:r>
            <a:r>
              <a:rPr lang="cs-CZ" sz="2400" dirty="0" smtClean="0"/>
              <a:t>2 různé </a:t>
            </a:r>
            <a:r>
              <a:rPr lang="cs-CZ" sz="2400" dirty="0" smtClean="0"/>
              <a:t>čtyřúhelníky)</a:t>
            </a:r>
            <a:endParaRPr lang="cs-CZ" sz="2400" dirty="0"/>
          </a:p>
        </p:txBody>
      </p:sp>
      <p:sp>
        <p:nvSpPr>
          <p:cNvPr id="3" name="Kosoúhelník 2"/>
          <p:cNvSpPr/>
          <p:nvPr/>
        </p:nvSpPr>
        <p:spPr>
          <a:xfrm>
            <a:off x="2483768" y="2852936"/>
            <a:ext cx="2808312" cy="2304256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483768" y="4005064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860032" y="4005064"/>
            <a:ext cx="4320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139952" y="2780928"/>
            <a:ext cx="0" cy="2160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35896" y="4941168"/>
            <a:ext cx="0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" idx="5"/>
            <a:endCxn id="3" idx="3"/>
          </p:cNvCxnSpPr>
          <p:nvPr/>
        </p:nvCxnSpPr>
        <p:spPr>
          <a:xfrm>
            <a:off x="2771800" y="4005064"/>
            <a:ext cx="828092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3" idx="2"/>
            <a:endCxn id="3" idx="3"/>
          </p:cNvCxnSpPr>
          <p:nvPr/>
        </p:nvCxnSpPr>
        <p:spPr>
          <a:xfrm flipH="1">
            <a:off x="3599892" y="4005064"/>
            <a:ext cx="1404156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3" idx="1"/>
            <a:endCxn id="3" idx="5"/>
          </p:cNvCxnSpPr>
          <p:nvPr/>
        </p:nvCxnSpPr>
        <p:spPr>
          <a:xfrm flipH="1">
            <a:off x="2771800" y="2852936"/>
            <a:ext cx="1404156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3" idx="1"/>
            <a:endCxn id="3" idx="2"/>
          </p:cNvCxnSpPr>
          <p:nvPr/>
        </p:nvCxnSpPr>
        <p:spPr>
          <a:xfrm>
            <a:off x="4175956" y="2852936"/>
            <a:ext cx="828092" cy="115212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Lichoběžník 21"/>
          <p:cNvSpPr/>
          <p:nvPr/>
        </p:nvSpPr>
        <p:spPr>
          <a:xfrm>
            <a:off x="6660232" y="1628800"/>
            <a:ext cx="1872208" cy="2088232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7596336" y="1484784"/>
            <a:ext cx="0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596336" y="3501008"/>
            <a:ext cx="0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96236" y="2672916"/>
            <a:ext cx="3960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172400" y="2672916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22" idx="0"/>
            <a:endCxn id="22" idx="1"/>
          </p:cNvCxnSpPr>
          <p:nvPr/>
        </p:nvCxnSpPr>
        <p:spPr>
          <a:xfrm flipH="1">
            <a:off x="6894258" y="1628800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22" idx="1"/>
            <a:endCxn id="22" idx="2"/>
          </p:cNvCxnSpPr>
          <p:nvPr/>
        </p:nvCxnSpPr>
        <p:spPr>
          <a:xfrm>
            <a:off x="6894258" y="2672916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2" idx="3"/>
            <a:endCxn id="22" idx="2"/>
          </p:cNvCxnSpPr>
          <p:nvPr/>
        </p:nvCxnSpPr>
        <p:spPr>
          <a:xfrm flipH="1">
            <a:off x="7596336" y="2672916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22" idx="0"/>
            <a:endCxn id="22" idx="3"/>
          </p:cNvCxnSpPr>
          <p:nvPr/>
        </p:nvCxnSpPr>
        <p:spPr>
          <a:xfrm>
            <a:off x="7596336" y="1628800"/>
            <a:ext cx="702078" cy="104411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403648" y="5877272"/>
            <a:ext cx="41150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Jedná se o rovnoběžník.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71798" y="2527736"/>
            <a:ext cx="327365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A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B                                       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         D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03870" y="1300118"/>
            <a:ext cx="211949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A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                        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33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240</Words>
  <Application>Microsoft Office PowerPoint</Application>
  <PresentationFormat>Předvádění na obrazovce (4:3)</PresentationFormat>
  <Paragraphs>73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 a citace</vt:lpstr>
      <vt:lpstr>Definice</vt:lpstr>
      <vt:lpstr>Na obrázku je sedm čtyřúhelníků. Které  z nich jsou rovnoběžníky?</vt:lpstr>
      <vt:lpstr>Přesvědč se o tom, že protější strany rovnoběžníku jsou také shodné úsečky:</vt:lpstr>
      <vt:lpstr>Rozhodni:</vt:lpstr>
      <vt:lpstr>Problémová úloha :</vt:lpstr>
      <vt:lpstr>Řešení úlohy : (pro 2 různé čtyřúhelníky)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12</cp:revision>
  <dcterms:created xsi:type="dcterms:W3CDTF">2013-03-03T16:54:09Z</dcterms:created>
  <dcterms:modified xsi:type="dcterms:W3CDTF">2013-03-16T11:51:48Z</dcterms:modified>
</cp:coreProperties>
</file>