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42  INOVACE </a:t>
          </a:r>
          <a:r>
            <a:rPr lang="cs-CZ" sz="1400" dirty="0" smtClean="0"/>
            <a:t>35 </a:t>
          </a:r>
          <a:r>
            <a:rPr lang="cs-CZ" sz="1400" dirty="0" smtClean="0"/>
            <a:t>Matematika a její aplikace –geometrie ve 4.r.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</a:t>
          </a:r>
          <a:r>
            <a:rPr lang="cs-CZ" sz="2000" dirty="0" smtClean="0"/>
            <a:t>Rýsování </a:t>
          </a:r>
          <a:r>
            <a:rPr lang="cs-CZ" sz="2000" dirty="0" smtClean="0"/>
            <a:t>rovnoběžníků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0E664A-CFEC-4D6B-AD45-CB15C3117649}" type="presOf" srcId="{D1D4F407-5343-4D3F-B5B9-D407B03CAEB4}" destId="{AED2198E-93D5-4001-81B4-73124B309672}" srcOrd="1" destOrd="0" presId="urn:microsoft.com/office/officeart/2005/8/layout/target3"/>
    <dgm:cxn modelId="{B27F3CF1-34F0-4151-9A2F-49BE975B634F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64720B0-6C86-4D89-97D8-4B1902246082}" type="presOf" srcId="{4C35D32F-0EAB-4CD7-82EE-45574DC2A586}" destId="{890E4F0B-2866-4A3F-A3C7-2A14B1797930}" srcOrd="1" destOrd="0" presId="urn:microsoft.com/office/officeart/2005/8/layout/target3"/>
    <dgm:cxn modelId="{70B6AD43-FB6B-44F3-B4DF-06B8A65F1817}" type="presOf" srcId="{B651F6E3-6281-48DB-9319-2AEAFDAE7572}" destId="{6BB5E863-4638-4E1D-BFDE-399D028AC4ED}" srcOrd="1" destOrd="0" presId="urn:microsoft.com/office/officeart/2005/8/layout/target3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1E853955-56B5-4C53-B742-D6CDEC43DE79}" type="presOf" srcId="{4C35D32F-0EAB-4CD7-82EE-45574DC2A586}" destId="{8BEBB6EC-1DAA-4CAC-8A25-BC0FCBD5DBD5}" srcOrd="0" destOrd="0" presId="urn:microsoft.com/office/officeart/2005/8/layout/target3"/>
    <dgm:cxn modelId="{CFBA2AC8-AEFF-4D33-97A4-559AA0DF46CE}" type="presOf" srcId="{D1B46980-6531-4606-95E6-44980827E919}" destId="{6140AFEC-043D-4C43-A2F9-D0F5331DF3A3}" srcOrd="0" destOrd="0" presId="urn:microsoft.com/office/officeart/2005/8/layout/target3"/>
    <dgm:cxn modelId="{AF64BDD6-5399-4BED-BFDA-CCA03B33CA0A}" type="presOf" srcId="{B651F6E3-6281-48DB-9319-2AEAFDAE7572}" destId="{619D679B-A015-4ECF-8348-D1034C574F40}" srcOrd="0" destOrd="0" presId="urn:microsoft.com/office/officeart/2005/8/layout/target3"/>
    <dgm:cxn modelId="{D2488CD3-A45C-4C8B-B57D-7961949AAC5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0AD6558-771D-40A7-B472-7AF83AD8416E}" type="presOf" srcId="{7D356FD4-5DBA-45B8-83F2-01640ED454D7}" destId="{F217DB88-03EE-4B14-A303-4F9D49C289A7}" srcOrd="0" destOrd="0" presId="urn:microsoft.com/office/officeart/2005/8/layout/target3"/>
    <dgm:cxn modelId="{B7153CD8-E62F-440C-A9DB-BC21DBA0A1F4}" type="presOf" srcId="{D1D4F407-5343-4D3F-B5B9-D407B03CAEB4}" destId="{D005CE8C-CC26-4C3E-AC11-E15060ECD759}" srcOrd="0" destOrd="0" presId="urn:microsoft.com/office/officeart/2005/8/layout/target3"/>
    <dgm:cxn modelId="{E88617A6-FD61-4ABE-A3D6-D7FC9D7B2BBB}" type="presOf" srcId="{7D356FD4-5DBA-45B8-83F2-01640ED454D7}" destId="{D0E8B8A9-76C8-445B-9727-5936C7A5778A}" srcOrd="1" destOrd="0" presId="urn:microsoft.com/office/officeart/2005/8/layout/target3"/>
    <dgm:cxn modelId="{7F7ECDB1-9C29-40D9-A909-5220C321E328}" type="presParOf" srcId="{333A1088-737F-45CB-B68E-254E46348037}" destId="{F5ABB229-8D3B-4694-996A-96F23CF14429}" srcOrd="0" destOrd="0" presId="urn:microsoft.com/office/officeart/2005/8/layout/target3"/>
    <dgm:cxn modelId="{C38DF2BA-AF2B-4FC1-ACA5-DE7AFD43DED6}" type="presParOf" srcId="{333A1088-737F-45CB-B68E-254E46348037}" destId="{F41139FD-01EE-4571-8B17-4FB00FC51163}" srcOrd="1" destOrd="0" presId="urn:microsoft.com/office/officeart/2005/8/layout/target3"/>
    <dgm:cxn modelId="{0EC38901-7442-4CAB-95D4-386BD179180E}" type="presParOf" srcId="{333A1088-737F-45CB-B68E-254E46348037}" destId="{D005CE8C-CC26-4C3E-AC11-E15060ECD759}" srcOrd="2" destOrd="0" presId="urn:microsoft.com/office/officeart/2005/8/layout/target3"/>
    <dgm:cxn modelId="{47E13483-4A36-458C-89A3-4A0D511B751D}" type="presParOf" srcId="{333A1088-737F-45CB-B68E-254E46348037}" destId="{2C702D82-9B77-49B7-9568-BB8EB47C3372}" srcOrd="3" destOrd="0" presId="urn:microsoft.com/office/officeart/2005/8/layout/target3"/>
    <dgm:cxn modelId="{48984695-8212-464C-BE05-12F3F8D01326}" type="presParOf" srcId="{333A1088-737F-45CB-B68E-254E46348037}" destId="{A52A0455-90FF-4808-ABD0-F02540D31D5A}" srcOrd="4" destOrd="0" presId="urn:microsoft.com/office/officeart/2005/8/layout/target3"/>
    <dgm:cxn modelId="{6C00011B-010B-4072-AC4C-BBC9C712C08E}" type="presParOf" srcId="{333A1088-737F-45CB-B68E-254E46348037}" destId="{6140AFEC-043D-4C43-A2F9-D0F5331DF3A3}" srcOrd="5" destOrd="0" presId="urn:microsoft.com/office/officeart/2005/8/layout/target3"/>
    <dgm:cxn modelId="{A1631208-59E5-4225-A45F-BB7A512527D8}" type="presParOf" srcId="{333A1088-737F-45CB-B68E-254E46348037}" destId="{9358AC05-5D7D-4327-9F80-1AD486AEA664}" srcOrd="6" destOrd="0" presId="urn:microsoft.com/office/officeart/2005/8/layout/target3"/>
    <dgm:cxn modelId="{56C5FA74-214A-448D-B9C9-703870113158}" type="presParOf" srcId="{333A1088-737F-45CB-B68E-254E46348037}" destId="{313FC574-E1CD-4FB4-B054-0B805CE0447D}" srcOrd="7" destOrd="0" presId="urn:microsoft.com/office/officeart/2005/8/layout/target3"/>
    <dgm:cxn modelId="{AC220A7D-9FF8-4609-BA1A-315EDF08A6BE}" type="presParOf" srcId="{333A1088-737F-45CB-B68E-254E46348037}" destId="{619D679B-A015-4ECF-8348-D1034C574F40}" srcOrd="8" destOrd="0" presId="urn:microsoft.com/office/officeart/2005/8/layout/target3"/>
    <dgm:cxn modelId="{010F3AC5-4107-4B5F-A622-E8BBA6199CFE}" type="presParOf" srcId="{333A1088-737F-45CB-B68E-254E46348037}" destId="{5EADEC68-DC27-4179-998F-15CD834808A2}" srcOrd="9" destOrd="0" presId="urn:microsoft.com/office/officeart/2005/8/layout/target3"/>
    <dgm:cxn modelId="{4B7FD83D-B310-4F32-9B75-C90328E66D15}" type="presParOf" srcId="{333A1088-737F-45CB-B68E-254E46348037}" destId="{B8578831-437F-4501-8ADE-AE2A1799C643}" srcOrd="10" destOrd="0" presId="urn:microsoft.com/office/officeart/2005/8/layout/target3"/>
    <dgm:cxn modelId="{D470F859-EB56-45E6-A3B3-9EDB1FF6D5B6}" type="presParOf" srcId="{333A1088-737F-45CB-B68E-254E46348037}" destId="{F217DB88-03EE-4B14-A303-4F9D49C289A7}" srcOrd="11" destOrd="0" presId="urn:microsoft.com/office/officeart/2005/8/layout/target3"/>
    <dgm:cxn modelId="{A5B979E1-60AA-42DA-ABEE-FB919A197C14}" type="presParOf" srcId="{333A1088-737F-45CB-B68E-254E46348037}" destId="{76644BE8-9D7C-4C09-B250-3D10AF48CBB7}" srcOrd="12" destOrd="0" presId="urn:microsoft.com/office/officeart/2005/8/layout/target3"/>
    <dgm:cxn modelId="{C880026E-8D98-4362-97A7-5624FDDA2834}" type="presParOf" srcId="{333A1088-737F-45CB-B68E-254E46348037}" destId="{EE85B701-7295-41C0-BA7A-34D3756A2AE6}" srcOrd="13" destOrd="0" presId="urn:microsoft.com/office/officeart/2005/8/layout/target3"/>
    <dgm:cxn modelId="{C00B73C8-DD4B-4723-8F38-6F204D3B0CC5}" type="presParOf" srcId="{333A1088-737F-45CB-B68E-254E46348037}" destId="{8BEBB6EC-1DAA-4CAC-8A25-BC0FCBD5DBD5}" srcOrd="14" destOrd="0" presId="urn:microsoft.com/office/officeart/2005/8/layout/target3"/>
    <dgm:cxn modelId="{B9BC639F-DC78-49DA-B122-7781F0C59CC8}" type="presParOf" srcId="{333A1088-737F-45CB-B68E-254E46348037}" destId="{AED2198E-93D5-4001-81B4-73124B309672}" srcOrd="15" destOrd="0" presId="urn:microsoft.com/office/officeart/2005/8/layout/target3"/>
    <dgm:cxn modelId="{4CA5D9A1-4887-48DF-8FDA-3C4B5806A6D2}" type="presParOf" srcId="{333A1088-737F-45CB-B68E-254E46348037}" destId="{2BE915AB-18AA-4053-B92C-3BFC9ED204BB}" srcOrd="16" destOrd="0" presId="urn:microsoft.com/office/officeart/2005/8/layout/target3"/>
    <dgm:cxn modelId="{F0D89E91-0300-4C21-B284-9DF88827BAE5}" type="presParOf" srcId="{333A1088-737F-45CB-B68E-254E46348037}" destId="{6BB5E863-4638-4E1D-BFDE-399D028AC4ED}" srcOrd="17" destOrd="0" presId="urn:microsoft.com/office/officeart/2005/8/layout/target3"/>
    <dgm:cxn modelId="{229CC84D-7985-4AC5-A653-CE0211D29794}" type="presParOf" srcId="{333A1088-737F-45CB-B68E-254E46348037}" destId="{D0E8B8A9-76C8-445B-9727-5936C7A5778A}" srcOrd="18" destOrd="0" presId="urn:microsoft.com/office/officeart/2005/8/layout/target3"/>
    <dgm:cxn modelId="{D1F0A682-94C8-4E04-8551-A4C41983AEB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42  INOVACE </a:t>
          </a:r>
          <a:r>
            <a:rPr lang="cs-CZ" sz="1400" kern="1200" dirty="0" smtClean="0"/>
            <a:t>35 </a:t>
          </a:r>
          <a:r>
            <a:rPr lang="cs-CZ" sz="1400" kern="1200" dirty="0" smtClean="0"/>
            <a:t>Matematika a její aplikace –geometrie ve 4.r.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</a:t>
          </a:r>
          <a:r>
            <a:rPr lang="cs-CZ" sz="2000" kern="1200" dirty="0" smtClean="0"/>
            <a:t>Rýsování </a:t>
          </a:r>
          <a:r>
            <a:rPr lang="cs-CZ" sz="2000" kern="1200" dirty="0" smtClean="0"/>
            <a:t>rovnoběžníků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A66F9-F80E-48EF-85C2-FBBDB11E59EE}" type="datetimeFigureOut">
              <a:rPr lang="cs-CZ" smtClean="0"/>
              <a:t>16.3.2013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0C61E-2E46-4975-995A-65B69AFCEE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58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276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303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16.3.2013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577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49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786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978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876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85663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799986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058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16.3.2013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189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16.3.2013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1715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979579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02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Využíváme základní vlastnosti, tj. </a:t>
            </a:r>
            <a:r>
              <a:rPr lang="cs-CZ" dirty="0" smtClean="0"/>
              <a:t>rovnoběžnosti </a:t>
            </a:r>
            <a:r>
              <a:rPr lang="cs-CZ" dirty="0" smtClean="0"/>
              <a:t>obou dvojic protějších </a:t>
            </a:r>
            <a:r>
              <a:rPr lang="cs-CZ" dirty="0" smtClean="0"/>
              <a:t>stran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>
              <a:buClr>
                <a:srgbClr val="759AA5">
                  <a:lumMod val="60000"/>
                  <a:lumOff val="40000"/>
                </a:srgbClr>
              </a:buClr>
            </a:pPr>
            <a:r>
              <a:rPr lang="cs-CZ" dirty="0">
                <a:solidFill>
                  <a:srgbClr val="DFE6D0"/>
                </a:solidFill>
              </a:rPr>
              <a:t>Matematika pro 4. ročník ZŠ, </a:t>
            </a:r>
            <a:r>
              <a:rPr lang="cs-CZ" dirty="0" smtClean="0">
                <a:solidFill>
                  <a:srgbClr val="DFE6D0"/>
                </a:solidFill>
              </a:rPr>
              <a:t>3.díl</a:t>
            </a:r>
            <a:endParaRPr lang="cs-CZ" dirty="0">
              <a:solidFill>
                <a:srgbClr val="DFE6D0"/>
              </a:solidFill>
            </a:endParaRP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>
                <a:solidFill>
                  <a:srgbClr val="DFE6D0"/>
                </a:solidFill>
              </a:rPr>
              <a:t>RNDr. Růžena Blažková,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r>
              <a:rPr lang="cs-CZ" dirty="0">
                <a:solidFill>
                  <a:srgbClr val="DFE6D0"/>
                </a:solidFill>
              </a:rPr>
              <a:t>; RNDr. Milena Vaňurová,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r>
              <a:rPr lang="cs-CZ" dirty="0">
                <a:solidFill>
                  <a:srgbClr val="DFE6D0"/>
                </a:solidFill>
              </a:rPr>
              <a:t>; RNDr. Květoslava Matoušková,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endParaRPr lang="cs-CZ" dirty="0">
              <a:solidFill>
                <a:srgbClr val="DFE6D0"/>
              </a:solidFill>
            </a:endParaRP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>
                <a:solidFill>
                  <a:srgbClr val="DFE6D0"/>
                </a:solidFill>
              </a:rPr>
              <a:t>Naklad. Alter, Praha </a:t>
            </a:r>
            <a:r>
              <a:rPr lang="cs-CZ" dirty="0" smtClean="0">
                <a:solidFill>
                  <a:srgbClr val="DFE6D0"/>
                </a:solidFill>
              </a:rPr>
              <a:t>2006</a:t>
            </a:r>
            <a:endParaRPr lang="cs-CZ" dirty="0">
              <a:solidFill>
                <a:srgbClr val="DFE6D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122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Definice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Rovnoběžník</a:t>
            </a:r>
            <a:r>
              <a:rPr lang="cs-CZ" dirty="0" smtClean="0"/>
              <a:t>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je </a:t>
            </a:r>
            <a:r>
              <a:rPr lang="cs-CZ" dirty="0" smtClean="0"/>
              <a:t>každý čtyřúhelník,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jehož </a:t>
            </a:r>
            <a:r>
              <a:rPr lang="cs-CZ" dirty="0" smtClean="0"/>
              <a:t>každé dvě </a:t>
            </a:r>
            <a:r>
              <a:rPr lang="cs-CZ" dirty="0" smtClean="0"/>
              <a:t>protější</a:t>
            </a:r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dirty="0" smtClean="0"/>
              <a:t>strany jsou rovnoběžné.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348879"/>
            <a:ext cx="4038600" cy="1584177"/>
          </a:xfrm>
        </p:spPr>
        <p:txBody>
          <a:bodyPr>
            <a:normAutofit/>
          </a:bodyPr>
          <a:lstStyle/>
          <a:p>
            <a:r>
              <a:rPr lang="cs-CZ" dirty="0" smtClean="0"/>
              <a:t>Zatím jsme se učili o těchto: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71548" y="3789040"/>
            <a:ext cx="13306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čtverec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71548" y="4869160"/>
            <a:ext cx="1585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obdélník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315171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 1: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Narýsuj podle náčrtku dvě rovnoběžné přímky </a:t>
            </a:r>
            <a:r>
              <a:rPr lang="cs-CZ" i="1" dirty="0" smtClean="0"/>
              <a:t>p, q</a:t>
            </a:r>
            <a:r>
              <a:rPr lang="cs-CZ" dirty="0" smtClean="0"/>
              <a:t> a rovnoběžné přímky </a:t>
            </a:r>
            <a:r>
              <a:rPr lang="cs-CZ" i="1" dirty="0" smtClean="0"/>
              <a:t>r, s.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Vyznač barevně rovnoběžník, který jsi narýsoval(a).</a:t>
            </a:r>
          </a:p>
          <a:p>
            <a:r>
              <a:rPr lang="cs-CZ" dirty="0" smtClean="0"/>
              <a:t>Popiš jeho vrcholy a strany.</a:t>
            </a: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1403648" y="4077072"/>
            <a:ext cx="25202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115616" y="4991472"/>
            <a:ext cx="28083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1331640" y="3717032"/>
            <a:ext cx="432048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3364797" y="3747789"/>
            <a:ext cx="432048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1076829" y="3770933"/>
            <a:ext cx="303159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   r                                s</a:t>
            </a:r>
          </a:p>
          <a:p>
            <a:r>
              <a:rPr lang="cs-CZ" dirty="0" smtClean="0"/>
              <a:t>p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q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173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cvičení 1:</a:t>
            </a:r>
            <a:endParaRPr lang="cs-CZ" dirty="0"/>
          </a:p>
        </p:txBody>
      </p:sp>
      <p:sp>
        <p:nvSpPr>
          <p:cNvPr id="3" name="Kosoúhelník 2"/>
          <p:cNvSpPr/>
          <p:nvPr/>
        </p:nvSpPr>
        <p:spPr>
          <a:xfrm>
            <a:off x="1835695" y="2413046"/>
            <a:ext cx="2520280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1619672" y="2420888"/>
            <a:ext cx="29523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475656" y="3335288"/>
            <a:ext cx="2880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1736467" y="2121948"/>
            <a:ext cx="432048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4037489" y="2188558"/>
            <a:ext cx="360040" cy="13790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1454200" y="2060848"/>
            <a:ext cx="328327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     </a:t>
            </a:r>
            <a:r>
              <a:rPr lang="cs-CZ" dirty="0" smtClean="0">
                <a:solidFill>
                  <a:srgbClr val="FF0000"/>
                </a:solidFill>
              </a:rPr>
              <a:t>H</a:t>
            </a:r>
            <a:r>
              <a:rPr lang="cs-CZ" dirty="0" smtClean="0"/>
              <a:t>  r                             </a:t>
            </a:r>
            <a:r>
              <a:rPr lang="cs-CZ" dirty="0" smtClean="0">
                <a:solidFill>
                  <a:srgbClr val="FF0000"/>
                </a:solidFill>
              </a:rPr>
              <a:t>G</a:t>
            </a:r>
            <a:r>
              <a:rPr lang="cs-CZ" dirty="0" smtClean="0"/>
              <a:t>  s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q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E </a:t>
            </a:r>
            <a:r>
              <a:rPr lang="cs-CZ" dirty="0" smtClean="0"/>
              <a:t>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F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187624" y="4653136"/>
            <a:ext cx="22369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Vrcholy: E, F, G, H</a:t>
            </a:r>
          </a:p>
          <a:p>
            <a:r>
              <a:rPr lang="cs-CZ" dirty="0" smtClean="0"/>
              <a:t>Strany: EF, FG, GH, HE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604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 2: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Polopřímky AB a AD mají společný počátek v bodě A.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Bodem B narýsuj přímku </a:t>
            </a:r>
            <a:r>
              <a:rPr lang="cs-CZ" i="1" dirty="0" smtClean="0"/>
              <a:t>p II </a:t>
            </a:r>
            <a:r>
              <a:rPr lang="cs-CZ" dirty="0" smtClean="0"/>
              <a:t>AD</a:t>
            </a:r>
            <a:r>
              <a:rPr lang="cs-CZ" i="1" dirty="0" smtClean="0"/>
              <a:t>.</a:t>
            </a:r>
          </a:p>
          <a:p>
            <a:r>
              <a:rPr lang="cs-CZ" dirty="0" smtClean="0"/>
              <a:t>Bodem D narýsuj přímku </a:t>
            </a:r>
            <a:r>
              <a:rPr lang="cs-CZ" i="1" dirty="0" smtClean="0"/>
              <a:t>r II </a:t>
            </a:r>
            <a:r>
              <a:rPr lang="cs-CZ" dirty="0" smtClean="0"/>
              <a:t>AB. </a:t>
            </a:r>
          </a:p>
          <a:p>
            <a:r>
              <a:rPr lang="cs-CZ" dirty="0" smtClean="0"/>
              <a:t>Průsečík přímek </a:t>
            </a:r>
            <a:r>
              <a:rPr lang="cs-CZ" i="1" dirty="0" smtClean="0"/>
              <a:t>p</a:t>
            </a:r>
            <a:r>
              <a:rPr lang="cs-CZ" dirty="0" smtClean="0"/>
              <a:t> a </a:t>
            </a:r>
            <a:r>
              <a:rPr lang="cs-CZ" i="1" dirty="0" smtClean="0"/>
              <a:t>r </a:t>
            </a:r>
            <a:r>
              <a:rPr lang="cs-CZ" dirty="0" smtClean="0"/>
              <a:t>označ C.</a:t>
            </a:r>
          </a:p>
          <a:p>
            <a:r>
              <a:rPr lang="cs-CZ" dirty="0" smtClean="0"/>
              <a:t>Vybarvi čtyřúhelník ABCD.</a:t>
            </a:r>
          </a:p>
          <a:p>
            <a:r>
              <a:rPr lang="cs-CZ" dirty="0" smtClean="0"/>
              <a:t>Je to rovnoběžník?</a:t>
            </a: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1547664" y="3140968"/>
            <a:ext cx="504056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187624" y="4775448"/>
            <a:ext cx="29523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799692" y="3573016"/>
            <a:ext cx="2520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995936" y="465313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899592" y="3388350"/>
            <a:ext cx="319670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   D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A                                      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042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 cvičení 2:</a:t>
            </a:r>
            <a:endParaRPr lang="cs-CZ" dirty="0"/>
          </a:p>
        </p:txBody>
      </p:sp>
      <p:sp>
        <p:nvSpPr>
          <p:cNvPr id="3" name="Kosoúhelník 2"/>
          <p:cNvSpPr/>
          <p:nvPr/>
        </p:nvSpPr>
        <p:spPr>
          <a:xfrm>
            <a:off x="2497500" y="2492896"/>
            <a:ext cx="3672408" cy="1656184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1835696" y="4149080"/>
            <a:ext cx="48965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979712" y="2492896"/>
            <a:ext cx="47525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2411760" y="1916832"/>
            <a:ext cx="648072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5652120" y="1916832"/>
            <a:ext cx="648072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2152140" y="1916831"/>
            <a:ext cx="458010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                                                       p</a:t>
            </a:r>
          </a:p>
          <a:p>
            <a:r>
              <a:rPr lang="cs-CZ" dirty="0"/>
              <a:t> </a:t>
            </a:r>
            <a:r>
              <a:rPr lang="cs-CZ" dirty="0" smtClean="0"/>
              <a:t>    D                                                 C         r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A                                                B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59632" y="5733256"/>
            <a:ext cx="23831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ANO, je to rovnoběžník.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609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 3: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Narýsuj trojúhelník KLM:</a:t>
            </a:r>
          </a:p>
          <a:p>
            <a:r>
              <a:rPr lang="cs-CZ" dirty="0" smtClean="0"/>
              <a:t>/KL/ = 4 cm</a:t>
            </a:r>
          </a:p>
          <a:p>
            <a:r>
              <a:rPr lang="cs-CZ" dirty="0" smtClean="0"/>
              <a:t>/KM/= 4 cm</a:t>
            </a:r>
          </a:p>
          <a:p>
            <a:r>
              <a:rPr lang="cs-CZ" dirty="0" smtClean="0"/>
              <a:t>/LM/ = 2 cm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Bodem M narýsuj přímku </a:t>
            </a:r>
            <a:r>
              <a:rPr lang="cs-CZ" i="1" dirty="0" smtClean="0"/>
              <a:t>a II </a:t>
            </a:r>
            <a:r>
              <a:rPr lang="cs-CZ" dirty="0" smtClean="0"/>
              <a:t>KL, bodem K narýsuj přímku </a:t>
            </a:r>
            <a:r>
              <a:rPr lang="cs-CZ" i="1" dirty="0" smtClean="0"/>
              <a:t>b II</a:t>
            </a:r>
            <a:r>
              <a:rPr lang="cs-CZ" dirty="0" smtClean="0"/>
              <a:t> LM.</a:t>
            </a:r>
          </a:p>
          <a:p>
            <a:r>
              <a:rPr lang="cs-CZ" dirty="0" smtClean="0"/>
              <a:t>Průsečík přímek </a:t>
            </a:r>
            <a:r>
              <a:rPr lang="cs-CZ" i="1" dirty="0" smtClean="0"/>
              <a:t>a, b</a:t>
            </a:r>
            <a:r>
              <a:rPr lang="cs-CZ" dirty="0" smtClean="0"/>
              <a:t> označ N.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347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cvičení 3: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 rot="15036841">
            <a:off x="4283968" y="3068960"/>
            <a:ext cx="1800200" cy="24482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2963278" y="4659347"/>
            <a:ext cx="4248472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724128" y="2204864"/>
            <a:ext cx="1080120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2866574" y="2934432"/>
            <a:ext cx="3793763" cy="103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347864" y="2564904"/>
            <a:ext cx="792088" cy="24482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2681843" y="2409171"/>
            <a:ext cx="437491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   b</a:t>
            </a:r>
          </a:p>
          <a:p>
            <a:r>
              <a:rPr lang="cs-CZ" dirty="0"/>
              <a:t>a</a:t>
            </a:r>
            <a:r>
              <a:rPr lang="cs-CZ" dirty="0" smtClean="0"/>
              <a:t>          N                                     M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                K                                            L </a:t>
            </a:r>
            <a:endParaRPr lang="cs-CZ" dirty="0"/>
          </a:p>
          <a:p>
            <a:r>
              <a:rPr lang="cs-CZ" dirty="0" smtClean="0"/>
              <a:t>                </a:t>
            </a:r>
            <a:endParaRPr lang="cs-CZ" dirty="0"/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403648" y="6021288"/>
            <a:ext cx="4376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Narýsovaný čtyřúhelník KLMN je rovnoběžník.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6047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 čtyřúhelník RSTV rovnoběžník?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NENÍ,</a:t>
            </a:r>
          </a:p>
          <a:p>
            <a:endParaRPr lang="cs-CZ" dirty="0"/>
          </a:p>
          <a:p>
            <a:r>
              <a:rPr lang="cs-CZ" dirty="0"/>
              <a:t>p</a:t>
            </a:r>
            <a:r>
              <a:rPr lang="cs-CZ" smtClean="0"/>
              <a:t>rotože </a:t>
            </a:r>
            <a:r>
              <a:rPr lang="cs-CZ" dirty="0" smtClean="0"/>
              <a:t>nemá obě dvojice protějších stran rovnoběžné.</a:t>
            </a:r>
            <a:endParaRPr lang="cs-CZ" dirty="0"/>
          </a:p>
        </p:txBody>
      </p:sp>
      <p:sp>
        <p:nvSpPr>
          <p:cNvPr id="5" name="Lichoběžník 4"/>
          <p:cNvSpPr/>
          <p:nvPr/>
        </p:nvSpPr>
        <p:spPr>
          <a:xfrm>
            <a:off x="1403648" y="3284984"/>
            <a:ext cx="2232248" cy="1800200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954010" y="2915652"/>
            <a:ext cx="278794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   T                    V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  R                                 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406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340</Words>
  <Application>Microsoft Office PowerPoint</Application>
  <PresentationFormat>Předvádění na obrazovce (4:3)</PresentationFormat>
  <Paragraphs>95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Došky</vt:lpstr>
      <vt:lpstr>Prezentace aplikace PowerPoint</vt:lpstr>
      <vt:lpstr>Anotace a citace</vt:lpstr>
      <vt:lpstr>Definice</vt:lpstr>
      <vt:lpstr>Cvičení 1:</vt:lpstr>
      <vt:lpstr>Řešení cvičení 1:</vt:lpstr>
      <vt:lpstr>Cvičení 2:</vt:lpstr>
      <vt:lpstr>Řešení cvičení 2:</vt:lpstr>
      <vt:lpstr>Cvičení 3:</vt:lpstr>
      <vt:lpstr>Řešení cvičení 3:</vt:lpstr>
      <vt:lpstr>Je čtyřúhelník RSTV rovnoběžník?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08G8</cp:lastModifiedBy>
  <cp:revision>18</cp:revision>
  <dcterms:created xsi:type="dcterms:W3CDTF">2013-03-03T16:54:09Z</dcterms:created>
  <dcterms:modified xsi:type="dcterms:W3CDTF">2013-03-16T12:50:40Z</dcterms:modified>
</cp:coreProperties>
</file>