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36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Geometrické konstrukce pomocí kružnic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59D480-CF86-4717-B244-044DC80ADF51}" type="presOf" srcId="{4C35D32F-0EAB-4CD7-82EE-45574DC2A586}" destId="{8BEBB6EC-1DAA-4CAC-8A25-BC0FCBD5DBD5}" srcOrd="0" destOrd="0" presId="urn:microsoft.com/office/officeart/2005/8/layout/target3"/>
    <dgm:cxn modelId="{60F64641-BA56-4D1B-B0CC-63547A5C732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26469B-6A91-4A5A-AA90-700CCAA8B8A4}" type="presOf" srcId="{7D356FD4-5DBA-45B8-83F2-01640ED454D7}" destId="{F217DB88-03EE-4B14-A303-4F9D49C289A7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B19AC32D-B276-47D1-A947-A2B62E506EAE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F36B3E-2493-48C0-BDE2-C6645232521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642BE1-0DF3-45F6-8E02-54F163411D2A}" type="presOf" srcId="{D1D4F407-5343-4D3F-B5B9-D407B03CAEB4}" destId="{D005CE8C-CC26-4C3E-AC11-E15060ECD759}" srcOrd="0" destOrd="0" presId="urn:microsoft.com/office/officeart/2005/8/layout/target3"/>
    <dgm:cxn modelId="{EEE95758-7FF0-4119-88DF-8CA775CAFF7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690C77-2513-4F06-AE02-290C49C0BACC}" type="presOf" srcId="{757F3AB3-0718-4624-B441-E567A8F0AB56}" destId="{333A1088-737F-45CB-B68E-254E46348037}" srcOrd="0" destOrd="0" presId="urn:microsoft.com/office/officeart/2005/8/layout/target3"/>
    <dgm:cxn modelId="{C6F0D31A-102D-4BD5-843A-649477646140}" type="presOf" srcId="{4C35D32F-0EAB-4CD7-82EE-45574DC2A586}" destId="{890E4F0B-2866-4A3F-A3C7-2A14B1797930}" srcOrd="1" destOrd="0" presId="urn:microsoft.com/office/officeart/2005/8/layout/target3"/>
    <dgm:cxn modelId="{1CE128E0-E083-4C52-A3A2-D93ADCFEB623}" type="presOf" srcId="{D1D4F407-5343-4D3F-B5B9-D407B03CAEB4}" destId="{AED2198E-93D5-4001-81B4-73124B309672}" srcOrd="1" destOrd="0" presId="urn:microsoft.com/office/officeart/2005/8/layout/target3"/>
    <dgm:cxn modelId="{D8C21160-21EF-4538-A4F7-C11ACF05AF73}" type="presOf" srcId="{B651F6E3-6281-48DB-9319-2AEAFDAE7572}" destId="{6BB5E863-4638-4E1D-BFDE-399D028AC4ED}" srcOrd="1" destOrd="0" presId="urn:microsoft.com/office/officeart/2005/8/layout/target3"/>
    <dgm:cxn modelId="{98919378-FAD6-4A0F-99FC-0746320E64B5}" type="presParOf" srcId="{333A1088-737F-45CB-B68E-254E46348037}" destId="{F5ABB229-8D3B-4694-996A-96F23CF14429}" srcOrd="0" destOrd="0" presId="urn:microsoft.com/office/officeart/2005/8/layout/target3"/>
    <dgm:cxn modelId="{AED73FEE-E491-43B4-9D1F-36D52DF3E89C}" type="presParOf" srcId="{333A1088-737F-45CB-B68E-254E46348037}" destId="{F41139FD-01EE-4571-8B17-4FB00FC51163}" srcOrd="1" destOrd="0" presId="urn:microsoft.com/office/officeart/2005/8/layout/target3"/>
    <dgm:cxn modelId="{E70F3A0F-5395-4D59-86A8-27F8F5694F9F}" type="presParOf" srcId="{333A1088-737F-45CB-B68E-254E46348037}" destId="{D005CE8C-CC26-4C3E-AC11-E15060ECD759}" srcOrd="2" destOrd="0" presId="urn:microsoft.com/office/officeart/2005/8/layout/target3"/>
    <dgm:cxn modelId="{D0BCB66B-460C-4AC6-B677-A8786D6BCBC5}" type="presParOf" srcId="{333A1088-737F-45CB-B68E-254E46348037}" destId="{2C702D82-9B77-49B7-9568-BB8EB47C3372}" srcOrd="3" destOrd="0" presId="urn:microsoft.com/office/officeart/2005/8/layout/target3"/>
    <dgm:cxn modelId="{110E9DF9-FA5B-405F-B868-02ECEBD75B4A}" type="presParOf" srcId="{333A1088-737F-45CB-B68E-254E46348037}" destId="{A52A0455-90FF-4808-ABD0-F02540D31D5A}" srcOrd="4" destOrd="0" presId="urn:microsoft.com/office/officeart/2005/8/layout/target3"/>
    <dgm:cxn modelId="{9620B397-E74A-4D3C-B622-576EFE4FE6BF}" type="presParOf" srcId="{333A1088-737F-45CB-B68E-254E46348037}" destId="{6140AFEC-043D-4C43-A2F9-D0F5331DF3A3}" srcOrd="5" destOrd="0" presId="urn:microsoft.com/office/officeart/2005/8/layout/target3"/>
    <dgm:cxn modelId="{F84493D4-4207-4DFA-AFDA-868B2A3ABFD0}" type="presParOf" srcId="{333A1088-737F-45CB-B68E-254E46348037}" destId="{9358AC05-5D7D-4327-9F80-1AD486AEA664}" srcOrd="6" destOrd="0" presId="urn:microsoft.com/office/officeart/2005/8/layout/target3"/>
    <dgm:cxn modelId="{366AB973-5E47-49BD-A1F8-EEEB0F9B5451}" type="presParOf" srcId="{333A1088-737F-45CB-B68E-254E46348037}" destId="{313FC574-E1CD-4FB4-B054-0B805CE0447D}" srcOrd="7" destOrd="0" presId="urn:microsoft.com/office/officeart/2005/8/layout/target3"/>
    <dgm:cxn modelId="{FFAD24A4-E086-4DC2-9C11-AB6C912EA41C}" type="presParOf" srcId="{333A1088-737F-45CB-B68E-254E46348037}" destId="{619D679B-A015-4ECF-8348-D1034C574F40}" srcOrd="8" destOrd="0" presId="urn:microsoft.com/office/officeart/2005/8/layout/target3"/>
    <dgm:cxn modelId="{E0C2753C-4A3B-4210-B772-3E87520B1285}" type="presParOf" srcId="{333A1088-737F-45CB-B68E-254E46348037}" destId="{5EADEC68-DC27-4179-998F-15CD834808A2}" srcOrd="9" destOrd="0" presId="urn:microsoft.com/office/officeart/2005/8/layout/target3"/>
    <dgm:cxn modelId="{CF21EDF3-8A9E-4DDD-AF1C-A7FF015E7A62}" type="presParOf" srcId="{333A1088-737F-45CB-B68E-254E46348037}" destId="{B8578831-437F-4501-8ADE-AE2A1799C643}" srcOrd="10" destOrd="0" presId="urn:microsoft.com/office/officeart/2005/8/layout/target3"/>
    <dgm:cxn modelId="{6B1E93DF-68DA-4F78-B203-4BD3DD37B186}" type="presParOf" srcId="{333A1088-737F-45CB-B68E-254E46348037}" destId="{F217DB88-03EE-4B14-A303-4F9D49C289A7}" srcOrd="11" destOrd="0" presId="urn:microsoft.com/office/officeart/2005/8/layout/target3"/>
    <dgm:cxn modelId="{E50F6533-ECAC-44CE-BE96-FC9D92ACC608}" type="presParOf" srcId="{333A1088-737F-45CB-B68E-254E46348037}" destId="{76644BE8-9D7C-4C09-B250-3D10AF48CBB7}" srcOrd="12" destOrd="0" presId="urn:microsoft.com/office/officeart/2005/8/layout/target3"/>
    <dgm:cxn modelId="{625C54B8-CF4E-488D-A5E4-88AA3525F607}" type="presParOf" srcId="{333A1088-737F-45CB-B68E-254E46348037}" destId="{EE85B701-7295-41C0-BA7A-34D3756A2AE6}" srcOrd="13" destOrd="0" presId="urn:microsoft.com/office/officeart/2005/8/layout/target3"/>
    <dgm:cxn modelId="{3E24B0FC-52DA-47B2-8B7D-FE145DD12493}" type="presParOf" srcId="{333A1088-737F-45CB-B68E-254E46348037}" destId="{8BEBB6EC-1DAA-4CAC-8A25-BC0FCBD5DBD5}" srcOrd="14" destOrd="0" presId="urn:microsoft.com/office/officeart/2005/8/layout/target3"/>
    <dgm:cxn modelId="{2AA9548D-C849-44BA-8DAF-56EAF70AD433}" type="presParOf" srcId="{333A1088-737F-45CB-B68E-254E46348037}" destId="{AED2198E-93D5-4001-81B4-73124B309672}" srcOrd="15" destOrd="0" presId="urn:microsoft.com/office/officeart/2005/8/layout/target3"/>
    <dgm:cxn modelId="{99CE4811-9AD5-4FE7-9BD4-86E652C865AE}" type="presParOf" srcId="{333A1088-737F-45CB-B68E-254E46348037}" destId="{2BE915AB-18AA-4053-B92C-3BFC9ED204BB}" srcOrd="16" destOrd="0" presId="urn:microsoft.com/office/officeart/2005/8/layout/target3"/>
    <dgm:cxn modelId="{8CE46427-FBE5-4CE1-AB62-EE468AD5D13A}" type="presParOf" srcId="{333A1088-737F-45CB-B68E-254E46348037}" destId="{6BB5E863-4638-4E1D-BFDE-399D028AC4ED}" srcOrd="17" destOrd="0" presId="urn:microsoft.com/office/officeart/2005/8/layout/target3"/>
    <dgm:cxn modelId="{69753A6A-08BF-4938-9B22-17D33510A15E}" type="presParOf" srcId="{333A1088-737F-45CB-B68E-254E46348037}" destId="{D0E8B8A9-76C8-445B-9727-5936C7A5778A}" srcOrd="18" destOrd="0" presId="urn:microsoft.com/office/officeart/2005/8/layout/target3"/>
    <dgm:cxn modelId="{FA68928D-3900-435A-B6BB-23A3485650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36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Geometrické konstrukce pomocí kružnic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1868B-0756-451D-9ED3-D67B2D1452F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74B99-451F-4AED-A40A-1CAE2634A7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6923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33869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3961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455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2496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7969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5662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0652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555645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624763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695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8852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70455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7851346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957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Procvičování geometrické zdatnosti, zručnosti a přesnosti žáků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46449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Matematika pro 3.r. ZŠ, pracovní sešit, 2. část</a:t>
            </a:r>
          </a:p>
          <a:p>
            <a:pPr marL="0" indent="0">
              <a:buNone/>
            </a:pPr>
            <a:r>
              <a:rPr lang="cs-CZ" dirty="0" smtClean="0"/>
              <a:t>Doc. PhDr. Ing. Josef Kittler, </a:t>
            </a:r>
            <a:r>
              <a:rPr lang="cs-CZ" dirty="0" err="1" smtClean="0"/>
              <a:t>CSc</a:t>
            </a:r>
            <a:r>
              <a:rPr lang="cs-CZ" dirty="0" smtClean="0"/>
              <a:t>; doc. RNDr. František Kuřina, </a:t>
            </a:r>
            <a:r>
              <a:rPr lang="cs-CZ" dirty="0" err="1" smtClean="0"/>
              <a:t>CSc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Matematický ústav AV ČR Praha, 1994</a:t>
            </a:r>
          </a:p>
          <a:p>
            <a:r>
              <a:rPr lang="cs-CZ" dirty="0" smtClean="0"/>
              <a:t>Obrázek: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735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pomůcky: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156645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Ořezaná tužka</a:t>
            </a:r>
          </a:p>
          <a:p>
            <a:endParaRPr lang="cs-CZ" dirty="0"/>
          </a:p>
          <a:p>
            <a:r>
              <a:rPr lang="cs-CZ" dirty="0" smtClean="0"/>
              <a:t>Rovné pravítko</a:t>
            </a:r>
          </a:p>
          <a:p>
            <a:endParaRPr lang="cs-CZ" dirty="0"/>
          </a:p>
          <a:p>
            <a:r>
              <a:rPr lang="cs-CZ" dirty="0" smtClean="0"/>
              <a:t>Kružítko</a:t>
            </a:r>
          </a:p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3HO4C233\MC900198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8486" y="2245907"/>
            <a:ext cx="3119897" cy="291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588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r>
              <a:rPr lang="cs-CZ" dirty="0" smtClean="0"/>
              <a:t>Úsečka AB dlouhá 4 cm</a:t>
            </a:r>
          </a:p>
          <a:p>
            <a:r>
              <a:rPr lang="cs-CZ" dirty="0" smtClean="0"/>
              <a:t>Kružnice </a:t>
            </a:r>
            <a:r>
              <a:rPr lang="cs-CZ" i="1" dirty="0" smtClean="0"/>
              <a:t>k</a:t>
            </a:r>
            <a:r>
              <a:rPr lang="cs-CZ" dirty="0" smtClean="0"/>
              <a:t> se středem v bodě A </a:t>
            </a:r>
            <a:r>
              <a:rPr lang="cs-CZ" dirty="0" err="1" smtClean="0"/>
              <a:t>a</a:t>
            </a:r>
            <a:r>
              <a:rPr lang="cs-CZ" dirty="0" smtClean="0"/>
              <a:t> poloměrem 4 cm</a:t>
            </a:r>
          </a:p>
          <a:p>
            <a:r>
              <a:rPr lang="cs-CZ" dirty="0"/>
              <a:t>Kružnice </a:t>
            </a:r>
            <a:r>
              <a:rPr lang="cs-CZ" i="1" dirty="0" smtClean="0"/>
              <a:t>l</a:t>
            </a:r>
            <a:r>
              <a:rPr lang="cs-CZ" dirty="0" smtClean="0"/>
              <a:t> </a:t>
            </a:r>
            <a:r>
              <a:rPr lang="cs-CZ" dirty="0"/>
              <a:t>se středem v bodě B</a:t>
            </a:r>
            <a:r>
              <a:rPr lang="cs-CZ" dirty="0" smtClean="0"/>
              <a:t> </a:t>
            </a:r>
            <a:r>
              <a:rPr lang="cs-CZ" dirty="0"/>
              <a:t>a poloměrem 4 </a:t>
            </a:r>
            <a:r>
              <a:rPr lang="cs-CZ" dirty="0" smtClean="0"/>
              <a:t>cm</a:t>
            </a:r>
          </a:p>
          <a:p>
            <a:r>
              <a:rPr lang="cs-CZ" dirty="0" smtClean="0"/>
              <a:t>Vyznač vzniklý trojúhelník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013176"/>
            <a:ext cx="3947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Jaký je vzniklý trojúhelník?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438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výsledek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267744" y="2420888"/>
            <a:ext cx="2016224" cy="1872208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149566" y="2374542"/>
            <a:ext cx="1979860" cy="19649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915816" y="2492896"/>
            <a:ext cx="1368152" cy="1728192"/>
          </a:xfrm>
          <a:prstGeom prst="arc">
            <a:avLst>
              <a:gd name="adj1" fmla="val 16200000"/>
              <a:gd name="adj2" fmla="val 5071018"/>
            </a:avLst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3059832" y="3356992"/>
            <a:ext cx="21602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168171" y="3356992"/>
            <a:ext cx="2164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ovnoramenný trojúhelník 14"/>
          <p:cNvSpPr/>
          <p:nvPr/>
        </p:nvSpPr>
        <p:spPr>
          <a:xfrm>
            <a:off x="3149566" y="2492896"/>
            <a:ext cx="1134402" cy="893605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851079" y="2204864"/>
            <a:ext cx="347883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</a:t>
            </a:r>
            <a:r>
              <a:rPr lang="cs-CZ" dirty="0" smtClean="0">
                <a:solidFill>
                  <a:srgbClr val="FFFF00"/>
                </a:solidFill>
              </a:rPr>
              <a:t>C    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 </a:t>
            </a:r>
            <a:r>
              <a:rPr lang="cs-CZ" dirty="0" smtClean="0"/>
              <a:t>k                                              l</a:t>
            </a:r>
          </a:p>
          <a:p>
            <a:endParaRPr lang="cs-CZ" dirty="0"/>
          </a:p>
          <a:p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FF00"/>
                </a:solidFill>
              </a:rPr>
              <a:t>A                    B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013176"/>
            <a:ext cx="31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Trojúhelník ABC je rovnostranný.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544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/>
          <a:lstStyle/>
          <a:p>
            <a:r>
              <a:rPr lang="cs-CZ" dirty="0" smtClean="0"/>
              <a:t>Úsečka AD dlouhá 8 cm se středem S</a:t>
            </a:r>
          </a:p>
          <a:p>
            <a:r>
              <a:rPr lang="cs-CZ" dirty="0" smtClean="0"/>
              <a:t>Kružnice </a:t>
            </a:r>
            <a:r>
              <a:rPr lang="cs-CZ" i="1" dirty="0" smtClean="0"/>
              <a:t>k</a:t>
            </a:r>
            <a:r>
              <a:rPr lang="cs-CZ" dirty="0" smtClean="0"/>
              <a:t> se středem S a poloměrem 4 cm</a:t>
            </a:r>
          </a:p>
          <a:p>
            <a:r>
              <a:rPr lang="cs-CZ" dirty="0"/>
              <a:t>Kružnice </a:t>
            </a:r>
            <a:r>
              <a:rPr lang="cs-CZ" i="1" dirty="0" smtClean="0"/>
              <a:t>l</a:t>
            </a:r>
            <a:r>
              <a:rPr lang="cs-CZ" dirty="0" smtClean="0"/>
              <a:t> </a:t>
            </a:r>
            <a:r>
              <a:rPr lang="cs-CZ" dirty="0"/>
              <a:t>se středem </a:t>
            </a:r>
            <a:r>
              <a:rPr lang="cs-CZ" dirty="0" smtClean="0"/>
              <a:t>A </a:t>
            </a:r>
            <a:r>
              <a:rPr lang="cs-CZ" dirty="0"/>
              <a:t>a poloměrem 4 </a:t>
            </a:r>
            <a:r>
              <a:rPr lang="cs-CZ" dirty="0" smtClean="0"/>
              <a:t>cm</a:t>
            </a:r>
          </a:p>
          <a:p>
            <a:r>
              <a:rPr lang="cs-CZ" dirty="0"/>
              <a:t>Kružnice </a:t>
            </a:r>
            <a:r>
              <a:rPr lang="cs-CZ" i="1" dirty="0" smtClean="0"/>
              <a:t>m</a:t>
            </a:r>
            <a:r>
              <a:rPr lang="cs-CZ" dirty="0" smtClean="0"/>
              <a:t> </a:t>
            </a:r>
            <a:r>
              <a:rPr lang="cs-CZ" dirty="0"/>
              <a:t>se středem </a:t>
            </a:r>
            <a:r>
              <a:rPr lang="cs-CZ" dirty="0" smtClean="0"/>
              <a:t>D </a:t>
            </a:r>
            <a:r>
              <a:rPr lang="cs-CZ" dirty="0"/>
              <a:t>a poloměrem 4 cm</a:t>
            </a:r>
          </a:p>
          <a:p>
            <a:r>
              <a:rPr lang="cs-CZ" dirty="0" smtClean="0"/>
              <a:t>Průsečíky kružnic </a:t>
            </a:r>
            <a:r>
              <a:rPr lang="cs-CZ" i="1" dirty="0" smtClean="0"/>
              <a:t>k a l – body E a B</a:t>
            </a:r>
          </a:p>
          <a:p>
            <a:r>
              <a:rPr lang="cs-CZ" dirty="0"/>
              <a:t>Průsečíky kružnic </a:t>
            </a:r>
            <a:r>
              <a:rPr lang="cs-CZ" i="1" dirty="0"/>
              <a:t>k a </a:t>
            </a:r>
            <a:r>
              <a:rPr lang="cs-CZ" i="1" dirty="0" smtClean="0"/>
              <a:t>m </a:t>
            </a:r>
            <a:r>
              <a:rPr lang="cs-CZ" i="1" dirty="0"/>
              <a:t>– body </a:t>
            </a:r>
            <a:r>
              <a:rPr lang="cs-CZ" i="1" dirty="0" smtClean="0"/>
              <a:t>F </a:t>
            </a:r>
            <a:r>
              <a:rPr lang="cs-CZ" i="1" dirty="0"/>
              <a:t>a </a:t>
            </a:r>
            <a:r>
              <a:rPr lang="cs-CZ" i="1" dirty="0" smtClean="0"/>
              <a:t>C</a:t>
            </a:r>
            <a:endParaRPr lang="cs-CZ" i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085184"/>
            <a:ext cx="2339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Jaký útvar vznikl?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954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výsledek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195736" y="2492896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995936" y="2492896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087011" y="2492896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3149842" y="2629885"/>
            <a:ext cx="1692187" cy="1447187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5229200"/>
            <a:ext cx="332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ABCDEF je pravidelný šestiúhelník.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91673" y="2204864"/>
            <a:ext cx="420980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FF00"/>
                </a:solidFill>
              </a:rPr>
              <a:t>B             C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smtClean="0"/>
              <a:t>l                                           k             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          A           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FF00"/>
                </a:solidFill>
              </a:rPr>
              <a:t>               D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                    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E              F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10" name="Přímá spojnice 9"/>
          <p:cNvCxnSpPr>
            <a:stCxn id="6" idx="3"/>
            <a:endCxn id="6" idx="0"/>
          </p:cNvCxnSpPr>
          <p:nvPr/>
        </p:nvCxnSpPr>
        <p:spPr>
          <a:xfrm>
            <a:off x="3149842" y="3353479"/>
            <a:ext cx="16921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1992591" y="2492896"/>
            <a:ext cx="1994520" cy="1728192"/>
          </a:xfrm>
          <a:prstGeom prst="arc">
            <a:avLst>
              <a:gd name="adj1" fmla="val 16200000"/>
              <a:gd name="adj2" fmla="val 53205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10800000">
            <a:off x="3996578" y="2492896"/>
            <a:ext cx="1994520" cy="1728192"/>
          </a:xfrm>
          <a:prstGeom prst="arc">
            <a:avLst>
              <a:gd name="adj1" fmla="val 16200000"/>
              <a:gd name="adj2" fmla="val 53205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Přímka </a:t>
            </a:r>
            <a:r>
              <a:rPr lang="cs-CZ" i="1" dirty="0" smtClean="0"/>
              <a:t>p, </a:t>
            </a:r>
            <a:r>
              <a:rPr lang="cs-CZ" dirty="0" smtClean="0"/>
              <a:t>na ní ležící bod S</a:t>
            </a:r>
          </a:p>
          <a:p>
            <a:r>
              <a:rPr lang="cs-CZ" dirty="0"/>
              <a:t>Kružnice </a:t>
            </a:r>
            <a:r>
              <a:rPr lang="cs-CZ" i="1" dirty="0"/>
              <a:t>k</a:t>
            </a:r>
            <a:r>
              <a:rPr lang="cs-CZ" dirty="0"/>
              <a:t> se středem S a </a:t>
            </a:r>
            <a:r>
              <a:rPr lang="cs-CZ" dirty="0" smtClean="0"/>
              <a:t>poloměrem 36 mm</a:t>
            </a:r>
          </a:p>
          <a:p>
            <a:r>
              <a:rPr lang="cs-CZ" dirty="0" smtClean="0"/>
              <a:t>Průsečík kružnice </a:t>
            </a:r>
            <a:r>
              <a:rPr lang="cs-CZ" i="1" dirty="0"/>
              <a:t>k a </a:t>
            </a:r>
            <a:r>
              <a:rPr lang="cs-CZ" dirty="0" smtClean="0"/>
              <a:t>přímky</a:t>
            </a:r>
            <a:r>
              <a:rPr lang="cs-CZ" i="1" dirty="0" smtClean="0"/>
              <a:t> p </a:t>
            </a:r>
            <a:r>
              <a:rPr lang="cs-CZ" i="1" dirty="0"/>
              <a:t>– </a:t>
            </a:r>
            <a:r>
              <a:rPr lang="cs-CZ" i="1" dirty="0" smtClean="0"/>
              <a:t>bod O</a:t>
            </a:r>
          </a:p>
          <a:p>
            <a:r>
              <a:rPr lang="cs-CZ" dirty="0" smtClean="0"/>
              <a:t>Kružnice </a:t>
            </a:r>
            <a:r>
              <a:rPr lang="cs-CZ" i="1" dirty="0" smtClean="0"/>
              <a:t>l</a:t>
            </a:r>
            <a:r>
              <a:rPr lang="cs-CZ" dirty="0" smtClean="0"/>
              <a:t> </a:t>
            </a:r>
            <a:r>
              <a:rPr lang="cs-CZ" dirty="0"/>
              <a:t>se středem </a:t>
            </a:r>
            <a:r>
              <a:rPr lang="cs-CZ" dirty="0" smtClean="0"/>
              <a:t>O </a:t>
            </a:r>
            <a:r>
              <a:rPr lang="cs-CZ" dirty="0"/>
              <a:t>a </a:t>
            </a:r>
            <a:r>
              <a:rPr lang="cs-CZ" dirty="0" smtClean="0"/>
              <a:t>poloměrem 26 mm</a:t>
            </a:r>
          </a:p>
          <a:p>
            <a:r>
              <a:rPr lang="cs-CZ" dirty="0"/>
              <a:t>Průsečík kružnice </a:t>
            </a:r>
            <a:r>
              <a:rPr lang="cs-CZ" i="1" dirty="0" smtClean="0"/>
              <a:t>l </a:t>
            </a:r>
            <a:r>
              <a:rPr lang="cs-CZ" i="1" dirty="0"/>
              <a:t>a </a:t>
            </a:r>
            <a:r>
              <a:rPr lang="cs-CZ" dirty="0"/>
              <a:t>přímky</a:t>
            </a:r>
            <a:r>
              <a:rPr lang="cs-CZ" i="1" dirty="0"/>
              <a:t> p – bod </a:t>
            </a:r>
            <a:r>
              <a:rPr lang="cs-CZ" i="1" dirty="0" smtClean="0"/>
              <a:t>P</a:t>
            </a:r>
          </a:p>
          <a:p>
            <a:r>
              <a:rPr lang="cs-CZ" dirty="0" smtClean="0"/>
              <a:t>Kružnice </a:t>
            </a:r>
            <a:r>
              <a:rPr lang="cs-CZ" i="1" dirty="0" smtClean="0"/>
              <a:t>m</a:t>
            </a:r>
            <a:r>
              <a:rPr lang="cs-CZ" dirty="0" smtClean="0"/>
              <a:t> </a:t>
            </a:r>
            <a:r>
              <a:rPr lang="cs-CZ" dirty="0"/>
              <a:t>se středem </a:t>
            </a:r>
            <a:r>
              <a:rPr lang="cs-CZ" dirty="0" smtClean="0"/>
              <a:t>P </a:t>
            </a:r>
            <a:r>
              <a:rPr lang="cs-CZ" dirty="0"/>
              <a:t>a </a:t>
            </a:r>
            <a:r>
              <a:rPr lang="cs-CZ" dirty="0" smtClean="0"/>
              <a:t>poloměrem 16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358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výsledek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259631" y="2044998"/>
            <a:ext cx="2872407" cy="2736304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203848" y="2534468"/>
            <a:ext cx="1728192" cy="1650616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74840" y="28997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755576" y="3356992"/>
            <a:ext cx="504056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3374039">
            <a:off x="3224450" y="2495703"/>
            <a:ext cx="1842373" cy="1418696"/>
          </a:xfrm>
          <a:prstGeom prst="arc">
            <a:avLst>
              <a:gd name="adj1" fmla="val 16200000"/>
              <a:gd name="adj2" fmla="val 4153"/>
            </a:avLst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3419872" y="2587442"/>
            <a:ext cx="648072" cy="1661752"/>
          </a:xfrm>
          <a:prstGeom prst="arc">
            <a:avLst>
              <a:gd name="adj1" fmla="val 16200000"/>
              <a:gd name="adj2" fmla="val 5138936"/>
            </a:avLst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695834" y="3205051"/>
            <a:ext cx="0" cy="367965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023250" y="2215440"/>
            <a:ext cx="46346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                                              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                               l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                                         m</a:t>
            </a:r>
          </a:p>
          <a:p>
            <a:endParaRPr lang="cs-CZ" i="1" dirty="0"/>
          </a:p>
          <a:p>
            <a:r>
              <a:rPr lang="cs-CZ" dirty="0" smtClean="0"/>
              <a:t>                      S                    O          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551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312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Anotace a citace</vt:lpstr>
      <vt:lpstr>Pracovní pomůcky:</vt:lpstr>
      <vt:lpstr>1. zadání</vt:lpstr>
      <vt:lpstr>1. výsledek</vt:lpstr>
      <vt:lpstr>2. zadání</vt:lpstr>
      <vt:lpstr>2. výsledek</vt:lpstr>
      <vt:lpstr>3. zadání</vt:lpstr>
      <vt:lpstr>3. výsledek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2013-03-16T12:54:16Z</dcterms:created>
  <dcterms:modified xsi:type="dcterms:W3CDTF">2013-07-27T10:20:37Z</dcterms:modified>
</cp:coreProperties>
</file>