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5" r:id="rId3"/>
    <p:sldId id="276" r:id="rId4"/>
    <p:sldId id="277" r:id="rId5"/>
    <p:sldId id="278" r:id="rId6"/>
    <p:sldId id="284" r:id="rId7"/>
    <p:sldId id="279" r:id="rId8"/>
    <p:sldId id="289" r:id="rId9"/>
    <p:sldId id="280" r:id="rId10"/>
    <p:sldId id="281" r:id="rId11"/>
    <p:sldId id="286" r:id="rId12"/>
    <p:sldId id="288" r:id="rId13"/>
    <p:sldId id="287" r:id="rId14"/>
    <p:sldId id="282" r:id="rId15"/>
    <p:sldId id="285" r:id="rId16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CAADE-7237-4AED-A81A-0736382EFFBF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35B5F-8AF6-4A30-9188-FADF84D90D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8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12" Type="http://schemas.openxmlformats.org/officeDocument/2006/relationships/image" Target="../media/image37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11" Type="http://schemas.openxmlformats.org/officeDocument/2006/relationships/image" Target="../media/image36.jpeg"/><Relationship Id="rId5" Type="http://schemas.openxmlformats.org/officeDocument/2006/relationships/image" Target="../media/image30.wmf"/><Relationship Id="rId10" Type="http://schemas.openxmlformats.org/officeDocument/2006/relationships/image" Target="../media/image35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wmf"/><Relationship Id="rId4" Type="http://schemas.openxmlformats.org/officeDocument/2006/relationships/image" Target="../media/image4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NÁZEV ŠKOLY: Základní škola a Mateřská škola Vlastějovice, okr. Kutná Hora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AUTOR: Mgr. Jaroslava Šašinková</a:t>
            </a:r>
          </a:p>
          <a:p>
            <a:r>
              <a:rPr lang="cs-CZ" dirty="0" smtClean="0"/>
              <a:t>NÁZEV: VY</a:t>
            </a:r>
            <a:r>
              <a:rPr lang="en-US" dirty="0" smtClean="0"/>
              <a:t>_32</a:t>
            </a:r>
            <a:r>
              <a:rPr lang="cs-CZ" dirty="0" smtClean="0"/>
              <a:t>_INOVACE_01_TEMA</a:t>
            </a:r>
          </a:p>
          <a:p>
            <a:r>
              <a:rPr lang="cs-CZ" dirty="0" smtClean="0"/>
              <a:t>TEMA: Vyjmenovaná slova „B“ 1. část</a:t>
            </a:r>
          </a:p>
          <a:p>
            <a:r>
              <a:rPr lang="cs-CZ" dirty="0" smtClean="0"/>
              <a:t>ČÍSLO PROJEKTU: 1.4.ZS71002731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794"/>
          <a:ext cx="9145059" cy="6857206"/>
        </p:xfrm>
        <a:graphic>
          <a:graphicData uri="http://schemas.openxmlformats.org/presentationml/2006/ole">
            <p:oleObj spid="_x0000_s1026" name="Prezentace" r:id="rId3" imgW="3291840" imgH="2465668" progId="PowerPoint.Show.12">
              <p:embed/>
            </p:oleObj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3995" y="836712"/>
            <a:ext cx="8680005" cy="59093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po „B“ 1. část</a:t>
            </a:r>
          </a:p>
          <a:p>
            <a:endParaRPr lang="cs-CZ" dirty="0" smtClean="0"/>
          </a:p>
          <a:p>
            <a:r>
              <a:rPr lang="cs-CZ" dirty="0" smtClean="0"/>
              <a:t>Jazykové vzdělávání: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uvedení a procvičování učiva vyjmenovaných slov po „B“.</a:t>
            </a:r>
          </a:p>
          <a:p>
            <a:r>
              <a:rPr lang="cs-CZ" dirty="0" smtClean="0"/>
              <a:t>Žáci si pomocí obrázků zopakovali význam jednotlivých pojmů a procvičili si sled VS po „B“.</a:t>
            </a:r>
          </a:p>
          <a:p>
            <a:r>
              <a:rPr lang="cs-CZ" dirty="0" smtClean="0"/>
              <a:t>Poznali i různá příbuzná slova. Reagovali velmi dobře a aktivně.</a:t>
            </a:r>
          </a:p>
          <a:p>
            <a:endParaRPr lang="cs-CZ" dirty="0" smtClean="0"/>
          </a:p>
          <a:p>
            <a:r>
              <a:rPr lang="cs-CZ" dirty="0" smtClean="0"/>
              <a:t>Druh učebního materiálu: Prezentace Power Point k použití na interaktivní tabuli </a:t>
            </a:r>
          </a:p>
          <a:p>
            <a:r>
              <a:rPr lang="cs-CZ" dirty="0" smtClean="0"/>
              <a:t>+ pracovní list , který může být použitý jak na IWB, tak ho můžeme vytisknout a použít</a:t>
            </a:r>
          </a:p>
          <a:p>
            <a:r>
              <a:rPr lang="cs-CZ" dirty="0" smtClean="0"/>
              <a:t> k procvičování učiva ve třídě nebo doma.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  <a:p>
            <a:r>
              <a:rPr lang="cs-CZ" dirty="0" smtClean="0"/>
              <a:t>2012,© Mgr. Jaroslava Šašinková, ZŠ a MŠ Vlastějovice, č.56, PSČ 285 23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692696"/>
            <a:ext cx="5822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Vyjmenovaná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/>
              <a:t>slova po „B“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564904"/>
            <a:ext cx="801046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Být,  bydlit,  obyvatel,  byt,  příbytek,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nábytek,  dobytek,  obyčej,  bystrý,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bylina,  kobyla,  býk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32" name="Picture 8" descr="C:\Documents and Settings\Všichni\Local Settings\Temporary Internet Files\Content.IE5\0BKR09KL\MP9004305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653136"/>
            <a:ext cx="1311808" cy="1052736"/>
          </a:xfrm>
          <a:prstGeom prst="rect">
            <a:avLst/>
          </a:prstGeom>
          <a:noFill/>
        </p:spPr>
      </p:pic>
      <p:pic>
        <p:nvPicPr>
          <p:cNvPr id="1033" name="Picture 9" descr="C:\Documents and Settings\Všichni\Local Settings\Temporary Internet Files\Content.IE5\7EG7Z5S1\MP9004402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845840" cy="1268760"/>
          </a:xfrm>
          <a:prstGeom prst="rect">
            <a:avLst/>
          </a:prstGeom>
          <a:noFill/>
        </p:spPr>
      </p:pic>
      <p:pic>
        <p:nvPicPr>
          <p:cNvPr id="1034" name="Picture 10" descr="C:\Documents and Settings\Všichni\Local Settings\Temporary Internet Files\Content.IE5\5KEH41CJ\MP9004228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5373216"/>
            <a:ext cx="1062136" cy="980728"/>
          </a:xfrm>
          <a:prstGeom prst="rect">
            <a:avLst/>
          </a:prstGeom>
          <a:noFill/>
        </p:spPr>
      </p:pic>
      <p:pic>
        <p:nvPicPr>
          <p:cNvPr id="1035" name="Picture 11" descr="C:\Documents and Settings\Všichni\Local Settings\Temporary Internet Files\Content.IE5\GP2J4TQB\MP9004064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1556792"/>
            <a:ext cx="1419952" cy="940718"/>
          </a:xfrm>
          <a:prstGeom prst="rect">
            <a:avLst/>
          </a:prstGeom>
          <a:noFill/>
        </p:spPr>
      </p:pic>
      <p:pic>
        <p:nvPicPr>
          <p:cNvPr id="1038" name="Picture 14" descr="C:\Documents and Settings\Všichni\Local Settings\Temporary Internet Files\Content.IE5\SLAVG1I7\MC9003244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3491880" y="4653136"/>
            <a:ext cx="1408612" cy="817927"/>
          </a:xfrm>
          <a:prstGeom prst="rect">
            <a:avLst/>
          </a:prstGeom>
          <a:noFill/>
        </p:spPr>
      </p:pic>
      <p:pic>
        <p:nvPicPr>
          <p:cNvPr id="1040" name="Picture 16" descr="C:\Documents and Settings\Všichni\Local Settings\Temporary Internet Files\Content.IE5\IPXAZ2T4\MP90040111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628800"/>
            <a:ext cx="917723" cy="917723"/>
          </a:xfrm>
          <a:prstGeom prst="rect">
            <a:avLst/>
          </a:prstGeom>
          <a:noFill/>
        </p:spPr>
      </p:pic>
      <p:pic>
        <p:nvPicPr>
          <p:cNvPr id="1042" name="Picture 18" descr="C:\Documents and Settings\Všichni\Local Settings\Temporary Internet Files\Content.IE5\7EG7Z5S1\MP90040895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08304" y="4437112"/>
            <a:ext cx="846956" cy="1269814"/>
          </a:xfrm>
          <a:prstGeom prst="rect">
            <a:avLst/>
          </a:prstGeom>
          <a:noFill/>
        </p:spPr>
      </p:pic>
      <p:pic>
        <p:nvPicPr>
          <p:cNvPr id="1044" name="Picture 20" descr="C:\Documents and Settings\Všichni\Local Settings\Temporary Internet Files\Content.IE5\9V7OO5SK\MP90020116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5373216"/>
            <a:ext cx="1721057" cy="1150240"/>
          </a:xfrm>
          <a:prstGeom prst="rect">
            <a:avLst/>
          </a:prstGeom>
          <a:noFill/>
        </p:spPr>
      </p:pic>
      <p:pic>
        <p:nvPicPr>
          <p:cNvPr id="1047" name="Picture 23" descr="C:\Documents and Settings\Všichni\Local Settings\Temporary Internet Files\Content.IE5\8TEZK52Z\MP90042522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40152" y="1556792"/>
            <a:ext cx="1475656" cy="969552"/>
          </a:xfrm>
          <a:prstGeom prst="rect">
            <a:avLst/>
          </a:prstGeom>
          <a:noFill/>
        </p:spPr>
      </p:pic>
      <p:pic>
        <p:nvPicPr>
          <p:cNvPr id="1048" name="Picture 24" descr="C:\Documents and Settings\Všichni\Local Settings\Temporary Internet Files\Content.IE5\MIOTUQJV\MP90040683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668344" y="908720"/>
            <a:ext cx="964298" cy="1205667"/>
          </a:xfrm>
          <a:prstGeom prst="rect">
            <a:avLst/>
          </a:prstGeom>
          <a:noFill/>
        </p:spPr>
      </p:pic>
      <p:pic>
        <p:nvPicPr>
          <p:cNvPr id="1049" name="Picture 25" descr="C:\Documents and Settings\Všichni\Local Settings\Temporary Internet Files\Content.IE5\5KEH41CJ\MP90039969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24128" y="4005064"/>
            <a:ext cx="984512" cy="984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67664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Najdi správné pořadí VS po „B“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88840"/>
            <a:ext cx="135235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bylina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68344" y="2204864"/>
            <a:ext cx="81118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1628800"/>
            <a:ext cx="1735283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nábytek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2996952"/>
            <a:ext cx="1784976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příbytek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5445224"/>
            <a:ext cx="144667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kobyla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3429000"/>
            <a:ext cx="1836015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obyvatel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4365104"/>
            <a:ext cx="86985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3212976"/>
            <a:ext cx="127983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bydlit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293096"/>
            <a:ext cx="81118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1556792"/>
            <a:ext cx="1756122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dobytek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4293096"/>
            <a:ext cx="136870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bystrý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4797152"/>
            <a:ext cx="143629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obyčej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43711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328498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350100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36296" y="234888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306896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177281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162880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16216" y="494116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11960" y="436510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132856"/>
            <a:ext cx="646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67744" y="5517232"/>
            <a:ext cx="646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11.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67744" y="4437112"/>
            <a:ext cx="646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12.</a:t>
            </a:r>
            <a:endParaRPr lang="cs-CZ" sz="2800" b="1" dirty="0"/>
          </a:p>
        </p:txBody>
      </p:sp>
      <p:pic>
        <p:nvPicPr>
          <p:cNvPr id="2050" name="Picture 2" descr="C:\Documents and Settings\Všichni\Local Settings\Temporary Internet Files\Content.IE5\IPXAZ2T4\MP90043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564904"/>
            <a:ext cx="990616" cy="1479583"/>
          </a:xfrm>
          <a:prstGeom prst="rect">
            <a:avLst/>
          </a:prstGeom>
          <a:noFill/>
        </p:spPr>
      </p:pic>
      <p:pic>
        <p:nvPicPr>
          <p:cNvPr id="2052" name="Picture 4" descr="C:\Documents and Settings\Všichni\Local Settings\Temporary Internet Files\Content.IE5\0VLFUMJ5\MP9002275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5013176"/>
            <a:ext cx="977483" cy="1484784"/>
          </a:xfrm>
          <a:prstGeom prst="rect">
            <a:avLst/>
          </a:prstGeom>
          <a:noFill/>
        </p:spPr>
      </p:pic>
      <p:pic>
        <p:nvPicPr>
          <p:cNvPr id="2053" name="Picture 5" descr="C:\Documents and Settings\Všichni\Local Settings\Temporary Internet Files\Content.IE5\GP2J4TQB\MP9004071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5373216"/>
            <a:ext cx="1459632" cy="973088"/>
          </a:xfrm>
          <a:prstGeom prst="rect">
            <a:avLst/>
          </a:prstGeom>
          <a:noFill/>
        </p:spPr>
      </p:pic>
      <p:pic>
        <p:nvPicPr>
          <p:cNvPr id="2054" name="Picture 6" descr="C:\Documents and Settings\Všichni\Local Settings\Temporary Internet Files\Content.IE5\5KEH41CJ\MP9004255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5661248"/>
            <a:ext cx="1431063" cy="951433"/>
          </a:xfrm>
          <a:prstGeom prst="rect">
            <a:avLst/>
          </a:prstGeom>
          <a:noFill/>
        </p:spPr>
      </p:pic>
      <p:pic>
        <p:nvPicPr>
          <p:cNvPr id="2055" name="Picture 7" descr="C:\Documents and Settings\Všichni\Local Settings\Temporary Internet Files\Content.IE5\GP2J4TQB\MP9002275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692696"/>
            <a:ext cx="778008" cy="117583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521803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VS před a za daným slovem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54973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________, bydlit, ________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2564904"/>
            <a:ext cx="5869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________, dobytek, ________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3284984"/>
            <a:ext cx="54656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________, bylina, ________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3933056"/>
            <a:ext cx="5101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_______, kobyla, 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4653136"/>
            <a:ext cx="446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_______, byt, 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1844824"/>
            <a:ext cx="8111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být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1844824"/>
            <a:ext cx="1836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obyvatel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2564904"/>
            <a:ext cx="17352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nábytek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2564904"/>
            <a:ext cx="1436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obyčej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3284984"/>
            <a:ext cx="1368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bystrý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3284984"/>
            <a:ext cx="1446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kobyla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3933056"/>
            <a:ext cx="1352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bylina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3933056"/>
            <a:ext cx="869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býk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4653136"/>
            <a:ext cx="1836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obyvatel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4653136"/>
            <a:ext cx="17849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příbytek</a:t>
            </a:r>
            <a:endParaRPr lang="cs-CZ" sz="3600" b="1" dirty="0"/>
          </a:p>
        </p:txBody>
      </p:sp>
      <p:pic>
        <p:nvPicPr>
          <p:cNvPr id="3075" name="Picture 3" descr="C:\Documents and Settings\Všichni\Local Settings\Temporary Internet Files\Content.IE5\C92ZS1YV\MP9003137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25144"/>
            <a:ext cx="1786245" cy="1152128"/>
          </a:xfrm>
          <a:prstGeom prst="rect">
            <a:avLst/>
          </a:prstGeom>
          <a:noFill/>
        </p:spPr>
      </p:pic>
      <p:pic>
        <p:nvPicPr>
          <p:cNvPr id="3076" name="Picture 4" descr="C:\Documents and Settings\Všichni\Local Settings\Temporary Internet Files\Content.IE5\8TEZK52Z\MP9004014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132856"/>
            <a:ext cx="1248156" cy="1560576"/>
          </a:xfrm>
          <a:prstGeom prst="rect">
            <a:avLst/>
          </a:prstGeom>
          <a:noFill/>
        </p:spPr>
      </p:pic>
      <p:pic>
        <p:nvPicPr>
          <p:cNvPr id="3077" name="Picture 5" descr="C:\Documents and Settings\Všichni\Local Settings\Temporary Internet Files\Content.IE5\MIOTUQJV\MP9004228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916832"/>
            <a:ext cx="1608033" cy="1484784"/>
          </a:xfrm>
          <a:prstGeom prst="rect">
            <a:avLst/>
          </a:prstGeom>
          <a:noFill/>
        </p:spPr>
      </p:pic>
      <p:pic>
        <p:nvPicPr>
          <p:cNvPr id="3078" name="Picture 6" descr="C:\Documents and Settings\Všichni\Local Settings\Temporary Internet Files\Content.IE5\5KEH41CJ\MP9004116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365104"/>
            <a:ext cx="1654536" cy="1102593"/>
          </a:xfrm>
          <a:prstGeom prst="rect">
            <a:avLst/>
          </a:prstGeom>
          <a:noFill/>
        </p:spPr>
      </p:pic>
      <p:pic>
        <p:nvPicPr>
          <p:cNvPr id="3079" name="Picture 7" descr="C:\Documents and Settings\Všichni\Local Settings\Temporary Internet Files\Content.IE5\0BKR09KL\MP9004069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5445224"/>
            <a:ext cx="1453188" cy="11625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0247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Podtrhni z VS po „B“ jen podstatná jména</a:t>
            </a:r>
          </a:p>
          <a:p>
            <a:r>
              <a:rPr lang="cs-CZ" sz="4000" b="1" dirty="0" smtClean="0"/>
              <a:t>               sestav je podle abecedy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132856"/>
            <a:ext cx="1138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být,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132856"/>
            <a:ext cx="1398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bydlit,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2132856"/>
            <a:ext cx="1954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obyvatel,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2132856"/>
            <a:ext cx="904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byt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2132856"/>
            <a:ext cx="19035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příbytek,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2132856"/>
            <a:ext cx="1828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nábytek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852936"/>
            <a:ext cx="1849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dobytek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852936"/>
            <a:ext cx="1529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obyčej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2852936"/>
            <a:ext cx="14616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bystrý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2852936"/>
            <a:ext cx="14453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bylina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2852936"/>
            <a:ext cx="1539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kobyla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12360" y="2852936"/>
            <a:ext cx="869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717032"/>
            <a:ext cx="1975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Abeceda: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4509120"/>
            <a:ext cx="7439020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96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0247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Podtrhni z VS po „B“ jen podstatná jména</a:t>
            </a:r>
          </a:p>
          <a:p>
            <a:r>
              <a:rPr lang="cs-CZ" sz="4000" b="1" dirty="0" smtClean="0"/>
              <a:t>               sestav je podle abecedy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132856"/>
            <a:ext cx="1138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být,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132856"/>
            <a:ext cx="1398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bydlit,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2132856"/>
            <a:ext cx="1954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obyvatel,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2132856"/>
            <a:ext cx="904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byt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2132856"/>
            <a:ext cx="19035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příbytek,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2132856"/>
            <a:ext cx="1828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nábytek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852936"/>
            <a:ext cx="1849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dobytek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852936"/>
            <a:ext cx="1529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obyčej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2852936"/>
            <a:ext cx="14616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bystrý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2852936"/>
            <a:ext cx="14453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bylina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2852936"/>
            <a:ext cx="1539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kobyla</a:t>
            </a:r>
            <a:r>
              <a:rPr lang="cs-CZ" sz="2800" b="1" dirty="0" smtClean="0">
                <a:solidFill>
                  <a:srgbClr val="FF0000"/>
                </a:solidFill>
              </a:rPr>
              <a:t>,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12360" y="2852936"/>
            <a:ext cx="869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717032"/>
            <a:ext cx="1975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Abeceda: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581128"/>
            <a:ext cx="7323800" cy="175432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býk,  bylina,  byt,  dobytek,  kobyla, 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nábytek, obyčej,  obyvatel,  příbytek  </a:t>
            </a:r>
          </a:p>
          <a:p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2132856"/>
            <a:ext cx="2018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2204864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2132856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92280" y="2132856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2852936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79712" y="2852936"/>
            <a:ext cx="1560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2852936"/>
            <a:ext cx="1560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00192" y="2852936"/>
            <a:ext cx="1560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12360" y="2852936"/>
            <a:ext cx="872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Všichni\Local Settings\Temporary Internet Files\Content.IE5\I38F8LOR\MP9003414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3573016"/>
            <a:ext cx="1223125" cy="872496"/>
          </a:xfrm>
          <a:prstGeom prst="rect">
            <a:avLst/>
          </a:prstGeom>
          <a:noFill/>
        </p:spPr>
      </p:pic>
      <p:pic>
        <p:nvPicPr>
          <p:cNvPr id="4100" name="Picture 4" descr="C:\Documents and Settings\Všichni\Local Settings\Temporary Internet Files\Content.IE5\QJ2XA54J\MP9004054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573016"/>
            <a:ext cx="1284987" cy="917848"/>
          </a:xfrm>
          <a:prstGeom prst="rect">
            <a:avLst/>
          </a:prstGeom>
          <a:noFill/>
        </p:spPr>
      </p:pic>
      <p:pic>
        <p:nvPicPr>
          <p:cNvPr id="4101" name="Picture 5" descr="C:\Documents and Settings\Všichni\Local Settings\Temporary Internet Files\Content.IE5\WJYZ63IX\MP9004305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573016"/>
            <a:ext cx="756444" cy="935506"/>
          </a:xfrm>
          <a:prstGeom prst="rect">
            <a:avLst/>
          </a:prstGeom>
          <a:noFill/>
        </p:spPr>
      </p:pic>
      <p:pic>
        <p:nvPicPr>
          <p:cNvPr id="4102" name="Picture 6" descr="C:\Documents and Settings\Všichni\Local Settings\Temporary Internet Files\Content.IE5\2RKRAHOD\MP9004305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8384" y="5013176"/>
            <a:ext cx="899592" cy="5987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732476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Urči nadřazené slovo /VS po „B“/ </a:t>
            </a:r>
          </a:p>
          <a:p>
            <a:r>
              <a:rPr lang="cs-CZ" sz="4000" b="1" dirty="0" smtClean="0"/>
              <a:t>          podle skupiny obrázků </a:t>
            </a:r>
            <a:endParaRPr lang="cs-CZ" sz="4000" b="1" dirty="0"/>
          </a:p>
        </p:txBody>
      </p:sp>
      <p:pic>
        <p:nvPicPr>
          <p:cNvPr id="5125" name="Picture 5" descr="C:\Documents and Settings\Všichni\Local Settings\Temporary Internet Files\Content.IE5\QJ2XA54J\MP9004054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1486610" cy="1061864"/>
          </a:xfrm>
          <a:prstGeom prst="rect">
            <a:avLst/>
          </a:prstGeom>
          <a:noFill/>
        </p:spPr>
      </p:pic>
      <p:pic>
        <p:nvPicPr>
          <p:cNvPr id="5126" name="Picture 6" descr="C:\Documents and Settings\Všichni\Local Settings\Temporary Internet Files\Content.IE5\7EG7Z5S1\MP9004308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996952"/>
            <a:ext cx="956990" cy="1484784"/>
          </a:xfrm>
          <a:prstGeom prst="rect">
            <a:avLst/>
          </a:prstGeom>
          <a:noFill/>
        </p:spPr>
      </p:pic>
      <p:pic>
        <p:nvPicPr>
          <p:cNvPr id="5127" name="Picture 7" descr="C:\Documents and Settings\Všichni\Local Settings\Temporary Internet Files\Content.IE5\IPXAZ2T4\MP9004304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2852936"/>
            <a:ext cx="908720" cy="908720"/>
          </a:xfrm>
          <a:prstGeom prst="rect">
            <a:avLst/>
          </a:prstGeom>
          <a:noFill/>
        </p:spPr>
      </p:pic>
      <p:pic>
        <p:nvPicPr>
          <p:cNvPr id="5131" name="Picture 11" descr="C:\Documents and Settings\Všichni\Local Settings\Temporary Internet Files\Content.IE5\45ANI1ED\MC9000133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3861048"/>
            <a:ext cx="904503" cy="150670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67544" y="5517232"/>
            <a:ext cx="1561261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nábytek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133" name="Picture 13" descr="C:\Documents and Settings\Všichni\Local Settings\Temporary Internet Files\Content.IE5\I38F8LOR\MP9004386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1916832"/>
            <a:ext cx="696412" cy="1040160"/>
          </a:xfrm>
          <a:prstGeom prst="rect">
            <a:avLst/>
          </a:prstGeom>
          <a:noFill/>
        </p:spPr>
      </p:pic>
      <p:pic>
        <p:nvPicPr>
          <p:cNvPr id="5134" name="Picture 14" descr="C:\Documents and Settings\Všichni\Local Settings\Temporary Internet Files\Content.IE5\9V7OO5SK\MP90040669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2060848"/>
            <a:ext cx="1243608" cy="829072"/>
          </a:xfrm>
          <a:prstGeom prst="rect">
            <a:avLst/>
          </a:prstGeom>
          <a:noFill/>
        </p:spPr>
      </p:pic>
      <p:pic>
        <p:nvPicPr>
          <p:cNvPr id="5135" name="Picture 15" descr="C:\Documents and Settings\Všichni\Local Settings\Temporary Internet Files\Content.IE5\QJ2XA54J\MP90022774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3140968"/>
            <a:ext cx="1363197" cy="901982"/>
          </a:xfrm>
          <a:prstGeom prst="rect">
            <a:avLst/>
          </a:prstGeom>
          <a:noFill/>
        </p:spPr>
      </p:pic>
      <p:pic>
        <p:nvPicPr>
          <p:cNvPr id="5136" name="Picture 16" descr="C:\Documents and Settings\Všichni\Local Settings\Temporary Internet Files\Content.IE5\WJYZ63IX\MP90022757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3212976"/>
            <a:ext cx="894926" cy="1359381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851920" y="4797152"/>
            <a:ext cx="1580497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dobytek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137" name="Picture 17" descr="C:\Documents and Settings\Všichni\Local Settings\Temporary Internet Files\Content.IE5\2RKRAHOD\MP90040694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12360" y="2996952"/>
            <a:ext cx="1147154" cy="917723"/>
          </a:xfrm>
          <a:prstGeom prst="rect">
            <a:avLst/>
          </a:prstGeom>
          <a:noFill/>
        </p:spPr>
      </p:pic>
      <p:pic>
        <p:nvPicPr>
          <p:cNvPr id="5138" name="Picture 18" descr="C:\Documents and Settings\Všichni\Local Settings\Temporary Internet Files\Content.IE5\YPGXA76F\MP90040145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1988840"/>
            <a:ext cx="1176148" cy="1470544"/>
          </a:xfrm>
          <a:prstGeom prst="rect">
            <a:avLst/>
          </a:prstGeom>
          <a:noFill/>
        </p:spPr>
      </p:pic>
      <p:pic>
        <p:nvPicPr>
          <p:cNvPr id="5140" name="Picture 20" descr="C:\Documents and Settings\Všichni\Local Settings\Temporary Internet Files\Content.IE5\IPXAZ2T4\MP900432809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668344" y="4293096"/>
            <a:ext cx="1256184" cy="837456"/>
          </a:xfrm>
          <a:prstGeom prst="rect">
            <a:avLst/>
          </a:prstGeom>
          <a:noFill/>
        </p:spPr>
      </p:pic>
      <p:pic>
        <p:nvPicPr>
          <p:cNvPr id="5141" name="Picture 21" descr="C:\Documents and Settings\Všichni\Local Settings\Temporary Internet Files\Content.IE5\TF7B15CE\MP900422833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216" y="3861048"/>
            <a:ext cx="984151" cy="908720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7164288" y="5517232"/>
            <a:ext cx="1219629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bylina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76672"/>
            <a:ext cx="50792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VS po „B“ do vět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14614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Nadřazené slovo ke slovům křeslo, stůl a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postel je _______. Nesmíš ____ zlý! Která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zvířata řadíme mezi ______? Zdobení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stromků je starý vánoční ______. Kolik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________ žije ve Vlastějovicích? Koupíte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nový _____?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5343393"/>
            <a:ext cx="196444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Nápověda:  </a:t>
            </a:r>
            <a:endParaRPr lang="cs-CZ" sz="2800" b="1" dirty="0"/>
          </a:p>
        </p:txBody>
      </p:sp>
      <p:pic>
        <p:nvPicPr>
          <p:cNvPr id="6146" name="Picture 2" descr="C:\Documents and Settings\Všichni\Local Settings\Temporary Internet Files\Content.IE5\QJ2XA54J\MP9004491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332656"/>
            <a:ext cx="1196752" cy="1196752"/>
          </a:xfrm>
          <a:prstGeom prst="rect">
            <a:avLst/>
          </a:prstGeom>
          <a:noFill/>
        </p:spPr>
      </p:pic>
      <p:pic>
        <p:nvPicPr>
          <p:cNvPr id="6149" name="Picture 5" descr="C:\Documents and Settings\Všichni\Local Settings\Temporary Internet Files\Content.IE5\MIOTUQJV\MP9004402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8640"/>
            <a:ext cx="960107" cy="144016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968134" y="5343393"/>
            <a:ext cx="139198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nábytek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56815" y="5344101"/>
            <a:ext cx="67178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být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28602" y="5344101"/>
            <a:ext cx="140641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dobytek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7256" y="5344101"/>
            <a:ext cx="1156022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obyčej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7553" y="5344101"/>
            <a:ext cx="1469248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obyvatel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944717" y="5343393"/>
            <a:ext cx="67178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byt</a:t>
            </a:r>
            <a:endParaRPr lang="cs-CZ" sz="2800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50792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VS po „B“ do vět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00808"/>
            <a:ext cx="881087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Měsíček je známá léčivá _____. V ohradě se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pase ______ s hříbětem. Rozzlobený ____ je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velmi nebezpečný. O pohotovém člověku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říkáme, že je _____. Budete ______ v novém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bytě?  Taťka vyrobil králíkům _______.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4941168"/>
            <a:ext cx="1800942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Nápověda:</a:t>
            </a:r>
            <a:endParaRPr lang="cs-CZ" sz="2800" b="1" dirty="0"/>
          </a:p>
        </p:txBody>
      </p:sp>
      <p:pic>
        <p:nvPicPr>
          <p:cNvPr id="7170" name="Picture 2" descr="C:\Documents and Settings\Všichni\Local Settings\Temporary Internet Files\Content.IE5\5KEH41CJ\MP90040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805264"/>
            <a:ext cx="1187624" cy="786801"/>
          </a:xfrm>
          <a:prstGeom prst="rect">
            <a:avLst/>
          </a:prstGeom>
          <a:noFill/>
        </p:spPr>
      </p:pic>
      <p:pic>
        <p:nvPicPr>
          <p:cNvPr id="7171" name="Picture 3" descr="C:\Documents and Settings\Všichni\Local Settings\Temporary Internet Files\Content.IE5\JDIE607L\MP9003992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5733256"/>
            <a:ext cx="1562218" cy="892696"/>
          </a:xfrm>
          <a:prstGeom prst="rect">
            <a:avLst/>
          </a:prstGeom>
          <a:noFill/>
        </p:spPr>
      </p:pic>
      <p:pic>
        <p:nvPicPr>
          <p:cNvPr id="7172" name="Picture 4" descr="C:\Documents and Settings\Všichni\Local Settings\Temporary Internet Files\Content.IE5\8TEZK52Z\MP9004318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5733256"/>
            <a:ext cx="980728" cy="980728"/>
          </a:xfrm>
          <a:prstGeom prst="rect">
            <a:avLst/>
          </a:prstGeom>
          <a:noFill/>
        </p:spPr>
      </p:pic>
      <p:pic>
        <p:nvPicPr>
          <p:cNvPr id="7174" name="Picture 6" descr="C:\Documents and Settings\Všichni\Local Settings\Temporary Internet Files\Content.IE5\SLAVG1I7\MP90031684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5733256"/>
            <a:ext cx="1396752" cy="9265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75554" y="4941168"/>
            <a:ext cx="109164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bylina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16116" y="4941168"/>
            <a:ext cx="116641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kobyla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82526" y="4941168"/>
            <a:ext cx="718145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býk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00671" y="4941168"/>
            <a:ext cx="110613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bystrý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84763" y="4941168"/>
            <a:ext cx="103470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ydlit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15913" y="4935198"/>
            <a:ext cx="143045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příbytek</a:t>
            </a:r>
            <a:endParaRPr lang="cs-CZ" sz="2800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6715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Najdi v přesmyčkách VS po „B“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06791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ÝBK ____                   DLIBYT _______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TYB ____                   LIBYNA _______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ÝTB ____                   BOKLAY _______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STRÝYB ______        PBYÍŘETK ______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BYOČJE  ______       KÁNBYEK ______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VBYALTEO ______   BODYKET ______</a:t>
            </a:r>
          </a:p>
          <a:p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9220" name="Picture 4" descr="C:\Documents and Settings\Všichni\Local Settings\Temporary Internet Files\Content.IE5\C92ZS1YV\MP9002275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661248"/>
            <a:ext cx="1540768" cy="1019475"/>
          </a:xfrm>
          <a:prstGeom prst="rect">
            <a:avLst/>
          </a:prstGeom>
          <a:noFill/>
        </p:spPr>
      </p:pic>
      <p:pic>
        <p:nvPicPr>
          <p:cNvPr id="9221" name="Picture 5" descr="C:\Documents and Settings\Všichni\Local Settings\Temporary Internet Files\Content.IE5\0VLFUMJ5\MP9002554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908720"/>
            <a:ext cx="778008" cy="1175831"/>
          </a:xfrm>
          <a:prstGeom prst="rect">
            <a:avLst/>
          </a:prstGeom>
          <a:noFill/>
        </p:spPr>
      </p:pic>
      <p:pic>
        <p:nvPicPr>
          <p:cNvPr id="9222" name="Picture 6" descr="C:\Documents and Settings\Všichni\Local Settings\Temporary Internet Files\Content.IE5\GP2J4TQB\MP9004140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5661248"/>
            <a:ext cx="1547664" cy="1036209"/>
          </a:xfrm>
          <a:prstGeom prst="rect">
            <a:avLst/>
          </a:prstGeom>
          <a:noFill/>
        </p:spPr>
      </p:pic>
      <p:pic>
        <p:nvPicPr>
          <p:cNvPr id="9229" name="Picture 13" descr="C:\Documents and Settings\Všichni\Local Settings\Temporary Internet Files\Content.IE5\YPGXA76F\MC90020034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5661248"/>
            <a:ext cx="1250610" cy="107578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19672" y="1872571"/>
            <a:ext cx="9207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BÝK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1361" y="2517342"/>
            <a:ext cx="896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BYT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99711" y="3105834"/>
            <a:ext cx="896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BÝT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722260"/>
            <a:ext cx="15949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BYSTRÝ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4293096"/>
            <a:ext cx="1582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OBYČEJ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2457" y="4881408"/>
            <a:ext cx="2850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OBYVATEL      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93831" y="1880320"/>
            <a:ext cx="15074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BYDLIT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34190" y="2464022"/>
            <a:ext cx="1571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BYLINA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59343" y="3092062"/>
            <a:ext cx="1689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KOBYLA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93454" y="3722259"/>
            <a:ext cx="2002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PŘÍBYTEK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93454" y="4309229"/>
            <a:ext cx="19594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NÁBYTEK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17499" y="4939427"/>
            <a:ext cx="1978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DOBYTEK</a:t>
            </a:r>
            <a:endParaRPr lang="cs-CZ" sz="3600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66466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Pokus se sestavit ze slabik  některá </a:t>
            </a:r>
          </a:p>
          <a:p>
            <a:r>
              <a:rPr lang="cs-CZ" sz="4000" b="1" dirty="0" smtClean="0"/>
              <a:t>      VS po „B“, /bude jich  devět/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737150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  VA  KO  BY  TEK  DO  NÁ  O  TEL  BY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BYD  ČEJ  LIT  BY  PŘÍ  LA  BY  LI  TRÝ 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TEK  NA  BYS  O  BY  TEK  BY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221088"/>
            <a:ext cx="15757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Řešení:</a:t>
            </a:r>
            <a:endParaRPr lang="cs-CZ" sz="3600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66466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Pokus se sestavit ze slabik  některá </a:t>
            </a:r>
          </a:p>
          <a:p>
            <a:r>
              <a:rPr lang="cs-CZ" sz="4000" b="1" dirty="0" smtClean="0"/>
              <a:t>      VS po „B“, /bude jich  devět/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737150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  VA  KO  BY  TEK  DO  NÁ  O  TEL  BY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BYD  ČEJ  LIT  BY  PŘÍ  LA  BY  LI  TRÝ 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TEK  NA  BYS  O  BY  TEK  BY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77072"/>
            <a:ext cx="81199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Řešení:  obyvatel, nábytek, obyčej, bydlit,</a:t>
            </a:r>
          </a:p>
          <a:p>
            <a:r>
              <a:rPr lang="cs-CZ" sz="3600" b="1" dirty="0" smtClean="0"/>
              <a:t>               bylina, kobyla, bystrý, dobytek</a:t>
            </a:r>
          </a:p>
          <a:p>
            <a:r>
              <a:rPr lang="cs-CZ" sz="3600" b="1" dirty="0" smtClean="0"/>
              <a:t>               příbytek</a:t>
            </a:r>
            <a:endParaRPr lang="cs-CZ" sz="3600" b="1" dirty="0"/>
          </a:p>
        </p:txBody>
      </p:sp>
      <p:pic>
        <p:nvPicPr>
          <p:cNvPr id="10242" name="Picture 2" descr="C:\Documents and Settings\Všichni\Local Settings\Temporary Internet Files\Content.IE5\2RKRAHOD\MP9004011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5265160"/>
            <a:ext cx="1032132" cy="1290480"/>
          </a:xfrm>
          <a:prstGeom prst="rect">
            <a:avLst/>
          </a:prstGeom>
          <a:noFill/>
        </p:spPr>
      </p:pic>
      <p:pic>
        <p:nvPicPr>
          <p:cNvPr id="10243" name="Picture 3" descr="C:\Documents and Settings\Všichni\Local Settings\Temporary Internet Files\Content.IE5\YPGXA76F\MP9004327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445224"/>
            <a:ext cx="1580220" cy="10534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2593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Vyhledej všechna VS po „B“, </a:t>
            </a:r>
          </a:p>
          <a:p>
            <a:r>
              <a:rPr lang="cs-CZ" sz="4000" b="1" dirty="0" smtClean="0"/>
              <a:t>  doplň y,ý, do ostatních i,í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636912"/>
            <a:ext cx="876541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Ob_lí, b_dlit, hb_tý, krab_ce, b_t /existovat/,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b_strý, přeb_rat, slíb_t, příb_tek, slab_kář,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náb_tek, bab_čka, b_č, ob_vatel, nový b_t,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b_tva, dob_tek, b_da, b_lina, sb_rat, b_strý,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b_lá barva, kob_la, ob_čej, b_k 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8195" name="Picture 3" descr="C:\Documents and Settings\Všichni\Local Settings\Temporary Internet Files\Content.IE5\7EG7Z5S1\MC9003826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013176"/>
            <a:ext cx="1451677" cy="1549046"/>
          </a:xfrm>
          <a:prstGeom prst="rect">
            <a:avLst/>
          </a:prstGeom>
          <a:noFill/>
        </p:spPr>
      </p:pic>
      <p:pic>
        <p:nvPicPr>
          <p:cNvPr id="8209" name="Picture 17" descr="C:\Documents and Settings\Všichni\Local Settings\Temporary Internet Files\Content.IE5\TF7B15CE\MP9004307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295762"/>
            <a:ext cx="1907704" cy="13115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2593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Vyhledej všechna VS po „B“, </a:t>
            </a:r>
          </a:p>
          <a:p>
            <a:r>
              <a:rPr lang="cs-CZ" sz="4000" b="1" dirty="0" smtClean="0"/>
              <a:t>  doplň y,ý, do ostatních i,í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636912"/>
            <a:ext cx="838877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Obilí, bydlit, hbitý, krabice, být /existovat/,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bystrý, přebírat, slíbit, příbytek, slabikář,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nábytek, babička, bič, obyvatel, nový byt,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bitva, dobytek, bída, bylina, sbírat, bystrý,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bílá barva, kobyla, obyčej, býk 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707</TotalTime>
  <Words>795</Words>
  <Application>Microsoft Office PowerPoint</Application>
  <PresentationFormat>Předvádění na obrazovce (4:3)</PresentationFormat>
  <Paragraphs>191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Prezentace aplikace Microsoft Office PowerPoint</vt:lpstr>
      <vt:lpstr>NÁZEV ŠKOLY: Základní škola a Mateřská škola Vlastějovice, okr. Kutná Hora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Vlastějovice, okr. Kutná Hora </dc:title>
  <dc:creator>Všichni</dc:creator>
  <cp:lastModifiedBy>Všichni</cp:lastModifiedBy>
  <cp:revision>81</cp:revision>
  <cp:lastPrinted>2012-04-17T04:25:33Z</cp:lastPrinted>
  <dcterms:created xsi:type="dcterms:W3CDTF">2012-03-05T13:51:42Z</dcterms:created>
  <dcterms:modified xsi:type="dcterms:W3CDTF">2012-05-22T12:27:31Z</dcterms:modified>
</cp:coreProperties>
</file>