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6" r:id="rId11"/>
    <p:sldId id="267" r:id="rId12"/>
    <p:sldId id="268" r:id="rId13"/>
    <p:sldId id="265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00780-BB22-403D-A321-12E5520C5EE2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77333-5F02-4CC3-89D0-7AC0764080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00780-BB22-403D-A321-12E5520C5EE2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77333-5F02-4CC3-89D0-7AC0764080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00780-BB22-403D-A321-12E5520C5EE2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77333-5F02-4CC3-89D0-7AC0764080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00780-BB22-403D-A321-12E5520C5EE2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77333-5F02-4CC3-89D0-7AC0764080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00780-BB22-403D-A321-12E5520C5EE2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77333-5F02-4CC3-89D0-7AC0764080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00780-BB22-403D-A321-12E5520C5EE2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77333-5F02-4CC3-89D0-7AC0764080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00780-BB22-403D-A321-12E5520C5EE2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77333-5F02-4CC3-89D0-7AC0764080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00780-BB22-403D-A321-12E5520C5EE2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77333-5F02-4CC3-89D0-7AC0764080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00780-BB22-403D-A321-12E5520C5EE2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77333-5F02-4CC3-89D0-7AC0764080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00780-BB22-403D-A321-12E5520C5EE2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77333-5F02-4CC3-89D0-7AC0764080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00780-BB22-403D-A321-12E5520C5EE2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77333-5F02-4CC3-89D0-7AC0764080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B00780-BB22-403D-A321-12E5520C5EE2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777333-5F02-4CC3-89D0-7AC0764080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0" y="794"/>
          <a:ext cx="9145059" cy="6857206"/>
        </p:xfrm>
        <a:graphic>
          <a:graphicData uri="http://schemas.openxmlformats.org/presentationml/2006/ole">
            <p:oleObj spid="_x0000_s1026" name="Prezentace" r:id="rId3" imgW="3517422" imgH="2636435" progId="PowerPoint.Show.1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8163453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Metodický list: Vyjmenovaná slova „B“ 2. část</a:t>
            </a:r>
          </a:p>
          <a:p>
            <a:endParaRPr lang="cs-CZ" dirty="0"/>
          </a:p>
          <a:p>
            <a:r>
              <a:rPr lang="cs-CZ" dirty="0" smtClean="0"/>
              <a:t>Jazykové </a:t>
            </a:r>
            <a:r>
              <a:rPr lang="cs-CZ" dirty="0" smtClean="0"/>
              <a:t>vzdělávání</a:t>
            </a:r>
            <a:endParaRPr lang="cs-CZ" dirty="0" smtClean="0"/>
          </a:p>
          <a:p>
            <a:r>
              <a:rPr lang="cs-CZ" dirty="0" smtClean="0"/>
              <a:t>Jazyk: český</a:t>
            </a:r>
          </a:p>
          <a:p>
            <a:r>
              <a:rPr lang="cs-CZ" dirty="0" smtClean="0"/>
              <a:t>Věk: 3. </a:t>
            </a:r>
            <a:r>
              <a:rPr lang="cs-CZ" smtClean="0"/>
              <a:t>ročník ZŠ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Tato prezentace slouží k uvedení nebo procvičování učiva vyjmenovaných slov po „B“.</a:t>
            </a:r>
          </a:p>
          <a:p>
            <a:r>
              <a:rPr lang="cs-CZ" dirty="0" smtClean="0"/>
              <a:t>Zaměřila jsem se hlavně na problémová slova, která činí dětem vesměs potíže. Touto </a:t>
            </a:r>
          </a:p>
          <a:p>
            <a:r>
              <a:rPr lang="cs-CZ" dirty="0" smtClean="0"/>
              <a:t>formou si učivo více objasnili. K pocvičování bylo využito i znalostí nadřazených, </a:t>
            </a:r>
          </a:p>
          <a:p>
            <a:r>
              <a:rPr lang="cs-CZ" dirty="0" smtClean="0"/>
              <a:t>souřadných a podřadných slov.</a:t>
            </a:r>
          </a:p>
          <a:p>
            <a:endParaRPr lang="cs-CZ" dirty="0" smtClean="0"/>
          </a:p>
          <a:p>
            <a:r>
              <a:rPr lang="cs-CZ" dirty="0" smtClean="0"/>
              <a:t>Druh učebního materiálu: Prezentace Power point k použití na interaktivní tabuli</a:t>
            </a:r>
          </a:p>
          <a:p>
            <a:r>
              <a:rPr lang="cs-CZ" dirty="0" smtClean="0"/>
              <a:t>+ pracovní list, který může být použitý jak na IWB, tak ho můžeme vytisknout a použít</a:t>
            </a:r>
          </a:p>
          <a:p>
            <a:r>
              <a:rPr lang="cs-CZ" dirty="0"/>
              <a:t>k</a:t>
            </a:r>
            <a:r>
              <a:rPr lang="cs-CZ" dirty="0" smtClean="0"/>
              <a:t> procvičování učiva ve třídě nebo doma.</a:t>
            </a:r>
          </a:p>
          <a:p>
            <a:endParaRPr lang="cs-CZ" dirty="0" smtClean="0"/>
          </a:p>
          <a:p>
            <a:r>
              <a:rPr lang="cs-CZ" dirty="0" smtClean="0"/>
              <a:t>Citace:</a:t>
            </a:r>
          </a:p>
          <a:p>
            <a:r>
              <a:rPr lang="cs-CZ" dirty="0" smtClean="0"/>
              <a:t>Použité zdroje: MS Office 2010</a:t>
            </a:r>
          </a:p>
          <a:p>
            <a:endParaRPr lang="cs-CZ" dirty="0" smtClean="0"/>
          </a:p>
          <a:p>
            <a:r>
              <a:rPr lang="cs-CZ" dirty="0" smtClean="0"/>
              <a:t>2012,© Mgr. Jaroslava Šašinková, ZŠ a MŠ Vlastějovice, č.56, PSČ 285 23</a:t>
            </a:r>
            <a:endParaRPr lang="cs-CZ" dirty="0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404664"/>
            <a:ext cx="59089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Pozor na problémová slova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132856"/>
            <a:ext cx="857016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b</a:t>
            </a:r>
            <a:r>
              <a:rPr lang="cs-CZ" sz="3200" b="1" dirty="0" smtClean="0"/>
              <a:t>ýt …………....    bít ………………..    doma, kamaráda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nebyl ………….   nebil ……………..   pozorný, nikoho</a:t>
            </a:r>
          </a:p>
          <a:p>
            <a:endParaRPr lang="cs-CZ" sz="3200" b="1" dirty="0" smtClean="0"/>
          </a:p>
          <a:p>
            <a:r>
              <a:rPr lang="cs-CZ" sz="3200" b="1" dirty="0"/>
              <a:t>p</a:t>
            </a:r>
            <a:r>
              <a:rPr lang="cs-CZ" sz="3200" b="1" dirty="0" smtClean="0"/>
              <a:t>řibyl ………….   </a:t>
            </a:r>
            <a:r>
              <a:rPr lang="cs-CZ" sz="3200" b="1" dirty="0"/>
              <a:t>p</a:t>
            </a:r>
            <a:r>
              <a:rPr lang="cs-CZ" sz="3200" b="1" dirty="0" smtClean="0"/>
              <a:t>řibil …………….    prkno, nový žák</a:t>
            </a:r>
          </a:p>
          <a:p>
            <a:endParaRPr lang="cs-CZ" sz="3200" b="1" dirty="0" smtClean="0"/>
          </a:p>
          <a:p>
            <a:r>
              <a:rPr lang="cs-CZ" sz="3200" b="1" dirty="0"/>
              <a:t>o</a:t>
            </a:r>
            <a:r>
              <a:rPr lang="cs-CZ" sz="3200" b="1" dirty="0" smtClean="0"/>
              <a:t>dbyl ………….    </a:t>
            </a:r>
            <a:r>
              <a:rPr lang="cs-CZ" sz="3200" b="1" dirty="0"/>
              <a:t>o</a:t>
            </a:r>
            <a:r>
              <a:rPr lang="cs-CZ" sz="3200" b="1" dirty="0" smtClean="0"/>
              <a:t>dbili ……………    poledne, práci</a:t>
            </a:r>
          </a:p>
          <a:p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1988840"/>
            <a:ext cx="11608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doma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35896" y="1988840"/>
            <a:ext cx="18746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kamaráda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3648" y="2996952"/>
            <a:ext cx="15510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pozorný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95936" y="2996952"/>
            <a:ext cx="13528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nikoho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31640" y="3933056"/>
            <a:ext cx="16656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n</a:t>
            </a:r>
            <a:r>
              <a:rPr lang="cs-CZ" sz="3200" b="1" dirty="0" smtClean="0">
                <a:solidFill>
                  <a:srgbClr val="FF0000"/>
                </a:solidFill>
              </a:rPr>
              <a:t>ový žák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3933056"/>
            <a:ext cx="1188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prkno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75656" y="4941168"/>
            <a:ext cx="914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práci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67944" y="4941168"/>
            <a:ext cx="1579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poledne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1196752"/>
            <a:ext cx="55773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Vyber vhodné slovo a zdůvodni 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548680"/>
            <a:ext cx="59089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Pozor na problémová slova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492896"/>
            <a:ext cx="84527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n</a:t>
            </a:r>
            <a:r>
              <a:rPr lang="cs-CZ" sz="3200" b="1" dirty="0" smtClean="0"/>
              <a:t>abyl ……………   nabil ……………   pušku, peníze</a:t>
            </a:r>
          </a:p>
          <a:p>
            <a:endParaRPr lang="cs-CZ" sz="3200" b="1" dirty="0" smtClean="0"/>
          </a:p>
          <a:p>
            <a:r>
              <a:rPr lang="cs-CZ" sz="3200" b="1" dirty="0"/>
              <a:t>d</a:t>
            </a:r>
            <a:r>
              <a:rPr lang="cs-CZ" sz="3200" b="1" dirty="0" smtClean="0"/>
              <a:t>obyl ……………   dobil …………..   baterky, vítězství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zbyla ……………..  zbil ……………..   člověka, koruna</a:t>
            </a:r>
          </a:p>
          <a:p>
            <a:r>
              <a:rPr lang="cs-CZ" sz="3200" b="1" dirty="0" smtClean="0"/>
              <a:t> </a:t>
            </a:r>
          </a:p>
          <a:p>
            <a:r>
              <a:rPr lang="cs-CZ" sz="3200" b="1" dirty="0" smtClean="0"/>
              <a:t>ubyl ……………….  ubil …………….   na váze, zvíře  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2348880"/>
            <a:ext cx="12943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peníze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1960" y="2348880"/>
            <a:ext cx="11991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pušku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3648" y="3356992"/>
            <a:ext cx="15764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vítězství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95936" y="3356992"/>
            <a:ext cx="14839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baterky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75656" y="4293096"/>
            <a:ext cx="13785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koruna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4293096"/>
            <a:ext cx="14682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člověka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87624" y="5301208"/>
            <a:ext cx="14518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n</a:t>
            </a:r>
            <a:r>
              <a:rPr lang="cs-CZ" sz="3200" b="1" dirty="0" smtClean="0">
                <a:solidFill>
                  <a:srgbClr val="FF0000"/>
                </a:solidFill>
              </a:rPr>
              <a:t>a váze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5301208"/>
            <a:ext cx="9881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zvíře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1268760"/>
            <a:ext cx="54843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Vyber vhodné slovo a zdůvodni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476672"/>
            <a:ext cx="588052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Dovedeš dopsat </a:t>
            </a:r>
          </a:p>
          <a:p>
            <a:pPr algn="ctr"/>
            <a:r>
              <a:rPr lang="cs-CZ" sz="4000" b="1" dirty="0" smtClean="0"/>
              <a:t>vyjmenovaná slova po „B“ </a:t>
            </a:r>
            <a:endParaRPr lang="cs-CZ" sz="4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2852936"/>
          <a:ext cx="1944216" cy="792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8072"/>
                <a:gridCol w="648072"/>
                <a:gridCol w="64807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283968" y="2924944"/>
          <a:ext cx="3744416" cy="792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6064"/>
                <a:gridCol w="576064"/>
                <a:gridCol w="648072"/>
                <a:gridCol w="648072"/>
                <a:gridCol w="648072"/>
                <a:gridCol w="64807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528" y="4293096"/>
          <a:ext cx="2808312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36104"/>
                <a:gridCol w="936104"/>
                <a:gridCol w="93610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851920" y="4365104"/>
          <a:ext cx="4836368" cy="7924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6064"/>
                <a:gridCol w="576064"/>
                <a:gridCol w="576064"/>
                <a:gridCol w="576064"/>
                <a:gridCol w="648072"/>
                <a:gridCol w="648072"/>
                <a:gridCol w="648072"/>
                <a:gridCol w="58789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7" name="Picture 3" descr="C:\Documents and Settings\Všichni\Local Settings\Temporary Internet Files\Content.IE5\YPGXA76F\MC9003244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556792"/>
            <a:ext cx="1825142" cy="1059790"/>
          </a:xfrm>
          <a:prstGeom prst="rect">
            <a:avLst/>
          </a:prstGeom>
          <a:noFill/>
        </p:spPr>
      </p:pic>
      <p:pic>
        <p:nvPicPr>
          <p:cNvPr id="1029" name="Picture 5" descr="C:\Documents and Settings\Všichni\Local Settings\Temporary Internet Files\Content.IE5\IPXAZ2T4\MP90042283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5301208"/>
            <a:ext cx="1481386" cy="1367844"/>
          </a:xfrm>
          <a:prstGeom prst="rect">
            <a:avLst/>
          </a:prstGeom>
          <a:noFill/>
        </p:spPr>
      </p:pic>
      <p:pic>
        <p:nvPicPr>
          <p:cNvPr id="1030" name="Picture 6" descr="C:\Documents and Settings\Všichni\Local Settings\Temporary Internet Files\Content.IE5\SLAVG1I7\MC9004129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1916832"/>
            <a:ext cx="1419635" cy="1497558"/>
          </a:xfrm>
          <a:prstGeom prst="rect">
            <a:avLst/>
          </a:prstGeom>
          <a:noFill/>
        </p:spPr>
      </p:pic>
      <p:pic>
        <p:nvPicPr>
          <p:cNvPr id="1031" name="Picture 7" descr="C:\Documents and Settings\Všichni\Local Settings\Temporary Internet Files\Content.IE5\C92ZS1YV\MP90040545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5517232"/>
            <a:ext cx="1328192" cy="948709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548680"/>
            <a:ext cx="51404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Rozlušti a napiš přísloví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844824"/>
            <a:ext cx="48215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LEHCENAB_L,LEHCEPOZB_L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492896"/>
            <a:ext cx="50884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LEHCE NABYL, LEHCE POZBYL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3140968"/>
            <a:ext cx="51046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NEVYB_REJ,AB_SNEPŘEBRAL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789040"/>
            <a:ext cx="51763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NEVYBÍREJ, ABYS NEPŘEBRAL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4365104"/>
            <a:ext cx="35296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B_LB_LÝJAKOSTĚNA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941168"/>
            <a:ext cx="37294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BYL BÍLÝ JAKO STĚNA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Všichni\Local Settings\Temporary Internet Files\Content.IE5\8TEZK52Z\MP90034196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864" y="2132856"/>
            <a:ext cx="1941521" cy="1384952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20688"/>
            <a:ext cx="692958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Ke slovům přidej slova příbuzná</a:t>
            </a:r>
          </a:p>
          <a:p>
            <a:pPr algn="ctr"/>
            <a:r>
              <a:rPr lang="cs-CZ" sz="4000" b="1" dirty="0" smtClean="0"/>
              <a:t>a jiné tvary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7856638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kobyla ………………………………………………………..</a:t>
            </a:r>
          </a:p>
          <a:p>
            <a:r>
              <a:rPr lang="cs-CZ" sz="3200" b="1" dirty="0" smtClean="0"/>
              <a:t>              ………………………………………………………..</a:t>
            </a:r>
          </a:p>
          <a:p>
            <a:r>
              <a:rPr lang="cs-CZ" sz="3200" b="1" dirty="0" smtClean="0"/>
              <a:t>býk ……………………………………………………………..</a:t>
            </a:r>
          </a:p>
          <a:p>
            <a:r>
              <a:rPr lang="cs-CZ" sz="3200" b="1" dirty="0" smtClean="0"/>
              <a:t>        ……………………………………………………………..</a:t>
            </a:r>
          </a:p>
          <a:p>
            <a:r>
              <a:rPr lang="cs-CZ" sz="3200" b="1" dirty="0" smtClean="0"/>
              <a:t>bylina ………………………………………………………….</a:t>
            </a:r>
          </a:p>
          <a:p>
            <a:r>
              <a:rPr lang="cs-CZ" sz="3200" b="1" dirty="0" smtClean="0"/>
              <a:t>            ………………………………………………………….</a:t>
            </a:r>
            <a:endParaRPr lang="cs-CZ" sz="3200" b="1" dirty="0"/>
          </a:p>
        </p:txBody>
      </p:sp>
      <p:pic>
        <p:nvPicPr>
          <p:cNvPr id="2050" name="Picture 2" descr="C:\Documents and Settings\Všichni\Local Settings\Temporary Internet Files\Content.IE5\45ANI1ED\MC9003189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5157192"/>
            <a:ext cx="1166964" cy="1321718"/>
          </a:xfrm>
          <a:prstGeom prst="rect">
            <a:avLst/>
          </a:prstGeom>
          <a:noFill/>
        </p:spPr>
      </p:pic>
      <p:pic>
        <p:nvPicPr>
          <p:cNvPr id="2051" name="Picture 3" descr="C:\Documents and Settings\Všichni\Local Settings\Temporary Internet Files\Content.IE5\0BKR09KL\MC9003264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5301208"/>
            <a:ext cx="1564758" cy="1113671"/>
          </a:xfrm>
          <a:prstGeom prst="rect">
            <a:avLst/>
          </a:prstGeom>
          <a:noFill/>
        </p:spPr>
      </p:pic>
      <p:pic>
        <p:nvPicPr>
          <p:cNvPr id="2052" name="Picture 4" descr="C:\Documents and Settings\Všichni\Local Settings\Temporary Internet Files\Content.IE5\I38F8LOR\MP90042283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5301208"/>
            <a:ext cx="1374077" cy="1268760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04664"/>
            <a:ext cx="704500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Ke slovům přidej slova příbuzná </a:t>
            </a:r>
          </a:p>
          <a:p>
            <a:pPr algn="ctr"/>
            <a:r>
              <a:rPr lang="cs-CZ" sz="4000" b="1" dirty="0" smtClean="0"/>
              <a:t>a jiné tvary 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7648248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kobyla ……………………………………………………..</a:t>
            </a:r>
          </a:p>
          <a:p>
            <a:r>
              <a:rPr lang="cs-CZ" sz="3200" b="1" dirty="0" smtClean="0"/>
              <a:t>             ……………………………………………………..</a:t>
            </a:r>
          </a:p>
          <a:p>
            <a:r>
              <a:rPr lang="cs-CZ" sz="3200" b="1" dirty="0" smtClean="0"/>
              <a:t>býk ………………………………………………………….</a:t>
            </a:r>
          </a:p>
          <a:p>
            <a:r>
              <a:rPr lang="cs-CZ" sz="3200" b="1" dirty="0" smtClean="0"/>
              <a:t>        ………………………………………………………….</a:t>
            </a:r>
          </a:p>
          <a:p>
            <a:r>
              <a:rPr lang="cs-CZ" sz="3200" b="1" dirty="0" smtClean="0"/>
              <a:t>bylina ………………………………………………………</a:t>
            </a:r>
          </a:p>
          <a:p>
            <a:r>
              <a:rPr lang="cs-CZ" sz="3200" b="1" dirty="0" smtClean="0"/>
              <a:t>            ………………………………………………………  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1916832"/>
            <a:ext cx="48923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kobylka, Kobylisy, kobylinec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2348880"/>
            <a:ext cx="6236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kobylu, kobyly, s kobylou, ke kobyle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35696" y="2852936"/>
            <a:ext cx="36280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býkovec, býček, býčí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35696" y="3356992"/>
            <a:ext cx="51602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býka, býky, s býkem, k býkovi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35696" y="3789040"/>
            <a:ext cx="58010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bylinka, bylinářka, bylinkový, býlí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696" y="4293096"/>
            <a:ext cx="51937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 bylinou, pro bylinu, o bylině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Documents and Settings\Všichni\Local Settings\Temporary Internet Files\Content.IE5\5KEH41CJ\MC9003264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9892" y="5229200"/>
            <a:ext cx="1631023" cy="1160833"/>
          </a:xfrm>
          <a:prstGeom prst="rect">
            <a:avLst/>
          </a:prstGeom>
          <a:noFill/>
        </p:spPr>
      </p:pic>
      <p:pic>
        <p:nvPicPr>
          <p:cNvPr id="1028" name="Picture 4" descr="C:\Documents and Settings\Všichni\Local Settings\Temporary Internet Files\Content.IE5\JDIE607L\MP90042283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5301208"/>
            <a:ext cx="1296091" cy="1196751"/>
          </a:xfrm>
          <a:prstGeom prst="rect">
            <a:avLst/>
          </a:prstGeom>
          <a:noFill/>
        </p:spPr>
      </p:pic>
      <p:pic>
        <p:nvPicPr>
          <p:cNvPr id="1030" name="Picture 6" descr="C:\Documents and Settings\Všichni\Local Settings\Temporary Internet Files\Content.IE5\45ANI1ED\MC9003189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5013176"/>
            <a:ext cx="1297809" cy="1469674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20688"/>
            <a:ext cx="62996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Najdi synonymum ke slovům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608211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rostlina   // …………………………</a:t>
            </a:r>
          </a:p>
          <a:p>
            <a:r>
              <a:rPr lang="cs-CZ" sz="3600" b="1" dirty="0" smtClean="0"/>
              <a:t>existovat   // ……………………….</a:t>
            </a:r>
          </a:p>
          <a:p>
            <a:r>
              <a:rPr lang="cs-CZ" sz="3600" b="1" dirty="0" smtClean="0"/>
              <a:t>tlouci  // ……………………………..</a:t>
            </a:r>
          </a:p>
          <a:p>
            <a:r>
              <a:rPr lang="cs-CZ" sz="3600" b="1" dirty="0" smtClean="0"/>
              <a:t>zvyk  // ……………………………….</a:t>
            </a:r>
          </a:p>
          <a:p>
            <a:r>
              <a:rPr lang="cs-CZ" sz="3600" b="1" dirty="0" smtClean="0"/>
              <a:t>chytrý  // …………………………….</a:t>
            </a:r>
          </a:p>
          <a:p>
            <a:r>
              <a:rPr lang="cs-CZ" sz="3600" b="1" dirty="0" smtClean="0"/>
              <a:t>běžný  // ……………………………..  </a:t>
            </a:r>
            <a:endParaRPr lang="cs-CZ" sz="3600" b="1" dirty="0"/>
          </a:p>
        </p:txBody>
      </p:sp>
      <p:pic>
        <p:nvPicPr>
          <p:cNvPr id="3074" name="Picture 2" descr="C:\Documents and Settings\Všichni\Local Settings\Temporary Internet Files\Content.IE5\9V7OO5SK\MP9004491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2924944"/>
            <a:ext cx="1772816" cy="1772816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20688"/>
            <a:ext cx="62996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Najdi synonymum ke slovům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608211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rostlina   // …………………………</a:t>
            </a:r>
          </a:p>
          <a:p>
            <a:r>
              <a:rPr lang="cs-CZ" sz="3600" b="1" dirty="0" smtClean="0"/>
              <a:t>existovat   // ……………………….</a:t>
            </a:r>
          </a:p>
          <a:p>
            <a:r>
              <a:rPr lang="cs-CZ" sz="3600" b="1" dirty="0" smtClean="0"/>
              <a:t>tlouci  // ……………………………..</a:t>
            </a:r>
          </a:p>
          <a:p>
            <a:r>
              <a:rPr lang="cs-CZ" sz="3600" b="1" dirty="0" smtClean="0"/>
              <a:t>zvyk  // ……………………………….</a:t>
            </a:r>
          </a:p>
          <a:p>
            <a:r>
              <a:rPr lang="cs-CZ" sz="3600" b="1" dirty="0" smtClean="0"/>
              <a:t>chytrý  // …………………………….</a:t>
            </a:r>
          </a:p>
          <a:p>
            <a:r>
              <a:rPr lang="cs-CZ" sz="3600" b="1" dirty="0" smtClean="0"/>
              <a:t>běžný  // ……………………………..  </a:t>
            </a:r>
            <a:endParaRPr lang="cs-CZ" sz="3600" b="1" dirty="0"/>
          </a:p>
        </p:txBody>
      </p:sp>
      <p:pic>
        <p:nvPicPr>
          <p:cNvPr id="3074" name="Picture 2" descr="C:\Documents and Settings\Všichni\Local Settings\Temporary Internet Files\Content.IE5\9V7OO5SK\MP9004491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2924944"/>
            <a:ext cx="1772816" cy="177281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635896" y="1628800"/>
            <a:ext cx="13523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bylina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3928" y="2204864"/>
            <a:ext cx="8111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být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2708920"/>
            <a:ext cx="8210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bíti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9872" y="3284984"/>
            <a:ext cx="14362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obyčej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31840" y="3789040"/>
            <a:ext cx="13687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bystrý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03848" y="4365104"/>
            <a:ext cx="18944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obyčejný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404664"/>
            <a:ext cx="524605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Doplň slova nadřazená, </a:t>
            </a:r>
          </a:p>
          <a:p>
            <a:pPr algn="ctr"/>
            <a:r>
              <a:rPr lang="cs-CZ" sz="4000" b="1" dirty="0" smtClean="0"/>
              <a:t>připiš slova souřadná</a:t>
            </a:r>
            <a:endParaRPr lang="cs-CZ" sz="4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779912" y="1844824"/>
          <a:ext cx="1512168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12168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2564904"/>
          <a:ext cx="1728192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stůl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627784" y="2564904"/>
          <a:ext cx="182386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2386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křeslo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88024" y="2564904"/>
          <a:ext cx="1728192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804248" y="2564904"/>
          <a:ext cx="1679848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7984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postel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779912" y="3284984"/>
          <a:ext cx="146382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3824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11560" y="4005064"/>
          <a:ext cx="1607840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07840"/>
              </a:tblGrid>
              <a:tr h="37581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Bydžov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2555776" y="4005064"/>
          <a:ext cx="146382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38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Bystřice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788024" y="4005064"/>
          <a:ext cx="1535832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3583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Bylany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6660232" y="4005064"/>
          <a:ext cx="1535832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35832"/>
              </a:tblGrid>
              <a:tr h="370840"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3707904" y="4797152"/>
          <a:ext cx="146382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3824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755576" y="5445224"/>
          <a:ext cx="146382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38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kráva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2699792" y="5445224"/>
          <a:ext cx="146382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3824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4932040" y="5445224"/>
          <a:ext cx="146382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38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ovce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6876256" y="5445224"/>
          <a:ext cx="146382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3824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7028656" y="5597624"/>
          <a:ext cx="146382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3824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5122" name="Picture 2" descr="C:\Documents and Settings\Všichni\Local Settings\Temporary Internet Files\Content.IE5\QJ2XA54J\MP9001789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96752"/>
            <a:ext cx="1721057" cy="1150240"/>
          </a:xfrm>
          <a:prstGeom prst="rect">
            <a:avLst/>
          </a:prstGeom>
          <a:noFill/>
        </p:spPr>
      </p:pic>
      <p:pic>
        <p:nvPicPr>
          <p:cNvPr id="5124" name="Picture 4" descr="C:\Documents and Settings\Všichni\Local Settings\Temporary Internet Files\Content.IE5\2RKRAHOD\MP900402065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548680"/>
            <a:ext cx="1464180" cy="1830672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404664"/>
            <a:ext cx="524605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/>
              <a:t>Doplň slova nadřazená, </a:t>
            </a:r>
          </a:p>
          <a:p>
            <a:pPr algn="ctr"/>
            <a:r>
              <a:rPr lang="cs-CZ" sz="4000" b="1" dirty="0" smtClean="0"/>
              <a:t>připiš slova souřadná</a:t>
            </a:r>
            <a:endParaRPr lang="cs-CZ" sz="4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779912" y="1844824"/>
          <a:ext cx="1512168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12168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2564904"/>
          <a:ext cx="1728192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stůl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627784" y="2564904"/>
          <a:ext cx="182386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2386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křeslo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88024" y="2564904"/>
          <a:ext cx="1728192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804248" y="2564904"/>
          <a:ext cx="1679848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7984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postel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779912" y="3284984"/>
          <a:ext cx="146382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3824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11560" y="4005064"/>
          <a:ext cx="1607840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07840"/>
              </a:tblGrid>
              <a:tr h="37581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Bydžov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2555776" y="4005064"/>
          <a:ext cx="146382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38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Bystřice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788024" y="4005064"/>
          <a:ext cx="1535832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3583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Bylany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6660232" y="4005064"/>
          <a:ext cx="1535832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35832"/>
              </a:tblGrid>
              <a:tr h="370840"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3707904" y="4797152"/>
          <a:ext cx="146382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3824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755576" y="5445224"/>
          <a:ext cx="146382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38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kráva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2699792" y="5445224"/>
          <a:ext cx="146382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3824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4932040" y="5445224"/>
          <a:ext cx="146382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38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ovce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6876256" y="5445224"/>
          <a:ext cx="146382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3824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6876256" y="5445224"/>
          <a:ext cx="1463824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3824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100" name="Picture 4" descr="C:\Documents and Settings\Všichni\Local Settings\Temporary Internet Files\Content.IE5\2RKRAHOD\MP9004020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908720"/>
            <a:ext cx="960194" cy="1200536"/>
          </a:xfrm>
          <a:prstGeom prst="rect">
            <a:avLst/>
          </a:prstGeom>
          <a:noFill/>
        </p:spPr>
      </p:pic>
      <p:pic>
        <p:nvPicPr>
          <p:cNvPr id="4102" name="Picture 6" descr="C:\Documents and Settings\Všichni\Local Settings\Temporary Internet Files\Content.IE5\QJ2XA54J\MP9001789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196752"/>
            <a:ext cx="1613315" cy="1078232"/>
          </a:xfrm>
          <a:prstGeom prst="rect">
            <a:avLst/>
          </a:prstGeom>
          <a:noFill/>
        </p:spPr>
      </p:pic>
      <p:sp>
        <p:nvSpPr>
          <p:cNvPr id="24" name="TextovéPole 23"/>
          <p:cNvSpPr txBox="1"/>
          <p:nvPr/>
        </p:nvSpPr>
        <p:spPr>
          <a:xfrm>
            <a:off x="3851920" y="1844824"/>
            <a:ext cx="13919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nábytek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220072" y="2564904"/>
            <a:ext cx="8771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židle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95936" y="3284984"/>
            <a:ext cx="10956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města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660232" y="4005064"/>
            <a:ext cx="15234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Přibyslav</a:t>
            </a:r>
            <a:endParaRPr lang="cs-CZ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707904" y="4797152"/>
            <a:ext cx="14064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dobytek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059832" y="5445224"/>
            <a:ext cx="7181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býk</a:t>
            </a:r>
            <a:endParaRPr lang="cs-CZ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020272" y="5445224"/>
            <a:ext cx="1166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kobyla</a:t>
            </a:r>
            <a:endParaRPr lang="cs-CZ" sz="2800" b="1" dirty="0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72157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Doplň správné i,í / y,ý a zdůvodni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844824"/>
            <a:ext cx="826450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Vesnice neb_la vždy taková, jako dnes.</a:t>
            </a:r>
          </a:p>
          <a:p>
            <a:r>
              <a:rPr lang="cs-CZ" sz="3600" b="1" dirty="0" smtClean="0"/>
              <a:t>Za života našich prabab_ček zde b_la malá</a:t>
            </a:r>
          </a:p>
          <a:p>
            <a:r>
              <a:rPr lang="cs-CZ" sz="3600" b="1" dirty="0" smtClean="0"/>
              <a:t>ob_dlí a nuzné příb_tky.  Dob_tek  b_val </a:t>
            </a:r>
          </a:p>
          <a:p>
            <a:r>
              <a:rPr lang="cs-CZ" sz="3600" b="1" dirty="0" smtClean="0"/>
              <a:t>v ubohých chlévech. V jednom b_tě žilo i</a:t>
            </a:r>
          </a:p>
          <a:p>
            <a:r>
              <a:rPr lang="cs-CZ" sz="3600" b="1" dirty="0" smtClean="0"/>
              <a:t>několik rodin. Dnes mají ob_vatelé své </a:t>
            </a:r>
          </a:p>
          <a:p>
            <a:r>
              <a:rPr lang="cs-CZ" sz="3600" b="1" dirty="0" smtClean="0"/>
              <a:t>b_ty pěkně vybavené. Před domy mají </a:t>
            </a:r>
          </a:p>
          <a:p>
            <a:r>
              <a:rPr lang="cs-CZ" sz="3600" b="1" dirty="0" smtClean="0"/>
              <a:t>ob_čejně pěkné zahrádky.</a:t>
            </a:r>
            <a:endParaRPr lang="cs-CZ" sz="3600" b="1" dirty="0"/>
          </a:p>
        </p:txBody>
      </p:sp>
      <p:pic>
        <p:nvPicPr>
          <p:cNvPr id="6146" name="Picture 2" descr="C:\Documents and Settings\Všichni\Local Settings\Temporary Internet Files\Content.IE5\YPGXA76F\MP9001491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5301208"/>
            <a:ext cx="1828800" cy="1237488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20688"/>
            <a:ext cx="72157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Doplň správné i,í / y,ý a zdůvodni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72816"/>
            <a:ext cx="826450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Vesnice nebyla vždy taková, jako dnes.</a:t>
            </a:r>
          </a:p>
          <a:p>
            <a:r>
              <a:rPr lang="cs-CZ" sz="3600" b="1" dirty="0" smtClean="0"/>
              <a:t>Za života našich prababiček zde byla malá</a:t>
            </a:r>
          </a:p>
          <a:p>
            <a:r>
              <a:rPr lang="cs-CZ" sz="3600" b="1" dirty="0" smtClean="0"/>
              <a:t>obydlí a nuzné příbytky.  Dobytek  býval </a:t>
            </a:r>
          </a:p>
          <a:p>
            <a:r>
              <a:rPr lang="cs-CZ" sz="3600" b="1" dirty="0" smtClean="0"/>
              <a:t>v ubohých chlévech. V jednom bytě žilo i</a:t>
            </a:r>
          </a:p>
          <a:p>
            <a:r>
              <a:rPr lang="cs-CZ" sz="3600" b="1" dirty="0" smtClean="0"/>
              <a:t>několik rodin. Dnes mají obyvatelé své </a:t>
            </a:r>
          </a:p>
          <a:p>
            <a:r>
              <a:rPr lang="cs-CZ" sz="3600" b="1" dirty="0" smtClean="0"/>
              <a:t>byty pěkně vybavené. Před domy mají </a:t>
            </a:r>
          </a:p>
          <a:p>
            <a:r>
              <a:rPr lang="cs-CZ" sz="3600" b="1" dirty="0" smtClean="0"/>
              <a:t>obyčejně pěkné zahrádky.</a:t>
            </a:r>
            <a:endParaRPr lang="cs-CZ" sz="3600" b="1" dirty="0"/>
          </a:p>
        </p:txBody>
      </p:sp>
      <p:pic>
        <p:nvPicPr>
          <p:cNvPr id="7170" name="Picture 2" descr="C:\Documents and Settings\Všichni\Local Settings\Temporary Internet Files\Content.IE5\YPGXA76F\MP9001491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5373216"/>
            <a:ext cx="1722384" cy="1165480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548</Words>
  <Application>Microsoft Office PowerPoint</Application>
  <PresentationFormat>Předvádění na obrazovce (4:3)</PresentationFormat>
  <Paragraphs>156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Prezentace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B2</dc:title>
  <dc:creator>Všichni</dc:creator>
  <cp:lastModifiedBy>Všichni</cp:lastModifiedBy>
  <cp:revision>30</cp:revision>
  <dcterms:created xsi:type="dcterms:W3CDTF">2012-05-08T17:31:28Z</dcterms:created>
  <dcterms:modified xsi:type="dcterms:W3CDTF">2012-05-22T14:21:36Z</dcterms:modified>
</cp:coreProperties>
</file>