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B5298-A864-443C-86CE-3F8029AD118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4E921-8C6F-4223-91C0-232521C13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0.jpeg"/><Relationship Id="rId7" Type="http://schemas.openxmlformats.org/officeDocument/2006/relationships/image" Target="../media/image23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794"/>
          <a:ext cx="9145059" cy="6857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3517422" imgH="2636435" progId="PowerPoint.Show.12">
                  <p:embed/>
                </p:oleObj>
              </mc:Choice>
              <mc:Fallback>
                <p:oleObj name="Prezentace" r:id="rId4" imgW="3517422" imgH="2636435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794"/>
                        <a:ext cx="9145059" cy="685720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8117863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po „L“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Jazykové vzdělávání: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 3. ročník ZŠ</a:t>
            </a:r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uvedení a procvičování učiva vyjmenovaných slov po „L“.</a:t>
            </a:r>
          </a:p>
          <a:p>
            <a:r>
              <a:rPr lang="cs-CZ" dirty="0" smtClean="0"/>
              <a:t>K procvičování  bylo využito i předchozích znalostí / abeceda, pochopit význam slova </a:t>
            </a:r>
          </a:p>
          <a:p>
            <a:r>
              <a:rPr lang="cs-CZ" dirty="0" smtClean="0"/>
              <a:t>pomocí opisu</a:t>
            </a:r>
            <a:r>
              <a:rPr lang="cs-CZ" smtClean="0"/>
              <a:t>/. </a:t>
            </a:r>
            <a:endParaRPr lang="cs-CZ" smtClean="0"/>
          </a:p>
          <a:p>
            <a:r>
              <a:rPr lang="cs-CZ" smtClean="0"/>
              <a:t>Druh </a:t>
            </a:r>
            <a:r>
              <a:rPr lang="cs-CZ" dirty="0" smtClean="0"/>
              <a:t>učebního materiálu: Prezentace Power Point k použití na interaktivní tabuli</a:t>
            </a:r>
          </a:p>
          <a:p>
            <a:r>
              <a:rPr lang="cs-CZ" dirty="0" smtClean="0"/>
              <a:t>+ pracovní list, který může být použitý jak na IWB, tak ho můžeme vytisknout a</a:t>
            </a:r>
          </a:p>
          <a:p>
            <a:r>
              <a:rPr lang="cs-CZ" dirty="0" smtClean="0"/>
              <a:t>použít k procvičování učiva ve třídě nebo doma.</a:t>
            </a:r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  <a:p>
            <a:r>
              <a:rPr lang="cs-CZ" dirty="0" smtClean="0"/>
              <a:t>2012,© Mgr. Jaroslava Šašinková, ZŠ a MŠ Vlastějovice, č.56, PSČ 285 23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66229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VYJMENOVANÁ SLOVA  PO „L“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708920"/>
            <a:ext cx="782271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Slyšet  mlýn  blýskat se  polykat  </a:t>
            </a:r>
          </a:p>
          <a:p>
            <a:r>
              <a:rPr lang="cs-CZ" sz="4000" b="1" dirty="0" smtClean="0"/>
              <a:t>plynout  plýtvat  vzlykat  lysý  lýtko  </a:t>
            </a:r>
          </a:p>
          <a:p>
            <a:r>
              <a:rPr lang="cs-CZ" sz="4000" b="1" dirty="0" smtClean="0"/>
              <a:t>lýko  lyže  pelyněk  plyš</a:t>
            </a:r>
            <a:endParaRPr lang="cs-CZ" sz="4000" b="1" dirty="0"/>
          </a:p>
        </p:txBody>
      </p:sp>
      <p:pic>
        <p:nvPicPr>
          <p:cNvPr id="1027" name="Picture 3" descr="C:\Documents and Settings\Všichni\Local Settings\Temporary Internet Files\Content.IE5\9V7OO5SK\MP900402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13587"/>
            <a:ext cx="1291169" cy="1032936"/>
          </a:xfrm>
          <a:prstGeom prst="rect">
            <a:avLst/>
          </a:prstGeom>
          <a:noFill/>
        </p:spPr>
      </p:pic>
      <p:pic>
        <p:nvPicPr>
          <p:cNvPr id="1028" name="Picture 4" descr="C:\Documents and Settings\Všichni\Local Settings\Temporary Internet Files\Content.IE5\JDIE607L\MP9004091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97152"/>
            <a:ext cx="1124744" cy="1124744"/>
          </a:xfrm>
          <a:prstGeom prst="rect">
            <a:avLst/>
          </a:prstGeom>
          <a:noFill/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1403648" y="5085184"/>
            <a:ext cx="250328" cy="46635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9" name="Picture 5" descr="C:\Documents and Settings\Všichni\Local Settings\Temporary Internet Files\Content.IE5\GP2J4TQB\MP9001852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5589240"/>
            <a:ext cx="1180728" cy="787152"/>
          </a:xfrm>
          <a:prstGeom prst="rect">
            <a:avLst/>
          </a:prstGeom>
          <a:noFill/>
        </p:spPr>
      </p:pic>
      <p:pic>
        <p:nvPicPr>
          <p:cNvPr id="1030" name="Picture 6" descr="C:\Documents and Settings\Všichni\Local Settings\Temporary Internet Files\Content.IE5\WJYZ63IX\MC9004040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5229200"/>
            <a:ext cx="965757" cy="968623"/>
          </a:xfrm>
          <a:prstGeom prst="rect">
            <a:avLst/>
          </a:prstGeom>
          <a:noFill/>
        </p:spPr>
      </p:pic>
      <p:pic>
        <p:nvPicPr>
          <p:cNvPr id="1033" name="Picture 9" descr="C:\Documents and Settings\Všichni\Local Settings\Temporary Internet Files\Content.IE5\MIOTUQJV\MC90044175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1412776"/>
            <a:ext cx="1155576" cy="1155576"/>
          </a:xfrm>
          <a:prstGeom prst="rect">
            <a:avLst/>
          </a:prstGeom>
          <a:noFill/>
        </p:spPr>
      </p:pic>
      <p:pic>
        <p:nvPicPr>
          <p:cNvPr id="1034" name="Picture 10" descr="C:\Documents and Settings\Všichni\Local Settings\Temporary Internet Files\Content.IE5\TF7B15CE\MP90040029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1412776"/>
            <a:ext cx="1590680" cy="1060039"/>
          </a:xfrm>
          <a:prstGeom prst="rect">
            <a:avLst/>
          </a:prstGeom>
          <a:noFill/>
        </p:spPr>
      </p:pic>
      <p:pic>
        <p:nvPicPr>
          <p:cNvPr id="1035" name="Picture 11" descr="C:\Documents and Settings\Všichni\Local Settings\Temporary Internet Files\Content.IE5\QJ2XA54J\MC90015719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4725144"/>
            <a:ext cx="989524" cy="1260267"/>
          </a:xfrm>
          <a:prstGeom prst="rect">
            <a:avLst/>
          </a:prstGeom>
          <a:noFill/>
        </p:spPr>
      </p:pic>
      <p:pic>
        <p:nvPicPr>
          <p:cNvPr id="1036" name="Picture 12" descr="C:\Documents and Settings\Všichni\Local Settings\Temporary Internet Files\Content.IE5\9V7OO5SK\MP90042237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1412776"/>
            <a:ext cx="938932" cy="1063569"/>
          </a:xfrm>
          <a:prstGeom prst="rect">
            <a:avLst/>
          </a:prstGeom>
          <a:noFill/>
        </p:spPr>
      </p:pic>
      <p:pic>
        <p:nvPicPr>
          <p:cNvPr id="1037" name="Picture 13" descr="C:\Documents and Settings\Všichni\Local Settings\Temporary Internet Files\Content.IE5\YPGXA76F\MP90039887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64088" y="5445224"/>
            <a:ext cx="1328192" cy="948709"/>
          </a:xfrm>
          <a:prstGeom prst="rect">
            <a:avLst/>
          </a:prstGeom>
          <a:noFill/>
        </p:spPr>
      </p:pic>
      <p:pic>
        <p:nvPicPr>
          <p:cNvPr id="1038" name="Picture 14" descr="C:\Documents and Settings\Všichni\Local Settings\Temporary Internet Files\Content.IE5\I38F8LOR\MC90030546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72200" y="4005064"/>
            <a:ext cx="1134749" cy="1287699"/>
          </a:xfrm>
          <a:prstGeom prst="rect">
            <a:avLst/>
          </a:prstGeom>
          <a:noFill/>
        </p:spPr>
      </p:pic>
      <p:pic>
        <p:nvPicPr>
          <p:cNvPr id="1026" name="Picture 2" descr="C:\Documents and Settings\Všichni\Local Settings\Temporary Internet Files\Content.IE5\YPGXA76F\MP900422193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83768" y="1484784"/>
            <a:ext cx="1364097" cy="909043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76672"/>
            <a:ext cx="75515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     Vyber z VS po „L“ jen slovesa,</a:t>
            </a:r>
          </a:p>
          <a:p>
            <a:r>
              <a:rPr lang="cs-CZ" sz="4000" b="1" dirty="0" smtClean="0"/>
              <a:t>VS po „L“ rozděl podle počtu slabik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809862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Slyšet  mlýn  blýskat se  polykat  plynout  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p</a:t>
            </a:r>
            <a:r>
              <a:rPr lang="cs-CZ" sz="3600" b="1" dirty="0" smtClean="0">
                <a:solidFill>
                  <a:srgbClr val="FF0000"/>
                </a:solidFill>
              </a:rPr>
              <a:t>lýtvat  vzlykat  lysý  lýtko  lýko  lyže 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pelyněk   plyš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13340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___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988840"/>
            <a:ext cx="21002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_____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988840"/>
            <a:ext cx="17171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____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1988840"/>
            <a:ext cx="17171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____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2492896"/>
            <a:ext cx="17171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____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492896"/>
            <a:ext cx="17171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____</a:t>
            </a:r>
            <a:endParaRPr lang="cs-CZ" sz="6000" b="1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Documents and Settings\Všichni\Local Settings\Temporary Internet Files\Content.IE5\45ANI1ED\MC9002321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48680"/>
            <a:ext cx="1333156" cy="17523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55576" y="3933056"/>
            <a:ext cx="6946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1                                        2                                    3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4581128"/>
            <a:ext cx="9268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lýn</a:t>
            </a:r>
          </a:p>
          <a:p>
            <a:r>
              <a:rPr lang="cs-CZ" sz="2800" b="1" dirty="0" smtClean="0"/>
              <a:t>plyš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4365104"/>
            <a:ext cx="232063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slyšet      lysý</a:t>
            </a:r>
          </a:p>
          <a:p>
            <a:r>
              <a:rPr lang="cs-CZ" sz="2800" b="1" dirty="0"/>
              <a:t>b</a:t>
            </a:r>
            <a:r>
              <a:rPr lang="cs-CZ" sz="2800" b="1" dirty="0" smtClean="0"/>
              <a:t>lýskat   lýtko</a:t>
            </a:r>
          </a:p>
          <a:p>
            <a:r>
              <a:rPr lang="cs-CZ" sz="2800" b="1" dirty="0" smtClean="0"/>
              <a:t>plynout  lýko  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lýtvat   lyže   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zlykat   </a:t>
            </a:r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4509120"/>
            <a:ext cx="13628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olykat</a:t>
            </a:r>
          </a:p>
          <a:p>
            <a:r>
              <a:rPr lang="cs-CZ" sz="2800" b="1" dirty="0" smtClean="0"/>
              <a:t>pelyněk</a:t>
            </a:r>
            <a:endParaRPr lang="cs-CZ" sz="2800" b="1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5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32656"/>
            <a:ext cx="6373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Podle významu urči VS po „L“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2642455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Nevnímat podle zraku, </a:t>
            </a:r>
          </a:p>
          <a:p>
            <a:r>
              <a:rPr lang="cs-CZ" sz="2000" b="1" dirty="0"/>
              <a:t>h</a:t>
            </a:r>
            <a:r>
              <a:rPr lang="cs-CZ" sz="2000" b="1" dirty="0" smtClean="0"/>
              <a:t>matu, chuti a čichu.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2276872"/>
            <a:ext cx="2074350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Pracoviště, kde se</a:t>
            </a:r>
          </a:p>
          <a:p>
            <a:r>
              <a:rPr lang="cs-CZ" sz="2000" b="1" dirty="0"/>
              <a:t>m</a:t>
            </a:r>
            <a:r>
              <a:rPr lang="cs-CZ" sz="2000" b="1" dirty="0" smtClean="0"/>
              <a:t>ele obilí.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4437112"/>
            <a:ext cx="2132187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Osvětlovat oblohu</a:t>
            </a:r>
          </a:p>
          <a:p>
            <a:r>
              <a:rPr lang="cs-CZ" sz="2000" b="1" dirty="0" smtClean="0"/>
              <a:t>při bouřce.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276872"/>
            <a:ext cx="1730795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musíš dělat</a:t>
            </a:r>
          </a:p>
          <a:p>
            <a:r>
              <a:rPr lang="cs-CZ" sz="2000" b="1" dirty="0" smtClean="0"/>
              <a:t>při jídle?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4869160"/>
            <a:ext cx="2148473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Voda musí volně…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212976"/>
            <a:ext cx="1841273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Nešetřit vodou.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077072"/>
            <a:ext cx="1880323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Usedavě plakat.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5661248"/>
            <a:ext cx="1302088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Zcela holý.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4509120"/>
            <a:ext cx="1615058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Část nohy od </a:t>
            </a:r>
          </a:p>
          <a:p>
            <a:r>
              <a:rPr lang="cs-CZ" sz="2000" b="1" dirty="0" smtClean="0"/>
              <a:t>kolena dolů.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3356992"/>
            <a:ext cx="2125454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Cévní část stromů </a:t>
            </a:r>
          </a:p>
          <a:p>
            <a:r>
              <a:rPr lang="cs-CZ" sz="2000" b="1" dirty="0" smtClean="0"/>
              <a:t>pod kůrou.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5517232"/>
            <a:ext cx="1962397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Běžky nebo</a:t>
            </a:r>
          </a:p>
          <a:p>
            <a:r>
              <a:rPr lang="cs-CZ" sz="2000" b="1" dirty="0" smtClean="0"/>
              <a:t> sjezdovky jsou…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1196752"/>
            <a:ext cx="1944763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Hořká bylina </a:t>
            </a:r>
          </a:p>
          <a:p>
            <a:r>
              <a:rPr lang="cs-CZ" sz="2000" b="1" dirty="0" smtClean="0"/>
              <a:t>k léčení žaludku.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3356992"/>
            <a:ext cx="1514389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Hebká látka </a:t>
            </a:r>
          </a:p>
          <a:p>
            <a:r>
              <a:rPr lang="cs-CZ" sz="2000" b="1" dirty="0" smtClean="0"/>
              <a:t>k šití hraček.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501008"/>
            <a:ext cx="926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plýtvat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4365104"/>
            <a:ext cx="9239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vzlykat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5157192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plynout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5949280"/>
            <a:ext cx="5879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lysý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1844824"/>
            <a:ext cx="7888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slyšet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43808" y="2852936"/>
            <a:ext cx="715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mlýn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3933056"/>
            <a:ext cx="62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lýko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16016" y="5013176"/>
            <a:ext cx="9405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blýskat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40152" y="6093296"/>
            <a:ext cx="5952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lyže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1772816"/>
            <a:ext cx="1027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pelyněk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12160" y="2852936"/>
            <a:ext cx="977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polykat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4005064"/>
            <a:ext cx="6078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plyš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668344" y="5085184"/>
            <a:ext cx="712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lýtko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812360" y="1556792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?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9552" y="4725144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?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0" grpId="0"/>
      <p:bldP spid="21" grpId="0"/>
      <p:bldP spid="23" grpId="0"/>
      <p:bldP spid="24" grpId="0"/>
      <p:bldP spid="25" grpId="0"/>
      <p:bldP spid="26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80393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Podle příbuzných slov urči  VS po „L“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419307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poslyš, nedoslýchavý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mlynář, mlýnský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blýskavý, blýskavice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zalykat se, polykač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plynárna, splývat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neplýtvej, plýtvání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vzlykot, vzlykání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92080" y="1844824"/>
            <a:ext cx="1271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slyšet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2348880"/>
            <a:ext cx="1140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mlýn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924944"/>
            <a:ext cx="2066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blýskat se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3429000"/>
            <a:ext cx="1612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polykat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005064"/>
            <a:ext cx="1670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plynout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4581128"/>
            <a:ext cx="1522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plýtvat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5085184"/>
            <a:ext cx="1512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vzlykat</a:t>
            </a:r>
            <a:endParaRPr lang="cs-CZ" sz="3600" b="1" dirty="0"/>
          </a:p>
        </p:txBody>
      </p:sp>
      <p:pic>
        <p:nvPicPr>
          <p:cNvPr id="2051" name="Picture 3" descr="C:\Documents and Settings\Všichni\Local Settings\Temporary Internet Files\Content.IE5\YPGXA76F\MP9001852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484784"/>
            <a:ext cx="1616491" cy="1096520"/>
          </a:xfrm>
          <a:prstGeom prst="rect">
            <a:avLst/>
          </a:prstGeom>
          <a:noFill/>
        </p:spPr>
      </p:pic>
      <p:pic>
        <p:nvPicPr>
          <p:cNvPr id="2052" name="Picture 4" descr="C:\Documents and Settings\Všichni\Local Settings\Temporary Internet Files\Content.IE5\7EG7Z5S1\MC90044175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924944"/>
            <a:ext cx="1371600" cy="1371600"/>
          </a:xfrm>
          <a:prstGeom prst="rect">
            <a:avLst/>
          </a:prstGeom>
          <a:noFill/>
        </p:spPr>
      </p:pic>
      <p:pic>
        <p:nvPicPr>
          <p:cNvPr id="2053" name="Picture 5" descr="C:\Documents and Settings\Všichni\Local Settings\Temporary Internet Files\Content.IE5\IPXAZ2T4\MP9004075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4653136"/>
            <a:ext cx="1734612" cy="115595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8085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Podle příbuzných slov urči VS po „L“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301723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lyska, lysina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lýtkový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lýčený, lýkovec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lyžařský, lyžař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pelyňkový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plyšový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2204864"/>
            <a:ext cx="9089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lysý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2708920"/>
            <a:ext cx="11356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lýtko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3284984"/>
            <a:ext cx="9730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lýko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3861048"/>
            <a:ext cx="920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lyže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365104"/>
            <a:ext cx="1699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pelyněk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4941168"/>
            <a:ext cx="9463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plyš</a:t>
            </a:r>
            <a:endParaRPr lang="cs-CZ" sz="3600" b="1" dirty="0"/>
          </a:p>
        </p:txBody>
      </p:sp>
      <p:pic>
        <p:nvPicPr>
          <p:cNvPr id="1037" name="Picture 13" descr="C:\Documents and Settings\Všichni\Local Settings\Temporary Internet Files\Content.IE5\SLAVG1I7\MP9004020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868144" y="1556792"/>
            <a:ext cx="1296144" cy="1946117"/>
          </a:xfrm>
          <a:prstGeom prst="rect">
            <a:avLst/>
          </a:prstGeom>
          <a:noFill/>
        </p:spPr>
      </p:pic>
      <p:pic>
        <p:nvPicPr>
          <p:cNvPr id="1057" name="Picture 33" descr="C:\Documents and Settings\Všichni\Local Settings\Temporary Internet Files\Content.IE5\QJ2XA54J\MP9003210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58906" y="4437112"/>
            <a:ext cx="1479043" cy="2073424"/>
          </a:xfrm>
          <a:prstGeom prst="rect">
            <a:avLst/>
          </a:prstGeom>
          <a:noFill/>
        </p:spPr>
      </p:pic>
      <p:pic>
        <p:nvPicPr>
          <p:cNvPr id="1058" name="Picture 34" descr="C:\Documents and Settings\Všichni\Local Settings\Temporary Internet Files\Content.IE5\WJYZ63IX\MP9004025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2420888"/>
            <a:ext cx="1206996" cy="1809611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5532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slova se skrývají v obrázcích?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                Vytvoř s nimi větu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Vývojový diagram: postup 2"/>
          <p:cNvSpPr/>
          <p:nvPr/>
        </p:nvSpPr>
        <p:spPr>
          <a:xfrm>
            <a:off x="467544" y="2564904"/>
            <a:ext cx="2426568" cy="190879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PP</a:t>
            </a:r>
            <a:endParaRPr lang="cs-CZ" sz="3600" b="1" dirty="0"/>
          </a:p>
        </p:txBody>
      </p:sp>
      <p:sp>
        <p:nvSpPr>
          <p:cNvPr id="5" name="Elipsa 4"/>
          <p:cNvSpPr/>
          <p:nvPr/>
        </p:nvSpPr>
        <p:spPr>
          <a:xfrm>
            <a:off x="3419872" y="2564904"/>
            <a:ext cx="2066528" cy="31466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6084168" y="2636912"/>
            <a:ext cx="2426568" cy="190879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501008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3356992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3645024"/>
            <a:ext cx="409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E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2708920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2924944"/>
            <a:ext cx="489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708920"/>
            <a:ext cx="409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Ě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3068960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3284984"/>
            <a:ext cx="333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 flipH="1">
            <a:off x="6489927" y="3212976"/>
            <a:ext cx="98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3429000"/>
            <a:ext cx="189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68344" y="2852936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04248" y="263691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3933056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378904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4509120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83968" y="2780928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44008" y="4005064"/>
            <a:ext cx="425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3861048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16016" y="3212976"/>
            <a:ext cx="437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4725144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63888" y="371703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88024" y="4653136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1920" y="3140968"/>
            <a:ext cx="409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</a:t>
            </a:r>
            <a:endParaRPr lang="cs-CZ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55576" y="4725144"/>
            <a:ext cx="18320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PELYNĚK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19872" y="5805264"/>
            <a:ext cx="2085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BLÝSKAT SE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72200" y="4725144"/>
            <a:ext cx="1776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PLÝTVAT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547664" y="1124744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?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948264" y="1268760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?</a:t>
            </a:r>
            <a:endParaRPr lang="cs-CZ" sz="96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692696"/>
            <a:ext cx="39199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POZORNĚ ROZLIŠUJ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060848"/>
            <a:ext cx="103173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F0"/>
                </a:solidFill>
              </a:rPr>
              <a:t>m</a:t>
            </a:r>
            <a:r>
              <a:rPr lang="cs-CZ" sz="3600" b="1" dirty="0" smtClean="0">
                <a:solidFill>
                  <a:srgbClr val="00B0F0"/>
                </a:solidFill>
              </a:rPr>
              <a:t>lýn           </a:t>
            </a:r>
            <a:r>
              <a:rPr lang="cs-CZ" sz="3600" b="1" dirty="0" smtClean="0"/>
              <a:t>X        </a:t>
            </a:r>
            <a:r>
              <a:rPr lang="cs-CZ" sz="3600" b="1" dirty="0" smtClean="0">
                <a:solidFill>
                  <a:srgbClr val="C00000"/>
                </a:solidFill>
              </a:rPr>
              <a:t>mlít </a:t>
            </a:r>
            <a:r>
              <a:rPr lang="cs-CZ" sz="3600" b="1" dirty="0" smtClean="0"/>
              <a:t>/melu, meleš, mele/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b</a:t>
            </a:r>
            <a:r>
              <a:rPr lang="cs-CZ" sz="3600" b="1" dirty="0" smtClean="0">
                <a:solidFill>
                  <a:srgbClr val="00B0F0"/>
                </a:solidFill>
              </a:rPr>
              <a:t>lýská se    </a:t>
            </a:r>
            <a:r>
              <a:rPr lang="cs-CZ" sz="3600" b="1" dirty="0" smtClean="0"/>
              <a:t>X        </a:t>
            </a:r>
            <a:r>
              <a:rPr lang="cs-CZ" sz="3600" b="1" dirty="0" smtClean="0">
                <a:solidFill>
                  <a:srgbClr val="C00000"/>
                </a:solidFill>
              </a:rPr>
              <a:t>blízká </a:t>
            </a:r>
            <a:r>
              <a:rPr lang="cs-CZ" sz="3600" b="1" dirty="0" smtClean="0"/>
              <a:t>/blizoučko, nablízku/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l</a:t>
            </a:r>
            <a:r>
              <a:rPr lang="cs-CZ" sz="3600" b="1" dirty="0" smtClean="0">
                <a:solidFill>
                  <a:srgbClr val="00B0F0"/>
                </a:solidFill>
              </a:rPr>
              <a:t>yže</a:t>
            </a:r>
            <a:r>
              <a:rPr lang="cs-CZ" sz="3600" b="1" dirty="0" smtClean="0"/>
              <a:t>             X        </a:t>
            </a:r>
            <a:r>
              <a:rPr lang="cs-CZ" sz="3600" b="1" dirty="0" smtClean="0">
                <a:solidFill>
                  <a:srgbClr val="C00000"/>
                </a:solidFill>
              </a:rPr>
              <a:t>líže </a:t>
            </a:r>
            <a:r>
              <a:rPr lang="cs-CZ" sz="3600" b="1" dirty="0" smtClean="0"/>
              <a:t>/Ivan líže zmrzlinu./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l</a:t>
            </a:r>
            <a:r>
              <a:rPr lang="cs-CZ" sz="3600" b="1" dirty="0" smtClean="0">
                <a:solidFill>
                  <a:srgbClr val="00B0F0"/>
                </a:solidFill>
              </a:rPr>
              <a:t>ysá</a:t>
            </a:r>
            <a:r>
              <a:rPr lang="cs-CZ" sz="3600" b="1" dirty="0" smtClean="0"/>
              <a:t>             X        </a:t>
            </a:r>
            <a:r>
              <a:rPr lang="cs-CZ" sz="3600" b="1" dirty="0" smtClean="0">
                <a:solidFill>
                  <a:srgbClr val="C00000"/>
                </a:solidFill>
              </a:rPr>
              <a:t>lísá se </a:t>
            </a:r>
            <a:r>
              <a:rPr lang="cs-CZ" sz="3600" b="1" dirty="0" smtClean="0"/>
              <a:t>/tulit se/</a:t>
            </a:r>
            <a:endParaRPr lang="cs-CZ" sz="3600" b="1" dirty="0">
              <a:solidFill>
                <a:srgbClr val="00B0F0"/>
              </a:solidFill>
            </a:endParaRPr>
          </a:p>
        </p:txBody>
      </p:sp>
      <p:pic>
        <p:nvPicPr>
          <p:cNvPr id="3074" name="Picture 2" descr="C:\Documents and Settings\Všichni\Local Settings\Temporary Internet Files\Content.IE5\I38F8LOR\MP9004252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437112"/>
            <a:ext cx="1484784" cy="1484784"/>
          </a:xfrm>
          <a:prstGeom prst="rect">
            <a:avLst/>
          </a:prstGeom>
          <a:noFill/>
        </p:spPr>
      </p:pic>
      <p:pic>
        <p:nvPicPr>
          <p:cNvPr id="3075" name="Picture 3" descr="C:\Documents and Settings\Všichni\Local Settings\Temporary Internet Files\Content.IE5\9V7OO5SK\MP9001852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908720"/>
            <a:ext cx="1684784" cy="1142845"/>
          </a:xfrm>
          <a:prstGeom prst="rect">
            <a:avLst/>
          </a:prstGeom>
          <a:noFill/>
        </p:spPr>
      </p:pic>
      <p:pic>
        <p:nvPicPr>
          <p:cNvPr id="3076" name="Picture 4" descr="C:\Documents and Settings\Všichni\Local Settings\Temporary Internet Files\Content.IE5\QJ2XA54J\MP9004075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653136"/>
            <a:ext cx="1734696" cy="1156012"/>
          </a:xfrm>
          <a:prstGeom prst="rect">
            <a:avLst/>
          </a:prstGeom>
          <a:noFill/>
        </p:spPr>
      </p:pic>
      <p:pic>
        <p:nvPicPr>
          <p:cNvPr id="3077" name="Picture 5" descr="C:\Documents and Settings\Všichni\Local Settings\Temporary Internet Files\Content.IE5\YPGXA76F\MP900398871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5157192"/>
            <a:ext cx="1965107" cy="1403648"/>
          </a:xfrm>
          <a:prstGeom prst="rect">
            <a:avLst/>
          </a:prstGeom>
          <a:noFill/>
        </p:spPr>
      </p:pic>
      <p:pic>
        <p:nvPicPr>
          <p:cNvPr id="3080" name="Picture 8" descr="C:\Documents and Settings\Všichni\Local Settings\Temporary Internet Files\Content.IE5\0VLFUMJ5\MP90017897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63445" y="4653136"/>
            <a:ext cx="1793339" cy="1189582"/>
          </a:xfrm>
          <a:prstGeom prst="rect">
            <a:avLst/>
          </a:prstGeom>
          <a:noFill/>
        </p:spPr>
      </p:pic>
      <p:pic>
        <p:nvPicPr>
          <p:cNvPr id="3081" name="Picture 9" descr="C:\Documents and Settings\Všichni\Local Settings\Temporary Internet Files\Content.IE5\2RKRAHOD\MC9002504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404664"/>
            <a:ext cx="1432464" cy="1517385"/>
          </a:xfrm>
          <a:prstGeom prst="rect">
            <a:avLst/>
          </a:prstGeom>
          <a:noFill/>
        </p:spPr>
      </p:pic>
      <p:pic>
        <p:nvPicPr>
          <p:cNvPr id="3082" name="Picture 10" descr="C:\Documents and Settings\Všichni\Local Settings\Temporary Internet Files\Content.IE5\YPGXA76F\MP90017865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3861048"/>
            <a:ext cx="1611690" cy="1069088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346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Kdo zvládne rozluštit a napsat přísloví?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68598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PŘIŠELSESVOUTROŠKOUDOML_NA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420888"/>
            <a:ext cx="5760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PŘIŠEL SE SVOU TROŠKOU DO MLÝNA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3140968"/>
            <a:ext cx="44224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JESL_ŠETITRÁVURŮST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3789040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JE SLYŠET I TRÁVU RŮST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4437112"/>
            <a:ext cx="4054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POL_KALANDĚLÍČKY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5085184"/>
            <a:ext cx="3251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POLYKAL ANDĚLÍČKY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Všichni\Local Settings\Temporary Internet Files\Content.IE5\0BKR09KL\MC900290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013176"/>
            <a:ext cx="1598390" cy="1131202"/>
          </a:xfrm>
          <a:prstGeom prst="rect">
            <a:avLst/>
          </a:prstGeom>
          <a:noFill/>
        </p:spPr>
      </p:pic>
      <p:pic>
        <p:nvPicPr>
          <p:cNvPr id="4102" name="Picture 6" descr="C:\Documents and Settings\Všichni\Local Settings\Temporary Internet Files\Content.IE5\QJ2XA54J\MC9002809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852936"/>
            <a:ext cx="1541188" cy="1555866"/>
          </a:xfrm>
          <a:prstGeom prst="rect">
            <a:avLst/>
          </a:prstGeom>
          <a:noFill/>
        </p:spPr>
      </p:pic>
      <p:pic>
        <p:nvPicPr>
          <p:cNvPr id="4103" name="Picture 7" descr="C:\Documents and Settings\Všichni\Local Settings\Temporary Internet Files\Content.IE5\WJYZ63IX\MP9004227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212976"/>
            <a:ext cx="1673920" cy="2569857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620688"/>
            <a:ext cx="50915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Zdůvodni a doplň slova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854714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Bílý l_meček, zraněné l_tko, mal_čký </a:t>
            </a:r>
          </a:p>
          <a:p>
            <a:r>
              <a:rPr lang="cs-CZ" sz="3600" b="1" dirty="0" smtClean="0"/>
              <a:t>kol_břík,l_tostivé vzl_kání, pl_tvá penězi, </a:t>
            </a:r>
          </a:p>
          <a:p>
            <a:r>
              <a:rPr lang="cs-CZ" sz="3600" b="1" dirty="0" smtClean="0"/>
              <a:t>sl_ším l_žaře, poml_t kávu, L_nda se l_sá </a:t>
            </a:r>
          </a:p>
          <a:p>
            <a:r>
              <a:rPr lang="cs-CZ" sz="3600" b="1" dirty="0" smtClean="0"/>
              <a:t>k mámě, l_tr l_monády, zabl_skl se ve tmě,</a:t>
            </a:r>
          </a:p>
          <a:p>
            <a:r>
              <a:rPr lang="cs-CZ" sz="3600" b="1" dirty="0" smtClean="0"/>
              <a:t>l_kový klobouk, b_dlíme bl_zko, Al_k hl_dá,</a:t>
            </a:r>
          </a:p>
          <a:p>
            <a:r>
              <a:rPr lang="cs-CZ" sz="3600" b="1" dirty="0" smtClean="0"/>
              <a:t>bl_ží se l_stopad, mal_nové l_zátko, mlha</a:t>
            </a:r>
          </a:p>
          <a:p>
            <a:r>
              <a:rPr lang="cs-CZ" sz="3600" b="1" dirty="0" smtClean="0"/>
              <a:t>se rozpl_nula, l_skové oříšky, b_l_na   </a:t>
            </a:r>
            <a:endParaRPr lang="cs-CZ" sz="3600" b="1" dirty="0"/>
          </a:p>
        </p:txBody>
      </p:sp>
      <p:pic>
        <p:nvPicPr>
          <p:cNvPr id="4098" name="Picture 2" descr="C:\Documents and Settings\Všichni\Local Settings\Temporary Internet Files\Content.IE5\GP2J4TQB\MC900030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1397490" cy="1192148"/>
          </a:xfrm>
          <a:prstGeom prst="rect">
            <a:avLst/>
          </a:prstGeom>
          <a:noFill/>
        </p:spPr>
      </p:pic>
      <p:pic>
        <p:nvPicPr>
          <p:cNvPr id="4099" name="Picture 3" descr="C:\Documents and Settings\Všichni\Local Settings\Temporary Internet Files\Content.IE5\SLAVG1I7\MC9001228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692696"/>
            <a:ext cx="1594425" cy="1343788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620688"/>
            <a:ext cx="50915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Zdůvodni a doplň slova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828617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Bílý límeček, zraněné lýtko, maličký </a:t>
            </a:r>
          </a:p>
          <a:p>
            <a:r>
              <a:rPr lang="cs-CZ" sz="3600" b="1" dirty="0" smtClean="0"/>
              <a:t>kolibřík, lítostivé vzlykání, plýtvá penězi, </a:t>
            </a:r>
          </a:p>
          <a:p>
            <a:r>
              <a:rPr lang="cs-CZ" sz="3600" b="1" dirty="0" smtClean="0"/>
              <a:t>slyším lyžaře, pomlít kávu, Linda se lísá </a:t>
            </a:r>
          </a:p>
          <a:p>
            <a:r>
              <a:rPr lang="cs-CZ" sz="3600" b="1" dirty="0" smtClean="0"/>
              <a:t>k mámě, litr limonády, zablýskl se ve tmě,</a:t>
            </a:r>
          </a:p>
          <a:p>
            <a:r>
              <a:rPr lang="cs-CZ" sz="3600" b="1" dirty="0" smtClean="0"/>
              <a:t>lýkový klobouk, bydlíme blízko, Alík hlídá,</a:t>
            </a:r>
          </a:p>
          <a:p>
            <a:r>
              <a:rPr lang="cs-CZ" sz="3600" b="1" dirty="0" smtClean="0"/>
              <a:t>blíží se listopad, malinové lízátko, mlha</a:t>
            </a:r>
          </a:p>
          <a:p>
            <a:r>
              <a:rPr lang="cs-CZ" sz="3600" b="1" dirty="0" smtClean="0"/>
              <a:t>se rozplynula, lískové oříšky, bylina   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GP2J4TQB\MC900030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836712"/>
            <a:ext cx="1326267" cy="1131416"/>
          </a:xfrm>
          <a:prstGeom prst="rect">
            <a:avLst/>
          </a:prstGeom>
          <a:noFill/>
        </p:spPr>
      </p:pic>
      <p:pic>
        <p:nvPicPr>
          <p:cNvPr id="3075" name="Picture 3" descr="C:\Documents and Settings\Všichni\Local Settings\Temporary Internet Files\Content.IE5\SLAVG1I7\MC9001228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30044" y="764704"/>
            <a:ext cx="1781908" cy="1501513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404664"/>
            <a:ext cx="5192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Zdůvodni a doplň i,í/y,í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836100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Ml_nář L_bor šel do lesa. Roste tam </a:t>
            </a:r>
          </a:p>
          <a:p>
            <a:r>
              <a:rPr lang="cs-CZ" sz="3600" b="1" dirty="0" smtClean="0"/>
              <a:t>pel_něk a jiné b_l_ny. Mech je heboučký</a:t>
            </a:r>
          </a:p>
          <a:p>
            <a:r>
              <a:rPr lang="cs-CZ" sz="3600" b="1" dirty="0" smtClean="0"/>
              <a:t>jako pl_š. Tu se zabl_sklo. Bl_zoučko </a:t>
            </a:r>
          </a:p>
          <a:p>
            <a:r>
              <a:rPr lang="cs-CZ" sz="3600" b="1" dirty="0" smtClean="0"/>
              <a:t>b_lo sl_šet bouřku. To se ml_náři nel_b_lo.</a:t>
            </a:r>
          </a:p>
          <a:p>
            <a:r>
              <a:rPr lang="cs-CZ" sz="3600" b="1" dirty="0" smtClean="0"/>
              <a:t>Utíkal rychle domů. Každý živočich hledal</a:t>
            </a:r>
          </a:p>
          <a:p>
            <a:r>
              <a:rPr lang="cs-CZ" sz="3600" b="1" dirty="0" smtClean="0"/>
              <a:t>příb_tek. Přihnal se letní l_ják. V řece </a:t>
            </a:r>
          </a:p>
          <a:p>
            <a:r>
              <a:rPr lang="cs-CZ" sz="3600" b="1" dirty="0" smtClean="0"/>
              <a:t>pl_nulo mnoho vody a l_stí. </a:t>
            </a:r>
            <a:endParaRPr lang="cs-CZ" sz="3600" b="1" dirty="0"/>
          </a:p>
        </p:txBody>
      </p:sp>
      <p:pic>
        <p:nvPicPr>
          <p:cNvPr id="2050" name="Picture 2" descr="C:\Documents and Settings\Všichni\Local Settings\Temporary Internet Files\Content.IE5\YPGXA76F\MP9004013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692696"/>
            <a:ext cx="1349771" cy="1349771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0VLFUMJ5\MC90044040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548680"/>
            <a:ext cx="1731640" cy="1731640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404664"/>
            <a:ext cx="5192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Zdůvodni a doplň i,í/y,í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809106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Mlynář Libor šel do lesa. Roste tam </a:t>
            </a:r>
          </a:p>
          <a:p>
            <a:r>
              <a:rPr lang="cs-CZ" sz="3600" b="1" dirty="0" smtClean="0"/>
              <a:t>pelyněk a jiné byliny. Mech je heboučký</a:t>
            </a:r>
          </a:p>
          <a:p>
            <a:r>
              <a:rPr lang="cs-CZ" sz="3600" b="1" dirty="0" smtClean="0"/>
              <a:t>jako plyš. Tu se zablýsklo. Blizoučko </a:t>
            </a:r>
          </a:p>
          <a:p>
            <a:r>
              <a:rPr lang="cs-CZ" sz="3600" b="1" dirty="0" smtClean="0"/>
              <a:t>bylo slyšet bouřku. To se mlynáři nelíbilo.</a:t>
            </a:r>
          </a:p>
          <a:p>
            <a:r>
              <a:rPr lang="cs-CZ" sz="3600" b="1" dirty="0" smtClean="0"/>
              <a:t>Utíkal rychle domů. Každý živočich hledal</a:t>
            </a:r>
          </a:p>
          <a:p>
            <a:r>
              <a:rPr lang="cs-CZ" sz="3600" b="1" dirty="0" smtClean="0"/>
              <a:t>příbytek. Přihnal se letní liják. V řece </a:t>
            </a:r>
          </a:p>
          <a:p>
            <a:r>
              <a:rPr lang="cs-CZ" sz="3600" b="1" dirty="0" smtClean="0"/>
              <a:t>plynulo mnoho vody a listí. </a:t>
            </a:r>
            <a:endParaRPr lang="cs-CZ" sz="3600" b="1" dirty="0"/>
          </a:p>
        </p:txBody>
      </p:sp>
      <p:pic>
        <p:nvPicPr>
          <p:cNvPr id="1026" name="Picture 2" descr="C:\Documents and Settings\Všichni\Local Settings\Temporary Internet Files\Content.IE5\SLAVG1I7\MC9004404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1519064" cy="1519064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YPGXA76F\MP9004013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620688"/>
            <a:ext cx="1475407" cy="1475407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695</Words>
  <Application>Microsoft Office PowerPoint</Application>
  <PresentationFormat>Předvádění na obrazovce (4:3)</PresentationFormat>
  <Paragraphs>185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„L“</dc:title>
  <dc:creator>Všichni</dc:creator>
  <cp:lastModifiedBy>08G8</cp:lastModifiedBy>
  <cp:revision>46</cp:revision>
  <dcterms:created xsi:type="dcterms:W3CDTF">2012-04-17T11:01:03Z</dcterms:created>
  <dcterms:modified xsi:type="dcterms:W3CDTF">2013-07-27T10:27:46Z</dcterms:modified>
</cp:coreProperties>
</file>