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pptx" ContentType="application/vnd.openxmlformats-officedocument.presentationml.presentation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73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7" r:id="rId10"/>
    <p:sldId id="265" r:id="rId11"/>
    <p:sldId id="268" r:id="rId12"/>
    <p:sldId id="270" r:id="rId13"/>
    <p:sldId id="271" r:id="rId14"/>
    <p:sldId id="272" r:id="rId15"/>
  </p:sldIdLst>
  <p:sldSz cx="9144000" cy="6858000" type="screen4x3"/>
  <p:notesSz cx="6858000" cy="994727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C5DC35-2041-4AB4-A938-0E6CEA7ABB94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DD6432-B4AC-47D0-B0B6-5D8B6F2ABB33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986788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DD6432-B4AC-47D0-B0B6-5D8B6F2ABB33}" type="slidenum">
              <a:rPr lang="cs-CZ" smtClean="0"/>
              <a:pPr/>
              <a:t>6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D4EAE-82A0-415F-9B0A-780AA54E6B5D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486EB-BFE2-4473-A2EC-1382E82AA5B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834944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D4EAE-82A0-415F-9B0A-780AA54E6B5D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486EB-BFE2-4473-A2EC-1382E82AA5B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67449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D4EAE-82A0-415F-9B0A-780AA54E6B5D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486EB-BFE2-4473-A2EC-1382E82AA5B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785138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D4EAE-82A0-415F-9B0A-780AA54E6B5D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486EB-BFE2-4473-A2EC-1382E82AA5B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572319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D4EAE-82A0-415F-9B0A-780AA54E6B5D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486EB-BFE2-4473-A2EC-1382E82AA5B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224727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D4EAE-82A0-415F-9B0A-780AA54E6B5D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486EB-BFE2-4473-A2EC-1382E82AA5B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92755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D4EAE-82A0-415F-9B0A-780AA54E6B5D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486EB-BFE2-4473-A2EC-1382E82AA5B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800936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D4EAE-82A0-415F-9B0A-780AA54E6B5D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486EB-BFE2-4473-A2EC-1382E82AA5B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751669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D4EAE-82A0-415F-9B0A-780AA54E6B5D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486EB-BFE2-4473-A2EC-1382E82AA5B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38544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D4EAE-82A0-415F-9B0A-780AA54E6B5D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486EB-BFE2-4473-A2EC-1382E82AA5B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07322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D4EAE-82A0-415F-9B0A-780AA54E6B5D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486EB-BFE2-4473-A2EC-1382E82AA5B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731173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5D4EAE-82A0-415F-9B0A-780AA54E6B5D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A486EB-BFE2-4473-A2EC-1382E82AA5B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93335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rezentace_aplikace_Microsoft_Office_PowerPoint1.ppt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wmf"/><Relationship Id="rId12" Type="http://schemas.openxmlformats.org/officeDocument/2006/relationships/image" Target="../media/image12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11" Type="http://schemas.openxmlformats.org/officeDocument/2006/relationships/image" Target="../media/image11.jpeg"/><Relationship Id="rId5" Type="http://schemas.openxmlformats.org/officeDocument/2006/relationships/image" Target="../media/image5.wmf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13" Type="http://schemas.openxmlformats.org/officeDocument/2006/relationships/image" Target="../media/image24.jpeg"/><Relationship Id="rId3" Type="http://schemas.openxmlformats.org/officeDocument/2006/relationships/image" Target="../media/image6.wmf"/><Relationship Id="rId7" Type="http://schemas.openxmlformats.org/officeDocument/2006/relationships/image" Target="../media/image20.jpeg"/><Relationship Id="rId12" Type="http://schemas.openxmlformats.org/officeDocument/2006/relationships/image" Target="../media/image7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11" Type="http://schemas.openxmlformats.org/officeDocument/2006/relationships/image" Target="../media/image5.wmf"/><Relationship Id="rId5" Type="http://schemas.openxmlformats.org/officeDocument/2006/relationships/image" Target="../media/image18.jpeg"/><Relationship Id="rId10" Type="http://schemas.openxmlformats.org/officeDocument/2006/relationships/image" Target="../media/image23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12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6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-1058" y="0"/>
          <a:ext cx="9145058" cy="6857205"/>
        </p:xfrm>
        <a:graphic>
          <a:graphicData uri="http://schemas.openxmlformats.org/presentationml/2006/ole">
            <p:oleObj spid="_x0000_s1027" name="Prezentace" r:id="rId3" imgW="3678861" imgH="2758565" progId="PowerPoint.Show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908720"/>
            <a:ext cx="8163453" cy="5355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Metodický list: Vyjmenovaná slova po „M“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Jazykové vzdělávání</a:t>
            </a:r>
          </a:p>
          <a:p>
            <a:r>
              <a:rPr lang="cs-CZ" dirty="0" smtClean="0"/>
              <a:t>Jazyk: český</a:t>
            </a:r>
          </a:p>
          <a:p>
            <a:r>
              <a:rPr lang="cs-CZ" dirty="0" smtClean="0"/>
              <a:t>Věk: 3. ročník ZŠ</a:t>
            </a:r>
          </a:p>
          <a:p>
            <a:endParaRPr lang="cs-CZ" dirty="0"/>
          </a:p>
          <a:p>
            <a:r>
              <a:rPr lang="cs-CZ" dirty="0" smtClean="0"/>
              <a:t>Anotace: </a:t>
            </a:r>
          </a:p>
          <a:p>
            <a:r>
              <a:rPr lang="cs-CZ" dirty="0" smtClean="0"/>
              <a:t>Tato prezentace slouží k uvádění a procvičování učiva  vyjmenovaných slov po „M“.</a:t>
            </a:r>
          </a:p>
          <a:p>
            <a:r>
              <a:rPr lang="cs-CZ" dirty="0" smtClean="0"/>
              <a:t>Program provedl žáky celým problémem VS po „M“, zaměřil se na jazykovou </a:t>
            </a:r>
          </a:p>
          <a:p>
            <a:r>
              <a:rPr lang="cs-CZ" dirty="0" smtClean="0"/>
              <a:t>představivost a na tvorbu příbuzných slov. </a:t>
            </a:r>
          </a:p>
          <a:p>
            <a:endParaRPr lang="cs-CZ" dirty="0" smtClean="0"/>
          </a:p>
          <a:p>
            <a:r>
              <a:rPr lang="cs-CZ" dirty="0" smtClean="0"/>
              <a:t>Druh učebního materiálu: Prezentace Power Point k použití na interaktivní tabuli</a:t>
            </a:r>
          </a:p>
          <a:p>
            <a:r>
              <a:rPr lang="cs-CZ" dirty="0" smtClean="0"/>
              <a:t>+ pracovní list, který může být použitý jak na IWB, tak ho můžeme vytisknout a použít</a:t>
            </a:r>
          </a:p>
          <a:p>
            <a:r>
              <a:rPr lang="cs-CZ" dirty="0"/>
              <a:t>k</a:t>
            </a:r>
            <a:r>
              <a:rPr lang="cs-CZ" dirty="0" smtClean="0"/>
              <a:t> procvičování učiva ve třídě nebo doma.</a:t>
            </a:r>
          </a:p>
          <a:p>
            <a:endParaRPr lang="cs-CZ" dirty="0" smtClean="0"/>
          </a:p>
          <a:p>
            <a:r>
              <a:rPr lang="cs-CZ" dirty="0" smtClean="0"/>
              <a:t>Citace:</a:t>
            </a:r>
          </a:p>
          <a:p>
            <a:r>
              <a:rPr lang="cs-CZ" dirty="0" smtClean="0"/>
              <a:t>Použité zdroje: MS Office 2010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158471004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92696"/>
            <a:ext cx="79133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Přehled vyjmenovaných slov po „M“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827584" y="2924944"/>
            <a:ext cx="702314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My  mýt  myslit  mýlit se  hmyz  myš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hlemýžď  mýtit  zamykat  smýkat  </a:t>
            </a:r>
          </a:p>
          <a:p>
            <a:r>
              <a:rPr lang="cs-CZ" sz="3600" b="1" dirty="0">
                <a:solidFill>
                  <a:srgbClr val="FF0000"/>
                </a:solidFill>
              </a:rPr>
              <a:t>d</a:t>
            </a:r>
            <a:r>
              <a:rPr lang="cs-CZ" sz="3600" b="1" dirty="0" smtClean="0">
                <a:solidFill>
                  <a:srgbClr val="FF0000"/>
                </a:solidFill>
              </a:rPr>
              <a:t>mýchat  chmýří  nachomýtnout se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  </a:t>
            </a:r>
            <a:endParaRPr lang="cs-CZ" sz="3600" b="1" dirty="0">
              <a:solidFill>
                <a:srgbClr val="FF0000"/>
              </a:solidFill>
            </a:endParaRPr>
          </a:p>
        </p:txBody>
      </p:sp>
      <p:pic>
        <p:nvPicPr>
          <p:cNvPr id="1032" name="Picture 8" descr="C:\Users\pc1\AppData\Local\Microsoft\Windows\Temporary Internet Files\Content.IE5\1ZG1THOS\MP90040650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78615" y="1800289"/>
            <a:ext cx="1692571" cy="1108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pc1\AppData\Local\Microsoft\Windows\Temporary Internet Files\Content.IE5\NDS7HR14\MP90021601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4866551"/>
            <a:ext cx="1296722" cy="877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pc1\AppData\Local\Microsoft\Windows\Temporary Internet Files\Content.IE5\3RSN920P\MP90043316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65327" y="1628800"/>
            <a:ext cx="1328192" cy="13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pc1\AppData\Local\Microsoft\Windows\Temporary Internet Files\Content.IE5\1ZG1THOS\MC90029608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5228892"/>
            <a:ext cx="1542271" cy="1404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pc1\AppData\Local\Microsoft\Windows\Temporary Internet Files\Content.IE5\NDS7HR14\MC90029086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5337914"/>
            <a:ext cx="1198830" cy="1234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Documents and Settings\Všichni\Local Settings\Temporary Internet Files\Content.IE5\MIOTUQJV\MC900411362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09998" y="4776991"/>
            <a:ext cx="1315963" cy="1056569"/>
          </a:xfrm>
          <a:prstGeom prst="rect">
            <a:avLst/>
          </a:prstGeom>
          <a:noFill/>
        </p:spPr>
      </p:pic>
      <p:pic>
        <p:nvPicPr>
          <p:cNvPr id="4" name="Picture 2" descr="C:\Documents and Settings\Všichni\Local Settings\Temporary Internet Files\Content.IE5\7EG7Z5S1\MP900262274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369889" y="1869579"/>
            <a:ext cx="1296110" cy="846634"/>
          </a:xfrm>
          <a:prstGeom prst="rect">
            <a:avLst/>
          </a:prstGeom>
          <a:noFill/>
        </p:spPr>
      </p:pic>
      <p:pic>
        <p:nvPicPr>
          <p:cNvPr id="1027" name="Picture 3" descr="C:\Documents and Settings\Všichni\Local Settings\Temporary Internet Files\Content.IE5\0VLFUMJ5\MP900424432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99548" y="1626132"/>
            <a:ext cx="793328" cy="1078842"/>
          </a:xfrm>
          <a:prstGeom prst="rect">
            <a:avLst/>
          </a:prstGeom>
          <a:noFill/>
        </p:spPr>
      </p:pic>
      <p:pic>
        <p:nvPicPr>
          <p:cNvPr id="5" name="Picture 4" descr="C:\Documents and Settings\Všichni\Local Settings\Temporary Internet Files\Content.IE5\MIOTUQJV\MP900409378[1]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075713" y="5157192"/>
            <a:ext cx="1550024" cy="1034157"/>
          </a:xfrm>
          <a:prstGeom prst="rect">
            <a:avLst/>
          </a:prstGeom>
          <a:noFill/>
        </p:spPr>
      </p:pic>
      <p:pic>
        <p:nvPicPr>
          <p:cNvPr id="6" name="Picture 5" descr="C:\Documents and Settings\Všichni\Local Settings\Temporary Internet Files\Content.IE5\4H238HYB\MP900444860[1]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43073" y="1715195"/>
            <a:ext cx="1344483" cy="1038240"/>
          </a:xfrm>
          <a:prstGeom prst="rect">
            <a:avLst/>
          </a:prstGeom>
          <a:noFill/>
        </p:spPr>
      </p:pic>
      <p:pic>
        <p:nvPicPr>
          <p:cNvPr id="5122" name="Picture 2" descr="C:\Documents and Settings\Všichni\Local Settings\Temporary Internet Files\Content.IE5\8TEZK52Z\MC900410371[1].wm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956376" y="3284984"/>
            <a:ext cx="899352" cy="118655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190691205"/>
      </p:ext>
    </p:ext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05572" y="548680"/>
            <a:ext cx="85384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Uhádneš správné vyjmenované slovo  ?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700808"/>
            <a:ext cx="4584909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m _ _ _ _ t</a:t>
            </a:r>
          </a:p>
          <a:p>
            <a:r>
              <a:rPr lang="cs-CZ" sz="3600" b="1" dirty="0" smtClean="0"/>
              <a:t>_ _ m y _ _ t</a:t>
            </a:r>
          </a:p>
          <a:p>
            <a:r>
              <a:rPr lang="cs-CZ" sz="3600" b="1" dirty="0" smtClean="0"/>
              <a:t>_ _ ý _ í</a:t>
            </a:r>
          </a:p>
          <a:p>
            <a:r>
              <a:rPr lang="cs-CZ" sz="3600" b="1" dirty="0" smtClean="0"/>
              <a:t>_ _ t</a:t>
            </a:r>
          </a:p>
          <a:p>
            <a:r>
              <a:rPr lang="cs-CZ" sz="3600" b="1" dirty="0" smtClean="0"/>
              <a:t>_ l _ _ _ ž _</a:t>
            </a:r>
          </a:p>
          <a:p>
            <a:r>
              <a:rPr lang="cs-CZ" sz="3600" b="1" dirty="0" smtClean="0"/>
              <a:t>_ a _ _ _ ý _ _ _ u _   s _</a:t>
            </a:r>
          </a:p>
          <a:p>
            <a:r>
              <a:rPr lang="cs-CZ" sz="3600" b="1" dirty="0" smtClean="0"/>
              <a:t>_ _ _ _</a:t>
            </a:r>
          </a:p>
          <a:p>
            <a:endParaRPr lang="cs-CZ" sz="3600" b="1" dirty="0" smtClean="0"/>
          </a:p>
          <a:p>
            <a:endParaRPr lang="cs-CZ" sz="36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64088" y="1700808"/>
            <a:ext cx="13387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myslit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64088" y="2276872"/>
            <a:ext cx="17731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zamykat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64088" y="2852936"/>
            <a:ext cx="14891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chmýří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364088" y="3356992"/>
            <a:ext cx="9319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mýt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364088" y="3933056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hlemýžď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364088" y="4437112"/>
            <a:ext cx="35256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nachomýtnout se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436096" y="5085184"/>
            <a:ext cx="11979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hmyz</a:t>
            </a:r>
            <a:endParaRPr lang="cs-CZ" sz="3600" b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Documents and Settings\Všichni\Local Settings\Temporary Internet Files\Content.IE5\0VLFUMJ5\MP90043085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5301208"/>
            <a:ext cx="1535547" cy="1126468"/>
          </a:xfrm>
          <a:prstGeom prst="rect">
            <a:avLst/>
          </a:prstGeom>
          <a:noFill/>
        </p:spPr>
      </p:pic>
      <p:pic>
        <p:nvPicPr>
          <p:cNvPr id="1027" name="Picture 3" descr="C:\Documents and Settings\Všichni\Local Settings\Temporary Internet Files\Content.IE5\WJYZ63IX\MP90040650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5373216"/>
            <a:ext cx="1382337" cy="904999"/>
          </a:xfrm>
          <a:prstGeom prst="rect">
            <a:avLst/>
          </a:prstGeom>
          <a:noFill/>
        </p:spPr>
      </p:pic>
      <p:pic>
        <p:nvPicPr>
          <p:cNvPr id="4098" name="Picture 2" descr="C:\Documents and Settings\Všichni\Local Settings\Temporary Internet Files\Content.IE5\4H238HYB\MP90044486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2708920"/>
            <a:ext cx="1666706" cy="1287068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764704"/>
            <a:ext cx="85449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Uhádneš správně vyjmenované slovo?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2276872"/>
            <a:ext cx="2432076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d _ _ _ _ a _</a:t>
            </a:r>
          </a:p>
          <a:p>
            <a:r>
              <a:rPr lang="cs-CZ" sz="3600" b="1" dirty="0" smtClean="0"/>
              <a:t>_ m ý _ _ _</a:t>
            </a:r>
          </a:p>
          <a:p>
            <a:r>
              <a:rPr lang="cs-CZ" sz="3600" b="1" dirty="0" smtClean="0"/>
              <a:t>_ _ l _ t  s _</a:t>
            </a:r>
          </a:p>
          <a:p>
            <a:r>
              <a:rPr lang="cs-CZ" sz="3600" b="1" dirty="0" smtClean="0"/>
              <a:t>_ _ š</a:t>
            </a:r>
          </a:p>
          <a:p>
            <a:r>
              <a:rPr lang="cs-CZ" sz="3600" b="1" dirty="0" smtClean="0"/>
              <a:t>m _ t _ _ </a:t>
            </a:r>
          </a:p>
          <a:p>
            <a:r>
              <a:rPr lang="cs-CZ" sz="3600" b="1" dirty="0" smtClean="0"/>
              <a:t>_ _ </a:t>
            </a:r>
          </a:p>
          <a:p>
            <a:r>
              <a:rPr lang="cs-CZ" sz="3600" b="1" dirty="0" smtClean="0"/>
              <a:t> </a:t>
            </a:r>
            <a:endParaRPr lang="cs-CZ" sz="36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16016" y="2348880"/>
            <a:ext cx="18381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dmýchat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716016" y="2924944"/>
            <a:ext cx="15529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smýkat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716016" y="3429000"/>
            <a:ext cx="16783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mýlit se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716016" y="3933056"/>
            <a:ext cx="9508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myš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716016" y="4437112"/>
            <a:ext cx="12060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mýtit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716016" y="5013176"/>
            <a:ext cx="7694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my</a:t>
            </a:r>
            <a:endParaRPr lang="cs-CZ" sz="3600" b="1" dirty="0">
              <a:solidFill>
                <a:srgbClr val="C00000"/>
              </a:solidFill>
            </a:endParaRPr>
          </a:p>
        </p:txBody>
      </p:sp>
      <p:pic>
        <p:nvPicPr>
          <p:cNvPr id="2052" name="Picture 4" descr="C:\Documents and Settings\Všichni\Local Settings\Temporary Internet Files\Content.IE5\9V7OO5SK\MP90026227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1772816"/>
            <a:ext cx="1498151" cy="978792"/>
          </a:xfrm>
          <a:prstGeom prst="rect">
            <a:avLst/>
          </a:prstGeom>
          <a:noFill/>
        </p:spPr>
      </p:pic>
      <p:pic>
        <p:nvPicPr>
          <p:cNvPr id="2053" name="Picture 5" descr="C:\Documents and Settings\Všichni\Local Settings\Temporary Internet Files\Content.IE5\IPXAZ2T4\MC90029608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3212976"/>
            <a:ext cx="1419448" cy="1292631"/>
          </a:xfrm>
          <a:prstGeom prst="rect">
            <a:avLst/>
          </a:prstGeom>
          <a:noFill/>
        </p:spPr>
      </p:pic>
      <p:pic>
        <p:nvPicPr>
          <p:cNvPr id="2055" name="Picture 7" descr="C:\Documents and Settings\Všichni\Local Settings\Temporary Internet Files\Content.IE5\MIOTUQJV\MC90041136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4941168"/>
            <a:ext cx="1515602" cy="1216856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404664"/>
            <a:ext cx="693536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Řekni podle obrázku VS po „M“</a:t>
            </a:r>
          </a:p>
          <a:p>
            <a:r>
              <a:rPr lang="cs-CZ" sz="4000" b="1" dirty="0" smtClean="0">
                <a:solidFill>
                  <a:srgbClr val="FF0000"/>
                </a:solidFill>
              </a:rPr>
              <a:t>               Které VS chybí?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732240" y="4293096"/>
            <a:ext cx="11111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Chybí:</a:t>
            </a:r>
            <a:endParaRPr lang="cs-CZ" sz="28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156176" y="4869160"/>
            <a:ext cx="27799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nachomýtnout se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827584" y="2060848"/>
            <a:ext cx="10689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zamykat</a:t>
            </a:r>
            <a:endParaRPr lang="cs-CZ" sz="2000" b="1" dirty="0"/>
          </a:p>
        </p:txBody>
      </p:sp>
      <p:pic>
        <p:nvPicPr>
          <p:cNvPr id="4099" name="Picture 3" descr="C:\Documents and Settings\Všichni\Local Settings\Temporary Internet Files\Content.IE5\TF7B15CE\MC90029086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268760"/>
            <a:ext cx="1338707" cy="1378304"/>
          </a:xfrm>
          <a:prstGeom prst="rect">
            <a:avLst/>
          </a:prstGeom>
          <a:noFill/>
        </p:spPr>
      </p:pic>
      <p:sp>
        <p:nvSpPr>
          <p:cNvPr id="22" name="TextovéPole 21"/>
          <p:cNvSpPr txBox="1"/>
          <p:nvPr/>
        </p:nvSpPr>
        <p:spPr>
          <a:xfrm>
            <a:off x="2915816" y="1916832"/>
            <a:ext cx="6112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myš</a:t>
            </a:r>
            <a:endParaRPr lang="cs-CZ" sz="2000" b="1" dirty="0"/>
          </a:p>
        </p:txBody>
      </p:sp>
      <p:pic>
        <p:nvPicPr>
          <p:cNvPr id="4102" name="Picture 6" descr="C:\Documents and Settings\Všichni\Local Settings\Temporary Internet Files\Content.IE5\0VLFUMJ5\MP90026227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1772816"/>
            <a:ext cx="1108720" cy="724364"/>
          </a:xfrm>
          <a:prstGeom prst="rect">
            <a:avLst/>
          </a:prstGeom>
          <a:noFill/>
        </p:spPr>
      </p:pic>
      <p:sp>
        <p:nvSpPr>
          <p:cNvPr id="23" name="TextovéPole 22"/>
          <p:cNvSpPr txBox="1"/>
          <p:nvPr/>
        </p:nvSpPr>
        <p:spPr>
          <a:xfrm>
            <a:off x="4788024" y="2060848"/>
            <a:ext cx="9094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chmýří</a:t>
            </a:r>
            <a:endParaRPr lang="cs-CZ" sz="2000" b="1" dirty="0"/>
          </a:p>
        </p:txBody>
      </p:sp>
      <p:pic>
        <p:nvPicPr>
          <p:cNvPr id="4104" name="Picture 8" descr="C:\Documents and Settings\Všichni\Local Settings\Temporary Internet Files\Content.IE5\0BKR09KL\MP900430857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1772816"/>
            <a:ext cx="1430947" cy="1049734"/>
          </a:xfrm>
          <a:prstGeom prst="rect">
            <a:avLst/>
          </a:prstGeom>
          <a:noFill/>
        </p:spPr>
      </p:pic>
      <p:sp>
        <p:nvSpPr>
          <p:cNvPr id="24" name="TextovéPole 23"/>
          <p:cNvSpPr txBox="1"/>
          <p:nvPr/>
        </p:nvSpPr>
        <p:spPr>
          <a:xfrm>
            <a:off x="7236296" y="1844824"/>
            <a:ext cx="8244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myslit</a:t>
            </a:r>
            <a:endParaRPr lang="cs-CZ" sz="2000" b="1" dirty="0"/>
          </a:p>
        </p:txBody>
      </p:sp>
      <p:pic>
        <p:nvPicPr>
          <p:cNvPr id="4100" name="Picture 4" descr="C:\Documents and Settings\Všichni\Local Settings\Temporary Internet Files\Content.IE5\IPXAZ2T4\MP900285034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6256" y="1628800"/>
            <a:ext cx="1503136" cy="997080"/>
          </a:xfrm>
          <a:prstGeom prst="rect">
            <a:avLst/>
          </a:prstGeom>
          <a:noFill/>
        </p:spPr>
      </p:pic>
      <p:sp>
        <p:nvSpPr>
          <p:cNvPr id="25" name="TextovéPole 24"/>
          <p:cNvSpPr txBox="1"/>
          <p:nvPr/>
        </p:nvSpPr>
        <p:spPr>
          <a:xfrm>
            <a:off x="1043608" y="3140968"/>
            <a:ext cx="7503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mýtit</a:t>
            </a:r>
            <a:endParaRPr lang="cs-CZ" sz="2000" b="1" dirty="0"/>
          </a:p>
        </p:txBody>
      </p:sp>
      <p:pic>
        <p:nvPicPr>
          <p:cNvPr id="4103" name="Picture 7" descr="C:\Documents and Settings\Všichni\Local Settings\Temporary Internet Files\Content.IE5\45ANI1ED\MP900216019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2996952"/>
            <a:ext cx="1529284" cy="1034816"/>
          </a:xfrm>
          <a:prstGeom prst="rect">
            <a:avLst/>
          </a:prstGeom>
          <a:noFill/>
        </p:spPr>
      </p:pic>
      <p:sp>
        <p:nvSpPr>
          <p:cNvPr id="26" name="TextovéPole 25"/>
          <p:cNvSpPr txBox="1"/>
          <p:nvPr/>
        </p:nvSpPr>
        <p:spPr>
          <a:xfrm>
            <a:off x="2987824" y="3429000"/>
            <a:ext cx="5997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mýt</a:t>
            </a:r>
            <a:endParaRPr lang="cs-CZ" sz="2000" b="1" dirty="0"/>
          </a:p>
        </p:txBody>
      </p:sp>
      <p:pic>
        <p:nvPicPr>
          <p:cNvPr id="2050" name="Picture 2" descr="C:\Documents and Settings\Všichni\Local Settings\Temporary Internet Files\Content.IE5\0VLFUMJ5\MP900424432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43808" y="2996952"/>
            <a:ext cx="937344" cy="1274688"/>
          </a:xfrm>
          <a:prstGeom prst="rect">
            <a:avLst/>
          </a:prstGeom>
          <a:noFill/>
        </p:spPr>
      </p:pic>
      <p:sp>
        <p:nvSpPr>
          <p:cNvPr id="27" name="TextovéPole 26"/>
          <p:cNvSpPr txBox="1"/>
          <p:nvPr/>
        </p:nvSpPr>
        <p:spPr>
          <a:xfrm>
            <a:off x="5076056" y="3645024"/>
            <a:ext cx="5102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my</a:t>
            </a:r>
            <a:endParaRPr lang="cs-CZ" sz="2000" b="1" dirty="0"/>
          </a:p>
        </p:txBody>
      </p:sp>
      <p:pic>
        <p:nvPicPr>
          <p:cNvPr id="2052" name="Picture 4" descr="C:\Documents and Settings\Všichni\Local Settings\Temporary Internet Files\Content.IE5\MIOTUQJV\MP900409378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355976" y="3284984"/>
            <a:ext cx="1873639" cy="1250068"/>
          </a:xfrm>
          <a:prstGeom prst="rect">
            <a:avLst/>
          </a:prstGeom>
          <a:noFill/>
        </p:spPr>
      </p:pic>
      <p:sp>
        <p:nvSpPr>
          <p:cNvPr id="28" name="TextovéPole 27"/>
          <p:cNvSpPr txBox="1"/>
          <p:nvPr/>
        </p:nvSpPr>
        <p:spPr>
          <a:xfrm>
            <a:off x="7020272" y="3573016"/>
            <a:ext cx="10938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hlemýžď</a:t>
            </a:r>
            <a:endParaRPr lang="cs-CZ" sz="2000" b="1" dirty="0"/>
          </a:p>
        </p:txBody>
      </p:sp>
      <p:pic>
        <p:nvPicPr>
          <p:cNvPr id="4101" name="Picture 5" descr="C:\Documents and Settings\Všichni\Local Settings\Temporary Internet Files\Content.IE5\TF7B15CE\MP900406501[1]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76256" y="3212976"/>
            <a:ext cx="1413143" cy="925167"/>
          </a:xfrm>
          <a:prstGeom prst="rect">
            <a:avLst/>
          </a:prstGeom>
          <a:noFill/>
        </p:spPr>
      </p:pic>
      <p:sp>
        <p:nvSpPr>
          <p:cNvPr id="29" name="TextovéPole 28"/>
          <p:cNvSpPr txBox="1"/>
          <p:nvPr/>
        </p:nvSpPr>
        <p:spPr>
          <a:xfrm>
            <a:off x="899592" y="4725144"/>
            <a:ext cx="10136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mýlit se</a:t>
            </a:r>
            <a:endParaRPr lang="cs-CZ" sz="20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11560" y="4581128"/>
            <a:ext cx="1453603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pýsmo</a:t>
            </a:r>
            <a:endParaRPr lang="cs-CZ" sz="36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11560" y="3789040"/>
            <a:ext cx="130997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b="1" dirty="0" smtClean="0">
                <a:solidFill>
                  <a:srgbClr val="FF0000"/>
                </a:solidFill>
              </a:rPr>
              <a:t>__</a:t>
            </a:r>
            <a:endParaRPr lang="cs-CZ" sz="88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1259632" y="5877272"/>
            <a:ext cx="7492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hmyz</a:t>
            </a:r>
            <a:endParaRPr lang="cs-CZ" sz="2000" b="1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3203848" y="5085184"/>
            <a:ext cx="11025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dmýchat</a:t>
            </a:r>
            <a:endParaRPr lang="cs-CZ" sz="2000" b="1" dirty="0"/>
          </a:p>
        </p:txBody>
      </p:sp>
      <p:pic>
        <p:nvPicPr>
          <p:cNvPr id="2054" name="Picture 6" descr="C:\Documents and Settings\Všichni\Local Settings\Temporary Internet Files\Content.IE5\IPXAZ2T4\MC900296088[2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203848" y="4653136"/>
            <a:ext cx="1261304" cy="1148616"/>
          </a:xfrm>
          <a:prstGeom prst="rect">
            <a:avLst/>
          </a:prstGeom>
          <a:noFill/>
        </p:spPr>
      </p:pic>
      <p:sp>
        <p:nvSpPr>
          <p:cNvPr id="33" name="TextovéPole 32"/>
          <p:cNvSpPr txBox="1"/>
          <p:nvPr/>
        </p:nvSpPr>
        <p:spPr>
          <a:xfrm>
            <a:off x="4644008" y="5877272"/>
            <a:ext cx="9455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smýkat</a:t>
            </a:r>
            <a:endParaRPr lang="cs-CZ" sz="2000" b="1" dirty="0"/>
          </a:p>
        </p:txBody>
      </p:sp>
      <p:pic>
        <p:nvPicPr>
          <p:cNvPr id="4098" name="Picture 2" descr="C:\Documents and Settings\Všichni\Local Settings\Temporary Internet Files\Content.IE5\MIOTUQJV\MC900411362[1].wm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427984" y="5229200"/>
            <a:ext cx="1495336" cy="1200585"/>
          </a:xfrm>
          <a:prstGeom prst="rect">
            <a:avLst/>
          </a:prstGeom>
          <a:noFill/>
        </p:spPr>
      </p:pic>
      <p:pic>
        <p:nvPicPr>
          <p:cNvPr id="2055" name="Picture 7" descr="C:\Documents and Settings\Všichni\Local Settings\Temporary Internet Files\Content.IE5\4H238HYB\MP900444860[1]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115616" y="5286144"/>
            <a:ext cx="1530979" cy="1182256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6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6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1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91680" y="548680"/>
            <a:ext cx="50241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Vymysli příbuzná slova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844824"/>
            <a:ext cx="1819922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my</a:t>
            </a:r>
          </a:p>
          <a:p>
            <a:r>
              <a:rPr lang="cs-CZ" sz="3600" b="1" dirty="0">
                <a:solidFill>
                  <a:srgbClr val="00B0F0"/>
                </a:solidFill>
              </a:rPr>
              <a:t>m</a:t>
            </a:r>
            <a:r>
              <a:rPr lang="cs-CZ" sz="3600" b="1" dirty="0" smtClean="0">
                <a:solidFill>
                  <a:srgbClr val="00B0F0"/>
                </a:solidFill>
              </a:rPr>
              <a:t>ýt</a:t>
            </a:r>
          </a:p>
          <a:p>
            <a:r>
              <a:rPr lang="cs-CZ" sz="3600" b="1" dirty="0">
                <a:solidFill>
                  <a:srgbClr val="FF0000"/>
                </a:solidFill>
              </a:rPr>
              <a:t>m</a:t>
            </a:r>
            <a:r>
              <a:rPr lang="cs-CZ" sz="3600" b="1" dirty="0" smtClean="0">
                <a:solidFill>
                  <a:srgbClr val="FF0000"/>
                </a:solidFill>
              </a:rPr>
              <a:t>yslit</a:t>
            </a:r>
          </a:p>
          <a:p>
            <a:r>
              <a:rPr lang="cs-CZ" sz="3600" b="1" dirty="0">
                <a:solidFill>
                  <a:srgbClr val="00B0F0"/>
                </a:solidFill>
              </a:rPr>
              <a:t>m</a:t>
            </a:r>
            <a:r>
              <a:rPr lang="cs-CZ" sz="3600" b="1" dirty="0" smtClean="0">
                <a:solidFill>
                  <a:srgbClr val="00B0F0"/>
                </a:solidFill>
              </a:rPr>
              <a:t>ýlit se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hmyz</a:t>
            </a:r>
          </a:p>
          <a:p>
            <a:r>
              <a:rPr lang="cs-CZ" sz="3600" b="1" dirty="0">
                <a:solidFill>
                  <a:srgbClr val="00B0F0"/>
                </a:solidFill>
              </a:rPr>
              <a:t>m</a:t>
            </a:r>
            <a:r>
              <a:rPr lang="cs-CZ" sz="3600" b="1" dirty="0" smtClean="0">
                <a:solidFill>
                  <a:srgbClr val="00B0F0"/>
                </a:solidFill>
              </a:rPr>
              <a:t>yš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hlemýžď</a:t>
            </a:r>
          </a:p>
          <a:p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059832" y="1844824"/>
            <a:ext cx="21931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my všichni</a:t>
            </a:r>
            <a:endParaRPr lang="cs-CZ" sz="36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059832" y="2420888"/>
            <a:ext cx="49486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mydlit, myčka, umyvadlo</a:t>
            </a:r>
            <a:endParaRPr lang="cs-CZ" sz="36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059832" y="2924944"/>
            <a:ext cx="51326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smysl, myšlenka, myslivec</a:t>
            </a:r>
            <a:endParaRPr lang="cs-CZ" sz="36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059832" y="3429000"/>
            <a:ext cx="43090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omyl, mýlka, zmýlená</a:t>
            </a:r>
            <a:endParaRPr lang="cs-CZ" sz="36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059832" y="4005064"/>
            <a:ext cx="39810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hmyzí, hmyzožravec</a:t>
            </a:r>
            <a:endParaRPr lang="cs-CZ" sz="36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059832" y="4509120"/>
            <a:ext cx="47884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myška, myšilov, myšička</a:t>
            </a:r>
            <a:endParaRPr lang="cs-CZ" sz="36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059832" y="5085184"/>
            <a:ext cx="18978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hlemýždí</a:t>
            </a:r>
            <a:endParaRPr lang="cs-CZ" sz="3600" b="1" dirty="0"/>
          </a:p>
        </p:txBody>
      </p:sp>
      <p:pic>
        <p:nvPicPr>
          <p:cNvPr id="3074" name="Picture 2" descr="C:\Documents and Settings\Všichni\Local Settings\Temporary Internet Files\Content.IE5\4H238HYB\MP90044486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7020272" y="1019932"/>
            <a:ext cx="1759954" cy="1359076"/>
          </a:xfrm>
          <a:prstGeom prst="rect">
            <a:avLst/>
          </a:prstGeom>
          <a:noFill/>
        </p:spPr>
      </p:pic>
      <p:pic>
        <p:nvPicPr>
          <p:cNvPr id="3075" name="Picture 3" descr="C:\Documents and Settings\Všichni\Local Settings\Temporary Internet Files\Content.IE5\45ANI1ED\MP90026227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3647904"/>
            <a:ext cx="1338648" cy="874584"/>
          </a:xfrm>
          <a:prstGeom prst="rect">
            <a:avLst/>
          </a:prstGeom>
          <a:noFill/>
        </p:spPr>
      </p:pic>
      <p:pic>
        <p:nvPicPr>
          <p:cNvPr id="3076" name="Picture 4" descr="C:\Documents and Settings\Všichni\Local Settings\Temporary Internet Files\Content.IE5\I38F8LOR\MP90040650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5301208"/>
            <a:ext cx="1492326" cy="977007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23728" y="692696"/>
            <a:ext cx="50241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Vymysli příbuzná slova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1916832"/>
            <a:ext cx="3525645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B0F0"/>
                </a:solidFill>
              </a:rPr>
              <a:t>mýtit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zamykat</a:t>
            </a:r>
          </a:p>
          <a:p>
            <a:r>
              <a:rPr lang="cs-CZ" sz="3600" b="1" dirty="0" smtClean="0">
                <a:solidFill>
                  <a:srgbClr val="00B0F0"/>
                </a:solidFill>
              </a:rPr>
              <a:t>smýkat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dmýchat</a:t>
            </a:r>
          </a:p>
          <a:p>
            <a:r>
              <a:rPr lang="cs-CZ" sz="3600" b="1" dirty="0" smtClean="0">
                <a:solidFill>
                  <a:srgbClr val="00B0F0"/>
                </a:solidFill>
              </a:rPr>
              <a:t>chmýří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nachomýtnout se</a:t>
            </a:r>
          </a:p>
          <a:p>
            <a:endParaRPr lang="cs-CZ" sz="3600" b="1" dirty="0">
              <a:solidFill>
                <a:srgbClr val="00B05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355976" y="1916832"/>
            <a:ext cx="32055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mýtina, vymýtit</a:t>
            </a:r>
            <a:endParaRPr lang="cs-CZ" sz="36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355976" y="2492896"/>
            <a:ext cx="38831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zamykání, odmykat</a:t>
            </a:r>
            <a:endParaRPr lang="cs-CZ" sz="36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355976" y="2996952"/>
            <a:ext cx="45089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smyk, smyčka, smyčec</a:t>
            </a:r>
            <a:endParaRPr lang="cs-CZ" sz="36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355976" y="3573016"/>
            <a:ext cx="43754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dmýchání, dmychadlo</a:t>
            </a:r>
            <a:endParaRPr lang="cs-CZ" sz="3600" b="1" dirty="0"/>
          </a:p>
        </p:txBody>
      </p:sp>
      <p:pic>
        <p:nvPicPr>
          <p:cNvPr id="5122" name="Picture 2" descr="C:\Documents and Settings\Všichni\Local Settings\Temporary Internet Files\Content.IE5\SLAVG1I7\MP90043085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4437112"/>
            <a:ext cx="1979712" cy="1452304"/>
          </a:xfrm>
          <a:prstGeom prst="rect">
            <a:avLst/>
          </a:prstGeom>
          <a:noFill/>
        </p:spPr>
      </p:pic>
      <p:pic>
        <p:nvPicPr>
          <p:cNvPr id="5123" name="Picture 3" descr="C:\Documents and Settings\Všichni\Local Settings\Temporary Internet Files\Content.IE5\GP2J4TQB\MC90029086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4653136"/>
            <a:ext cx="1414853" cy="1456702"/>
          </a:xfrm>
          <a:prstGeom prst="rect">
            <a:avLst/>
          </a:prstGeom>
          <a:noFill/>
        </p:spPr>
      </p:pic>
      <p:pic>
        <p:nvPicPr>
          <p:cNvPr id="5124" name="Picture 4" descr="C:\Documents and Settings\Všichni\Local Settings\Temporary Internet Files\Content.IE5\SLAVG1I7\MC90041136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332656"/>
            <a:ext cx="1704342" cy="1368524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547664" y="1397000"/>
          <a:ext cx="6072333" cy="2743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53669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1750929" y="188640"/>
            <a:ext cx="510569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Dokážeš pomocí VS a slov</a:t>
            </a:r>
          </a:p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příbuzných vyluštit křížovku?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339752" y="1412776"/>
            <a:ext cx="4219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1.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339752" y="1844824"/>
            <a:ext cx="4219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2.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339752" y="2276872"/>
            <a:ext cx="4219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3.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971600" y="2780928"/>
            <a:ext cx="4219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4.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971600" y="3212976"/>
            <a:ext cx="4219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5.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971600" y="3717032"/>
            <a:ext cx="4219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6.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67544" y="4437112"/>
            <a:ext cx="1527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Legenda: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051720" y="4509120"/>
            <a:ext cx="23345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1. deváté VS po „M“</a:t>
            </a:r>
            <a:endParaRPr lang="cs-CZ" sz="20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051720" y="4869160"/>
            <a:ext cx="27186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2. jedenácté VS po „M“ </a:t>
            </a:r>
            <a:endParaRPr lang="cs-CZ" sz="20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051720" y="5229200"/>
            <a:ext cx="22457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3. druhé VS po „M“</a:t>
            </a:r>
            <a:endParaRPr lang="cs-CZ" sz="20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932040" y="4509120"/>
            <a:ext cx="20664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4. třetí VS po „M“</a:t>
            </a:r>
            <a:endParaRPr lang="cs-CZ" sz="20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932040" y="4869160"/>
            <a:ext cx="21065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5. druhé VS po „L“</a:t>
            </a:r>
            <a:endParaRPr lang="cs-CZ" sz="20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932040" y="5229200"/>
            <a:ext cx="29687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6. místo, kde si myješ ruce</a:t>
            </a:r>
            <a:endParaRPr lang="cs-CZ" sz="2000" b="1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547664" y="2060848"/>
          <a:ext cx="6072333" cy="2743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53669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Z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A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M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Y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K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A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T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D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M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Ý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CH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A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T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M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Ý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T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M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Y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S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L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I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T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M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L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Ý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N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U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M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Y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V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A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D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L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O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755576" y="332656"/>
            <a:ext cx="789575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Dokážeš pomocí VS po „M“ vyluštit?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411760" y="1988840"/>
            <a:ext cx="4219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1.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411760" y="2564904"/>
            <a:ext cx="4219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2.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11760" y="2996952"/>
            <a:ext cx="4219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3.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971600" y="3429000"/>
            <a:ext cx="4219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4.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971600" y="3861048"/>
            <a:ext cx="4219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5.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971600" y="4293096"/>
            <a:ext cx="4219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6.</a:t>
            </a:r>
            <a:endParaRPr lang="cs-CZ" sz="2400" b="1" dirty="0"/>
          </a:p>
        </p:txBody>
      </p:sp>
      <p:pic>
        <p:nvPicPr>
          <p:cNvPr id="2050" name="Picture 2" descr="C:\Documents and Settings\Všichni\Local Settings\Temporary Internet Files\Content.IE5\C92ZS1YV\MC90029608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68344" y="4941168"/>
            <a:ext cx="1275433" cy="1161483"/>
          </a:xfrm>
          <a:prstGeom prst="rect">
            <a:avLst/>
          </a:prstGeom>
          <a:noFill/>
        </p:spPr>
      </p:pic>
      <p:pic>
        <p:nvPicPr>
          <p:cNvPr id="2051" name="Picture 3" descr="C:\Documents and Settings\Všichni\Local Settings\Temporary Internet Files\Content.IE5\I38F8LOR\MP90040731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5301208"/>
            <a:ext cx="1447056" cy="964704"/>
          </a:xfrm>
          <a:prstGeom prst="rect">
            <a:avLst/>
          </a:prstGeom>
          <a:noFill/>
        </p:spPr>
      </p:pic>
      <p:pic>
        <p:nvPicPr>
          <p:cNvPr id="2052" name="Picture 4" descr="C:\Documents and Settings\Všichni\Local Settings\Temporary Internet Files\Content.IE5\IPXAZ2T4\MC90029086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5013176"/>
            <a:ext cx="1198829" cy="1234288"/>
          </a:xfrm>
          <a:prstGeom prst="rect">
            <a:avLst/>
          </a:prstGeom>
          <a:noFill/>
        </p:spPr>
      </p:pic>
      <p:pic>
        <p:nvPicPr>
          <p:cNvPr id="2053" name="Picture 5" descr="C:\Documents and Settings\Všichni\Local Settings\Temporary Internet Files\Content.IE5\5KEH41CJ\MP900424432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5013176"/>
            <a:ext cx="985936" cy="1340767"/>
          </a:xfrm>
          <a:prstGeom prst="rect">
            <a:avLst/>
          </a:prstGeom>
          <a:noFill/>
        </p:spPr>
      </p:pic>
      <p:pic>
        <p:nvPicPr>
          <p:cNvPr id="2054" name="Picture 6" descr="C:\Documents and Settings\Všichni\Local Settings\Temporary Internet Files\Content.IE5\JDIE607L\MP900185206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1920" y="5373216"/>
            <a:ext cx="1324744" cy="898618"/>
          </a:xfrm>
          <a:prstGeom prst="rect">
            <a:avLst/>
          </a:prstGeom>
          <a:noFill/>
        </p:spPr>
      </p:pic>
      <p:pic>
        <p:nvPicPr>
          <p:cNvPr id="2055" name="Picture 7" descr="C:\Documents and Settings\Všichni\Local Settings\Temporary Internet Files\Content.IE5\45ANI1ED\MC900410371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52320" y="2852936"/>
            <a:ext cx="1290067" cy="1702046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764704"/>
            <a:ext cx="76270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Doplň i,í / y,ý ve slovních spojeních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1844824"/>
            <a:ext cx="8190319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Zm_l_t se, m_t m_l_on, vzpom_náme, </a:t>
            </a:r>
          </a:p>
          <a:p>
            <a:r>
              <a:rPr lang="cs-CZ" sz="3600" b="1" dirty="0" smtClean="0"/>
              <a:t>jsi nam_šlený a zlom_slný, M_loš se m_je,</a:t>
            </a:r>
          </a:p>
          <a:p>
            <a:r>
              <a:rPr lang="cs-CZ" sz="3600" b="1" dirty="0" smtClean="0"/>
              <a:t>mam_nka na nás m_slí, b_l to om_l, m_lá</a:t>
            </a:r>
          </a:p>
          <a:p>
            <a:r>
              <a:rPr lang="cs-CZ" sz="3600" b="1" dirty="0" smtClean="0"/>
              <a:t>Em_lka, m_t narozeniny, čas rychle m_jí,</a:t>
            </a:r>
          </a:p>
          <a:p>
            <a:r>
              <a:rPr lang="cs-CZ" sz="3600" b="1" dirty="0" smtClean="0"/>
              <a:t>m_lé m_šlenky, m_slivec nam_řil, už na</a:t>
            </a:r>
          </a:p>
          <a:p>
            <a:r>
              <a:rPr lang="cs-CZ" sz="3600" b="1" dirty="0" smtClean="0"/>
              <a:t>nic nem_slí, promiň m_ to, um_j se   </a:t>
            </a:r>
            <a:endParaRPr lang="cs-CZ" sz="3600" b="1" dirty="0"/>
          </a:p>
        </p:txBody>
      </p:sp>
      <p:pic>
        <p:nvPicPr>
          <p:cNvPr id="3076" name="Picture 4" descr="C:\Documents and Settings\Všichni\Local Settings\Temporary Internet Files\Content.IE5\WJYZ63IX\MC90023136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5373216"/>
            <a:ext cx="1442873" cy="1196752"/>
          </a:xfrm>
          <a:prstGeom prst="rect">
            <a:avLst/>
          </a:prstGeom>
          <a:noFill/>
        </p:spPr>
      </p:pic>
      <p:pic>
        <p:nvPicPr>
          <p:cNvPr id="3082" name="Picture 10" descr="C:\Documents and Settings\Všichni\Local Settings\Temporary Internet Files\Content.IE5\I38F8LOR\MC90039737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46843" y="5373216"/>
            <a:ext cx="1142462" cy="1340768"/>
          </a:xfrm>
          <a:prstGeom prst="rect">
            <a:avLst/>
          </a:prstGeom>
          <a:noFill/>
        </p:spPr>
      </p:pic>
      <p:pic>
        <p:nvPicPr>
          <p:cNvPr id="3083" name="Picture 11" descr="C:\Documents and Settings\Všichni\Local Settings\Temporary Internet Files\Content.IE5\GP2J4TQB\MP90043095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24328" y="4725144"/>
            <a:ext cx="1294036" cy="1762092"/>
          </a:xfrm>
          <a:prstGeom prst="rect">
            <a:avLst/>
          </a:prstGeom>
          <a:noFill/>
        </p:spPr>
      </p:pic>
      <p:pic>
        <p:nvPicPr>
          <p:cNvPr id="3084" name="Picture 12" descr="C:\Documents and Settings\Všichni\Local Settings\Temporary Internet Files\Content.IE5\45ANI1ED\MC900441314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5301208"/>
            <a:ext cx="1371600" cy="1371600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764704"/>
            <a:ext cx="76270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Doplň i,í / y,ý ve slovních spojeních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1844824"/>
            <a:ext cx="8190319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Zmýlit se, mít milion, vzpomínáme, </a:t>
            </a:r>
          </a:p>
          <a:p>
            <a:r>
              <a:rPr lang="cs-CZ" sz="3600" b="1" dirty="0" smtClean="0"/>
              <a:t>jsi namyšlený a zlomyslný, Miloš se myje,</a:t>
            </a:r>
          </a:p>
          <a:p>
            <a:r>
              <a:rPr lang="cs-CZ" sz="3600" b="1" dirty="0" smtClean="0"/>
              <a:t>maminka na nás myslí, byl to omyl, milá</a:t>
            </a:r>
          </a:p>
          <a:p>
            <a:r>
              <a:rPr lang="cs-CZ" sz="3600" b="1" dirty="0" smtClean="0"/>
              <a:t>Emilka, mít narozeniny, čas rychle míjí,</a:t>
            </a:r>
          </a:p>
          <a:p>
            <a:r>
              <a:rPr lang="cs-CZ" sz="3600" b="1" dirty="0" smtClean="0"/>
              <a:t>milé myšlenky, myslivec namířil, už na</a:t>
            </a:r>
          </a:p>
          <a:p>
            <a:r>
              <a:rPr lang="cs-CZ" sz="3600" b="1" dirty="0" smtClean="0"/>
              <a:t>nic nemyslí, promiň mi to, umyj se   </a:t>
            </a:r>
            <a:endParaRPr lang="cs-CZ" sz="3600" b="1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95736" y="764704"/>
            <a:ext cx="44574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Doplň i,í / y,ý do vět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2204864"/>
            <a:ext cx="8487003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Hlem_žď má ul_tu. M_lena nerada m_je </a:t>
            </a:r>
          </a:p>
          <a:p>
            <a:r>
              <a:rPr lang="cs-CZ" sz="3600" b="1" dirty="0" smtClean="0"/>
              <a:t>nádobí. Dveře se zam_kají vel_kým kl_čem.</a:t>
            </a:r>
          </a:p>
          <a:p>
            <a:r>
              <a:rPr lang="cs-CZ" sz="3600" b="1" dirty="0" smtClean="0"/>
              <a:t>Em_lka vym_slela nesm_sl. Hb_tá kočka </a:t>
            </a:r>
          </a:p>
          <a:p>
            <a:r>
              <a:rPr lang="cs-CZ" sz="3600" b="1" dirty="0" smtClean="0"/>
              <a:t>chytí m_šku. Kom_ník čistí kom_n. Malá</a:t>
            </a:r>
          </a:p>
          <a:p>
            <a:r>
              <a:rPr lang="cs-CZ" sz="3600" b="1" dirty="0" smtClean="0"/>
              <a:t>Jarm_lka rozb_la m_sku. Mam_nka m_je</a:t>
            </a:r>
          </a:p>
          <a:p>
            <a:r>
              <a:rPr lang="cs-CZ" sz="3600" b="1" dirty="0" smtClean="0"/>
              <a:t>okna. Na m_tinu svítí sluníčko. </a:t>
            </a:r>
            <a:endParaRPr lang="cs-CZ" sz="3600" b="1" dirty="0"/>
          </a:p>
        </p:txBody>
      </p:sp>
      <p:pic>
        <p:nvPicPr>
          <p:cNvPr id="4098" name="Picture 2" descr="C:\Documents and Settings\Všichni\Local Settings\Temporary Internet Files\Content.IE5\GP2J4TQB\MC90023217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620688"/>
            <a:ext cx="1659042" cy="1655328"/>
          </a:xfrm>
          <a:prstGeom prst="rect">
            <a:avLst/>
          </a:prstGeom>
          <a:noFill/>
        </p:spPr>
      </p:pic>
      <p:pic>
        <p:nvPicPr>
          <p:cNvPr id="4100" name="Picture 4" descr="C:\Documents and Settings\Všichni\Local Settings\Temporary Internet Files\Content.IE5\I38F8LOR\MP90042765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476672"/>
            <a:ext cx="2094305" cy="1521644"/>
          </a:xfrm>
          <a:prstGeom prst="rect">
            <a:avLst/>
          </a:prstGeom>
          <a:noFill/>
        </p:spPr>
      </p:pic>
      <p:pic>
        <p:nvPicPr>
          <p:cNvPr id="4101" name="Picture 5" descr="C:\Documents and Settings\Všichni\Local Settings\Temporary Internet Files\Content.IE5\MIOTUQJV\MP90017545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5230280"/>
            <a:ext cx="2041608" cy="1371280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95736" y="764704"/>
            <a:ext cx="44574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Doplň i,í / y,ý do vět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2204864"/>
            <a:ext cx="8236614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Hlemýžď má ulitu. Milena nerada myje </a:t>
            </a:r>
          </a:p>
          <a:p>
            <a:r>
              <a:rPr lang="cs-CZ" sz="3600" b="1" dirty="0" smtClean="0"/>
              <a:t>nádobí. Dveře se zamykají velikým klíčem.</a:t>
            </a:r>
          </a:p>
          <a:p>
            <a:r>
              <a:rPr lang="cs-CZ" sz="3600" b="1" dirty="0" smtClean="0"/>
              <a:t>Emilka vymyslela nesmysl. Hbitá kočka </a:t>
            </a:r>
          </a:p>
          <a:p>
            <a:r>
              <a:rPr lang="cs-CZ" sz="3600" b="1" dirty="0" smtClean="0"/>
              <a:t>chytí myšku. Kominík čistí komín. Malá</a:t>
            </a:r>
          </a:p>
          <a:p>
            <a:r>
              <a:rPr lang="cs-CZ" sz="3600" b="1" dirty="0" smtClean="0"/>
              <a:t>Jarmilka rozbila misku. Maminka myje</a:t>
            </a:r>
          </a:p>
          <a:p>
            <a:r>
              <a:rPr lang="cs-CZ" sz="3600" b="1" dirty="0" smtClean="0"/>
              <a:t>okna. Na mýtinu svítí sluníčko. </a:t>
            </a:r>
            <a:endParaRPr lang="cs-CZ" sz="3600" b="1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370</TotalTime>
  <Words>664</Words>
  <Application>Microsoft Office PowerPoint</Application>
  <PresentationFormat>Předvádění na obrazovce (4:3)</PresentationFormat>
  <Paragraphs>181</Paragraphs>
  <Slides>14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Motiv systému Office</vt:lpstr>
      <vt:lpstr>Prezentace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slova po M</dc:title>
  <dc:creator>pc1</dc:creator>
  <cp:lastModifiedBy>Dum</cp:lastModifiedBy>
  <cp:revision>48</cp:revision>
  <cp:lastPrinted>2012-04-19T04:27:33Z</cp:lastPrinted>
  <dcterms:created xsi:type="dcterms:W3CDTF">2012-04-18T05:05:23Z</dcterms:created>
  <dcterms:modified xsi:type="dcterms:W3CDTF">2013-07-27T10:31:31Z</dcterms:modified>
</cp:coreProperties>
</file>