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1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77" autoAdjust="0"/>
    <p:restoredTop sz="94660"/>
  </p:normalViewPr>
  <p:slideViewPr>
    <p:cSldViewPr>
      <p:cViewPr varScale="1">
        <p:scale>
          <a:sx n="103" d="100"/>
          <a:sy n="103" d="100"/>
        </p:scale>
        <p:origin x="-1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3001-26E1-402B-B7A5-B1EDE1D8022F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C73847-F032-4158-897A-DE9EE878680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794382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C73847-F032-4158-897A-DE9EE8786805}" type="slidenum">
              <a:rPr lang="cs-CZ" smtClean="0"/>
              <a:pPr/>
              <a:t>3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2CB9C-0537-49F6-AEFB-1DB38572B9DA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BE571-A540-41BC-9686-7CE22EC834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2CB9C-0537-49F6-AEFB-1DB38572B9DA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BE571-A540-41BC-9686-7CE22EC834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2CB9C-0537-49F6-AEFB-1DB38572B9DA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BE571-A540-41BC-9686-7CE22EC834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2CB9C-0537-49F6-AEFB-1DB38572B9DA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BE571-A540-41BC-9686-7CE22EC834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2CB9C-0537-49F6-AEFB-1DB38572B9DA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BE571-A540-41BC-9686-7CE22EC834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2CB9C-0537-49F6-AEFB-1DB38572B9DA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BE571-A540-41BC-9686-7CE22EC834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2CB9C-0537-49F6-AEFB-1DB38572B9DA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BE571-A540-41BC-9686-7CE22EC834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2CB9C-0537-49F6-AEFB-1DB38572B9DA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BE571-A540-41BC-9686-7CE22EC834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2CB9C-0537-49F6-AEFB-1DB38572B9DA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BE571-A540-41BC-9686-7CE22EC834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2CB9C-0537-49F6-AEFB-1DB38572B9DA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BE571-A540-41BC-9686-7CE22EC834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2CB9C-0537-49F6-AEFB-1DB38572B9DA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8BE571-A540-41BC-9686-7CE22EC834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D2CB9C-0537-49F6-AEFB-1DB38572B9DA}" type="datetimeFigureOut">
              <a:rPr lang="cs-CZ" smtClean="0"/>
              <a:pPr/>
              <a:t>27.7.2013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8BE571-A540-41BC-9686-7CE22EC834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12" Type="http://schemas.openxmlformats.org/officeDocument/2006/relationships/image" Target="../media/image11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11" Type="http://schemas.openxmlformats.org/officeDocument/2006/relationships/image" Target="../media/image10.jpeg"/><Relationship Id="rId5" Type="http://schemas.openxmlformats.org/officeDocument/2006/relationships/image" Target="../media/image4.jpeg"/><Relationship Id="rId10" Type="http://schemas.openxmlformats.org/officeDocument/2006/relationships/image" Target="../media/image9.wmf"/><Relationship Id="rId4" Type="http://schemas.openxmlformats.org/officeDocument/2006/relationships/image" Target="../media/image3.wmf"/><Relationship Id="rId9" Type="http://schemas.openxmlformats.org/officeDocument/2006/relationships/image" Target="../media/image8.jpeg"/><Relationship Id="rId14" Type="http://schemas.openxmlformats.org/officeDocument/2006/relationships/image" Target="../media/image1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9.wmf"/><Relationship Id="rId4" Type="http://schemas.openxmlformats.org/officeDocument/2006/relationships/image" Target="../media/image2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wmf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wmf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-1058" y="0"/>
          <a:ext cx="9146118" cy="6858000"/>
        </p:xfrm>
        <a:graphic>
          <a:graphicData uri="http://schemas.openxmlformats.org/presentationml/2006/ole">
            <p:oleObj spid="_x0000_s1027" name="Prezentace" r:id="rId3" imgW="3971469" imgH="2977968" progId="PowerPoint.Show.12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7987767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Metodický list: Vyjmenovaná slova po „P“ 1</a:t>
            </a:r>
          </a:p>
          <a:p>
            <a:endParaRPr lang="cs-CZ" dirty="0"/>
          </a:p>
          <a:p>
            <a:r>
              <a:rPr lang="cs-CZ" dirty="0" smtClean="0"/>
              <a:t>Jazykové vzdělávání</a:t>
            </a:r>
          </a:p>
          <a:p>
            <a:r>
              <a:rPr lang="cs-CZ" dirty="0" smtClean="0"/>
              <a:t>Jazyk: český</a:t>
            </a:r>
          </a:p>
          <a:p>
            <a:r>
              <a:rPr lang="cs-CZ" dirty="0" smtClean="0"/>
              <a:t>Věk: 3. ročník ZŠ</a:t>
            </a:r>
          </a:p>
          <a:p>
            <a:endParaRPr lang="cs-CZ" dirty="0"/>
          </a:p>
          <a:p>
            <a:r>
              <a:rPr lang="cs-CZ" dirty="0" smtClean="0"/>
              <a:t>Anotace:</a:t>
            </a:r>
          </a:p>
          <a:p>
            <a:r>
              <a:rPr lang="cs-CZ" dirty="0" smtClean="0"/>
              <a:t>Tato prezentace slouží k uvedení a procvičování učiva vyjmenovaných slov po „P“.</a:t>
            </a:r>
          </a:p>
          <a:p>
            <a:r>
              <a:rPr lang="cs-CZ" dirty="0" smtClean="0"/>
              <a:t>V tomto sledu je zaměřena hlavně na přesmyčky slov a na příbuzná slova k VS.</a:t>
            </a:r>
          </a:p>
          <a:p>
            <a:endParaRPr lang="cs-CZ" dirty="0"/>
          </a:p>
          <a:p>
            <a:r>
              <a:rPr lang="cs-CZ" dirty="0" smtClean="0"/>
              <a:t>Druh učebního materiálu: Prezentace Power Point k použití na interaktivní tabuli</a:t>
            </a:r>
          </a:p>
          <a:p>
            <a:r>
              <a:rPr lang="cs-CZ" dirty="0" smtClean="0"/>
              <a:t>+ pracovní list, který může být použitý jak na IWB, tak ho můžeme vytisknout a </a:t>
            </a:r>
          </a:p>
          <a:p>
            <a:r>
              <a:rPr lang="cs-CZ" dirty="0" smtClean="0"/>
              <a:t>použít k procvičování učiva ve třídě nebo doma.</a:t>
            </a:r>
          </a:p>
          <a:p>
            <a:endParaRPr lang="cs-CZ" dirty="0" smtClean="0"/>
          </a:p>
          <a:p>
            <a:r>
              <a:rPr lang="cs-CZ" dirty="0" smtClean="0"/>
              <a:t>Citace:</a:t>
            </a:r>
          </a:p>
          <a:p>
            <a:r>
              <a:rPr lang="cs-CZ" dirty="0" smtClean="0"/>
              <a:t>Použité zdroje: MS Office 2010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2"/>
            <a:ext cx="766466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Vyjmenovaná slova po „P“, přehled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2708920"/>
            <a:ext cx="7454477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Pýcha  pytel  pysk  netopýr  slepýš  pyl</a:t>
            </a:r>
          </a:p>
          <a:p>
            <a:r>
              <a:rPr lang="cs-CZ" sz="3600" b="1" dirty="0">
                <a:solidFill>
                  <a:srgbClr val="FF0000"/>
                </a:solidFill>
              </a:rPr>
              <a:t>k</a:t>
            </a:r>
            <a:r>
              <a:rPr lang="cs-CZ" sz="3600" b="1" dirty="0" smtClean="0">
                <a:solidFill>
                  <a:srgbClr val="FF0000"/>
                </a:solidFill>
              </a:rPr>
              <a:t>opyto  klopýtat  třpytit se  zpytovat  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pykat  pýřit se  čepýřit se  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Documents and Settings\Všichni\Local Settings\Temporary Internet Files\Content.IE5\TF7B15CE\MP9004032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6" y="1556792"/>
            <a:ext cx="1691680" cy="1127346"/>
          </a:xfrm>
          <a:prstGeom prst="rect">
            <a:avLst/>
          </a:prstGeom>
          <a:noFill/>
        </p:spPr>
      </p:pic>
      <p:pic>
        <p:nvPicPr>
          <p:cNvPr id="1027" name="Picture 3" descr="C:\Documents and Settings\Všichni\Local Settings\Temporary Internet Files\Content.IE5\0VLFUMJ5\MC90041190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1484784"/>
            <a:ext cx="1418831" cy="1346118"/>
          </a:xfrm>
          <a:prstGeom prst="rect">
            <a:avLst/>
          </a:prstGeom>
          <a:noFill/>
        </p:spPr>
      </p:pic>
      <p:pic>
        <p:nvPicPr>
          <p:cNvPr id="1029" name="Picture 5" descr="C:\Documents and Settings\Všichni\Local Settings\Temporary Internet Files\Content.IE5\QJ2XA54J\MP90026288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4437112"/>
            <a:ext cx="1075184" cy="1612776"/>
          </a:xfrm>
          <a:prstGeom prst="rect">
            <a:avLst/>
          </a:prstGeom>
          <a:noFill/>
        </p:spPr>
      </p:pic>
      <p:pic>
        <p:nvPicPr>
          <p:cNvPr id="1036" name="Picture 12" descr="C:\Documents and Settings\Všichni\Local Settings\Temporary Internet Files\Content.IE5\TF7B15CE\MC90030549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7504" y="1556792"/>
            <a:ext cx="1994650" cy="915993"/>
          </a:xfrm>
          <a:prstGeom prst="rect">
            <a:avLst/>
          </a:prstGeom>
          <a:noFill/>
        </p:spPr>
      </p:pic>
      <p:pic>
        <p:nvPicPr>
          <p:cNvPr id="1038" name="Picture 14" descr="C:\Documents and Settings\Všichni\Local Settings\Temporary Internet Files\Content.IE5\2RKRAHOD\MP90040670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292080" y="5373216"/>
            <a:ext cx="1200536" cy="1200536"/>
          </a:xfrm>
          <a:prstGeom prst="rect">
            <a:avLst/>
          </a:prstGeom>
          <a:noFill/>
        </p:spPr>
      </p:pic>
      <p:pic>
        <p:nvPicPr>
          <p:cNvPr id="4" name="Picture 2" descr="C:\Documents and Settings\Všichni\Local Settings\Temporary Internet Files\Content.IE5\7EG7Z5S1\MP900444866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835696" y="4725144"/>
            <a:ext cx="1254264" cy="1624227"/>
          </a:xfrm>
          <a:prstGeom prst="rect">
            <a:avLst/>
          </a:prstGeom>
          <a:noFill/>
        </p:spPr>
      </p:pic>
      <p:pic>
        <p:nvPicPr>
          <p:cNvPr id="5" name="Picture 3" descr="C:\Documents and Settings\Všichni\Local Settings\Temporary Internet Files\Content.IE5\TF7B15CE\MP900406499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411760" y="1700808"/>
            <a:ext cx="1318933" cy="875854"/>
          </a:xfrm>
          <a:prstGeom prst="rect">
            <a:avLst/>
          </a:prstGeom>
          <a:noFill/>
        </p:spPr>
      </p:pic>
      <p:pic>
        <p:nvPicPr>
          <p:cNvPr id="1028" name="Picture 4" descr="C:\Documents and Settings\Všichni\Local Settings\Temporary Internet Files\Content.IE5\2RKRAHOD\MC900295788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884368" y="3789040"/>
            <a:ext cx="940683" cy="868633"/>
          </a:xfrm>
          <a:prstGeom prst="rect">
            <a:avLst/>
          </a:prstGeom>
          <a:noFill/>
        </p:spPr>
      </p:pic>
      <p:pic>
        <p:nvPicPr>
          <p:cNvPr id="6" name="Picture 5" descr="C:\Documents and Settings\Všichni\Local Settings\Temporary Internet Files\Content.IE5\0BKR09KL\MP900410089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347864" y="4797152"/>
            <a:ext cx="1619672" cy="1079360"/>
          </a:xfrm>
          <a:prstGeom prst="rect">
            <a:avLst/>
          </a:prstGeom>
          <a:noFill/>
        </p:spPr>
      </p:pic>
      <p:pic>
        <p:nvPicPr>
          <p:cNvPr id="1030" name="Picture 6" descr="C:\Documents and Settings\Všichni\Local Settings\Temporary Internet Files\Content.IE5\8TEZK52Z\MC900290885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020272" y="5229200"/>
            <a:ext cx="1451501" cy="1319792"/>
          </a:xfrm>
          <a:prstGeom prst="rect">
            <a:avLst/>
          </a:prstGeom>
          <a:noFill/>
        </p:spPr>
      </p:pic>
      <p:pic>
        <p:nvPicPr>
          <p:cNvPr id="1034" name="Picture 10" descr="C:\Documents and Settings\Všichni\Local Settings\Temporary Internet Files\Content.IE5\5KEH41CJ\MP900178747[1]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300192" y="4077072"/>
            <a:ext cx="1324744" cy="880954"/>
          </a:xfrm>
          <a:prstGeom prst="rect">
            <a:avLst/>
          </a:prstGeom>
          <a:noFill/>
        </p:spPr>
      </p:pic>
      <p:pic>
        <p:nvPicPr>
          <p:cNvPr id="7" name="Picture 12" descr="C:\Documents and Settings\Všichni\Local Settings\Temporary Internet Files\Content.IE5\4H238HYB\MP900405644[1].jp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4067944" y="1700808"/>
            <a:ext cx="1479504" cy="989855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404664"/>
            <a:ext cx="75109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Podle přesmyčky a obrázku urči VS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700808"/>
            <a:ext cx="22749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ÝČETIPŘ ES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08104" y="1700808"/>
            <a:ext cx="22944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ČEPÝŘIT SE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2852936"/>
            <a:ext cx="15166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PÝSŠEL</a:t>
            </a:r>
            <a:endParaRPr lang="cs-CZ" sz="3600" b="1" dirty="0"/>
          </a:p>
        </p:txBody>
      </p:sp>
      <p:pic>
        <p:nvPicPr>
          <p:cNvPr id="2051" name="Picture 3" descr="C:\Documents and Settings\Všichni\Local Settings\Temporary Internet Files\Content.IE5\45ANI1ED\MP90018071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2636912"/>
            <a:ext cx="1609486" cy="105689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508104" y="2852936"/>
            <a:ext cx="15166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SLEPÝŠ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3933056"/>
            <a:ext cx="13941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KTAPY</a:t>
            </a:r>
            <a:endParaRPr lang="cs-CZ" sz="3600" b="1" dirty="0"/>
          </a:p>
        </p:txBody>
      </p:sp>
      <p:pic>
        <p:nvPicPr>
          <p:cNvPr id="2052" name="Picture 4" descr="C:\Documents and Settings\Všichni\Local Settings\Temporary Internet Files\Content.IE5\0BKR09KL\MC90029088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3789040"/>
            <a:ext cx="1357935" cy="1234717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508104" y="3933056"/>
            <a:ext cx="13943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PYKAT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39552" y="5085184"/>
            <a:ext cx="13166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TPYEL</a:t>
            </a:r>
            <a:endParaRPr lang="cs-CZ" sz="3600" b="1" dirty="0"/>
          </a:p>
        </p:txBody>
      </p:sp>
      <p:pic>
        <p:nvPicPr>
          <p:cNvPr id="2053" name="Picture 5" descr="C:\Documents and Settings\Všichni\Local Settings\Temporary Internet Files\Content.IE5\I38F8LOR\MC90041190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5157192"/>
            <a:ext cx="1146358" cy="1087609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5508104" y="5085184"/>
            <a:ext cx="13166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PYTEL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Documents and Settings\Všichni\Local Settings\Temporary Internet Files\Content.IE5\5KEH41CJ\MP900178747[2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63888" y="1412776"/>
            <a:ext cx="1395669" cy="928120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1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48680"/>
            <a:ext cx="75109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Podle obrázku a přesmyčky urči VS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772816"/>
            <a:ext cx="21606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TVAZPYOT</a:t>
            </a:r>
            <a:endParaRPr lang="cs-CZ" sz="3600" b="1" dirty="0"/>
          </a:p>
        </p:txBody>
      </p:sp>
      <p:pic>
        <p:nvPicPr>
          <p:cNvPr id="3074" name="Picture 2" descr="C:\Documents and Settings\Všichni\Local Settings\Temporary Internet Files\Content.IE5\9V7OO5SK\MC90029088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02196" y="1412776"/>
            <a:ext cx="1451501" cy="131979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004048" y="1772816"/>
            <a:ext cx="21318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ZPYTOVAT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2924944"/>
            <a:ext cx="7889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YLP</a:t>
            </a:r>
            <a:endParaRPr lang="cs-CZ" sz="3200" b="1" dirty="0"/>
          </a:p>
        </p:txBody>
      </p:sp>
      <p:pic>
        <p:nvPicPr>
          <p:cNvPr id="3076" name="Picture 4" descr="C:\Documents and Settings\Všichni\Local Settings\Temporary Internet Files\Content.IE5\WJYZ63IX\MP90044486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2780928"/>
            <a:ext cx="1573458" cy="121506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724128" y="2852936"/>
            <a:ext cx="8629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PYL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7544" y="4149080"/>
            <a:ext cx="11382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YPKS</a:t>
            </a:r>
            <a:endParaRPr lang="cs-CZ" sz="3600" b="1" dirty="0"/>
          </a:p>
        </p:txBody>
      </p:sp>
      <p:pic>
        <p:nvPicPr>
          <p:cNvPr id="3077" name="Picture 5" descr="C:\Documents and Settings\Všichni\Local Settings\Temporary Internet Files\Content.IE5\2RKRAHOD\MP90026288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3717032"/>
            <a:ext cx="1003176" cy="1504764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4139952" y="4077072"/>
            <a:ext cx="11319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PYSK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5517232"/>
            <a:ext cx="17475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OKPYOT</a:t>
            </a:r>
            <a:endParaRPr lang="cs-CZ" sz="3600" b="1" dirty="0"/>
          </a:p>
        </p:txBody>
      </p:sp>
      <p:pic>
        <p:nvPicPr>
          <p:cNvPr id="3078" name="Picture 6" descr="C:\Documents and Settings\Všichni\Local Settings\Temporary Internet Files\Content.IE5\YPGXA76F\MP90040649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63888" y="5229200"/>
            <a:ext cx="1854715" cy="1228749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5652120" y="5517232"/>
            <a:ext cx="17424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KOPYTO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  <p:bldP spid="13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2"/>
            <a:ext cx="78844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Pomocí přesmyčky a obrázku urči VS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340768"/>
            <a:ext cx="14653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APÝCH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420888"/>
            <a:ext cx="23845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ES  ŘYTPITT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3429000"/>
            <a:ext cx="18235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ES ŘÍYPT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4581128"/>
            <a:ext cx="21184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LKTPAOÝT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5589240"/>
            <a:ext cx="19828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RNPEOTÝ</a:t>
            </a:r>
            <a:endParaRPr lang="cs-CZ" sz="3600" b="1" dirty="0"/>
          </a:p>
        </p:txBody>
      </p:sp>
      <p:pic>
        <p:nvPicPr>
          <p:cNvPr id="4098" name="Picture 2" descr="C:\Documents and Settings\Všichni\Local Settings\Temporary Internet Files\Content.IE5\IPXAZ2T4\MP90018041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1124744"/>
            <a:ext cx="1499830" cy="984888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220072" y="1340768"/>
            <a:ext cx="14653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PÝCHA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4099" name="Picture 3" descr="C:\Documents and Settings\Všichni\Local Settings\Temporary Internet Files\Content.IE5\TF7B15CE\MP90041008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2204864"/>
            <a:ext cx="1259632" cy="839427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364088" y="2420888"/>
            <a:ext cx="22848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TŘPYTIT SE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4101" name="Picture 5" descr="C:\Documents and Settings\Všichni\Local Settings\Temporary Internet Files\Content.IE5\5KEH41CJ\MP90040564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3356992"/>
            <a:ext cx="1472592" cy="985231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5220072" y="3429000"/>
            <a:ext cx="18263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PÝŘIT SE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4102" name="Picture 6" descr="C:\Documents and Settings\Všichni\Local Settings\Temporary Internet Files\Content.IE5\JDIE607L\MC90029578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31840" y="4437112"/>
            <a:ext cx="1192544" cy="1101203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4716016" y="4581128"/>
            <a:ext cx="20873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KLOPÝTAT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4103" name="Picture 7" descr="C:\Documents and Settings\Všichni\Local Settings\Temporary Internet Files\Content.IE5\4H238HYB\MC90030549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15816" y="5733256"/>
            <a:ext cx="1837846" cy="843985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4860032" y="5589240"/>
            <a:ext cx="19855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NETOPÝR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4" grpId="0"/>
      <p:bldP spid="16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476672"/>
            <a:ext cx="72806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Najdeš podle příbuzných slov VS?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2060848"/>
            <a:ext cx="4525598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klopýtnout</a:t>
            </a:r>
          </a:p>
          <a:p>
            <a:r>
              <a:rPr lang="cs-CZ" sz="3600" b="1" dirty="0" smtClean="0"/>
              <a:t>nevyzpytatelný</a:t>
            </a:r>
          </a:p>
          <a:p>
            <a:r>
              <a:rPr lang="cs-CZ" sz="3600" b="1" dirty="0" smtClean="0"/>
              <a:t>zapýřit se</a:t>
            </a:r>
          </a:p>
          <a:p>
            <a:r>
              <a:rPr lang="cs-CZ" sz="3600" b="1" dirty="0" smtClean="0"/>
              <a:t>pyskatý</a:t>
            </a:r>
          </a:p>
          <a:p>
            <a:r>
              <a:rPr lang="cs-CZ" sz="3600" b="1" dirty="0" smtClean="0"/>
              <a:t>pytlík, pytlovina</a:t>
            </a:r>
          </a:p>
          <a:p>
            <a:r>
              <a:rPr lang="cs-CZ" sz="3600" b="1" dirty="0" smtClean="0"/>
              <a:t>kopýtko, lichokopytník</a:t>
            </a:r>
          </a:p>
          <a:p>
            <a:r>
              <a:rPr lang="cs-CZ" sz="3600" b="1" dirty="0" smtClean="0"/>
              <a:t>opylení, opylovač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860032" y="1988840"/>
            <a:ext cx="17738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klopýtat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60032" y="2492896"/>
            <a:ext cx="18314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zpytovat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60032" y="3068960"/>
            <a:ext cx="16072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pýřit se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860032" y="3645024"/>
            <a:ext cx="10512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pysk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60032" y="4221088"/>
            <a:ext cx="11517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pytel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860032" y="4797152"/>
            <a:ext cx="15117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kopyto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860032" y="5301208"/>
            <a:ext cx="7624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pyl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5123" name="Picture 3" descr="C:\Documents and Settings\Všichni\Local Settings\Temporary Internet Files\Content.IE5\0BKR09KL\MP90044486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2420888"/>
            <a:ext cx="1717475" cy="1326272"/>
          </a:xfrm>
          <a:prstGeom prst="rect">
            <a:avLst/>
          </a:prstGeom>
          <a:noFill/>
        </p:spPr>
      </p:pic>
      <p:pic>
        <p:nvPicPr>
          <p:cNvPr id="5124" name="Picture 4" descr="C:\Documents and Settings\Všichni\Local Settings\Temporary Internet Files\Content.IE5\I38F8LOR\MC900411904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4149080"/>
            <a:ext cx="1722422" cy="1634150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6541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Najdeš pomocí příbuzných slov VS?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2132856"/>
            <a:ext cx="3946658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přepych, pýchavka</a:t>
            </a:r>
          </a:p>
          <a:p>
            <a:r>
              <a:rPr lang="cs-CZ" sz="3600" b="1" dirty="0" smtClean="0"/>
              <a:t>netopýří</a:t>
            </a:r>
          </a:p>
          <a:p>
            <a:r>
              <a:rPr lang="cs-CZ" sz="3600" b="1" dirty="0" smtClean="0"/>
              <a:t>zatřpytit se, třpytka</a:t>
            </a:r>
          </a:p>
          <a:p>
            <a:r>
              <a:rPr lang="cs-CZ" sz="3600" b="1" dirty="0" smtClean="0"/>
              <a:t>odpykat</a:t>
            </a:r>
          </a:p>
          <a:p>
            <a:r>
              <a:rPr lang="cs-CZ" sz="3600" b="1" dirty="0" smtClean="0"/>
              <a:t>rozčepýřený</a:t>
            </a:r>
          </a:p>
          <a:p>
            <a:r>
              <a:rPr lang="cs-CZ" sz="3600" b="1" dirty="0" smtClean="0"/>
              <a:t>slepýš</a:t>
            </a:r>
          </a:p>
          <a:p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48064" y="2132856"/>
            <a:ext cx="13128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pýcha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148064" y="2636912"/>
            <a:ext cx="16941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netopýr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48064" y="3212976"/>
            <a:ext cx="19300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třpytit se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48064" y="3717032"/>
            <a:ext cx="12478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pykat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48064" y="4221088"/>
            <a:ext cx="20336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čepýřit se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6146" name="Picture 2" descr="C:\Documents and Settings\Všichni\Local Settings\Temporary Internet Files\Content.IE5\9V7OO5SK\MP90018041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5157192"/>
            <a:ext cx="1872208" cy="1200912"/>
          </a:xfrm>
          <a:prstGeom prst="rect">
            <a:avLst/>
          </a:prstGeom>
          <a:noFill/>
        </p:spPr>
      </p:pic>
      <p:pic>
        <p:nvPicPr>
          <p:cNvPr id="6147" name="Picture 3" descr="C:\Documents and Settings\Všichni\Local Settings\Temporary Internet Files\Content.IE5\QJ2XA54J\MP90018071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5013176"/>
            <a:ext cx="1900808" cy="1248197"/>
          </a:xfrm>
          <a:prstGeom prst="rect">
            <a:avLst/>
          </a:prstGeom>
          <a:noFill/>
        </p:spPr>
      </p:pic>
      <p:pic>
        <p:nvPicPr>
          <p:cNvPr id="6148" name="Picture 4" descr="C:\Documents and Settings\Všichni\Local Settings\Temporary Internet Files\Content.IE5\WJYZ63IX\MP90044909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64288" y="2492896"/>
            <a:ext cx="1579609" cy="1556792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92696"/>
            <a:ext cx="83585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Komu se podaří vytvořit nejlepší větu?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31840" y="2636912"/>
            <a:ext cx="1788695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ZPYTUJE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59632" y="2348880"/>
            <a:ext cx="1139736" cy="646331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Kdo?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3789040"/>
            <a:ext cx="1123706" cy="646331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Kde?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03848" y="4077072"/>
            <a:ext cx="1243417" cy="646331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Proč?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80112" y="2420888"/>
            <a:ext cx="889987" cy="646331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Co?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20072" y="3861048"/>
            <a:ext cx="2459328" cy="646331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Jak dlouho?</a:t>
            </a:r>
            <a:endParaRPr lang="cs-CZ" sz="3600" b="1" dirty="0"/>
          </a:p>
        </p:txBody>
      </p:sp>
      <p:pic>
        <p:nvPicPr>
          <p:cNvPr id="7171" name="Picture 3" descr="C:\Documents and Settings\Všichni\Local Settings\Temporary Internet Files\Content.IE5\SLAVG1I7\MC90028717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5085184"/>
            <a:ext cx="1645098" cy="1339631"/>
          </a:xfrm>
          <a:prstGeom prst="rect">
            <a:avLst/>
          </a:prstGeom>
          <a:noFill/>
        </p:spPr>
      </p:pic>
      <p:pic>
        <p:nvPicPr>
          <p:cNvPr id="7172" name="Picture 4" descr="C:\Documents and Settings\Všichni\Local Settings\Temporary Internet Files\Content.IE5\I38F8LOR\MC90002999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5013176"/>
            <a:ext cx="1872220" cy="1403670"/>
          </a:xfrm>
          <a:prstGeom prst="rect">
            <a:avLst/>
          </a:prstGeom>
          <a:noFill/>
        </p:spPr>
      </p:pic>
      <p:pic>
        <p:nvPicPr>
          <p:cNvPr id="7173" name="Picture 5" descr="C:\Documents and Settings\Všichni\Local Settings\Temporary Internet Files\Content.IE5\9V7OO5SK\MC90034411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64288" y="1916832"/>
            <a:ext cx="1549898" cy="1309942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836712"/>
            <a:ext cx="67803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Napiš správně pořekadla a vysvětli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772816"/>
            <a:ext cx="45471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P_CHAPŘEDCHÁZÍPÁD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2276872"/>
            <a:ext cx="42262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Pýcha předchází pád.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3140968"/>
            <a:ext cx="44980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NEKUPUJZAJÍCEVP_TLI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3645024"/>
            <a:ext cx="43728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Nekupuj zajíce v pytli.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27584" y="4581128"/>
            <a:ext cx="37500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KOHOUTISEČEP_ŘÍ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9592" y="5085184"/>
            <a:ext cx="36147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Kohouti se čepýří.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8195" name="Picture 3" descr="C:\Documents and Settings\Všichni\Local Settings\Temporary Internet Files\Content.IE5\WJYZ63IX\MP90026272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1844824"/>
            <a:ext cx="1342768" cy="2044824"/>
          </a:xfrm>
          <a:prstGeom prst="rect">
            <a:avLst/>
          </a:prstGeom>
          <a:noFill/>
        </p:spPr>
      </p:pic>
      <p:pic>
        <p:nvPicPr>
          <p:cNvPr id="8197" name="Picture 5" descr="C:\Documents and Settings\Všichni\Local Settings\Temporary Internet Files\Content.IE5\4H238HYB\MC90029008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4509120"/>
            <a:ext cx="1237307" cy="1365564"/>
          </a:xfrm>
          <a:prstGeom prst="rect">
            <a:avLst/>
          </a:prstGeom>
          <a:noFill/>
        </p:spPr>
      </p:pic>
      <p:pic>
        <p:nvPicPr>
          <p:cNvPr id="8198" name="Picture 6" descr="C:\Documents and Settings\Všichni\Local Settings\Temporary Internet Files\Content.IE5\45ANI1ED\MC90033236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60232" y="4581128"/>
            <a:ext cx="1829714" cy="1277417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83077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Z řady slov vyber to, které tam nepatří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988840"/>
            <a:ext cx="82253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P_t, kop_tko, sudokop_tník, lichokop_tník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1412776"/>
            <a:ext cx="120738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__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12" y="3068960"/>
            <a:ext cx="79537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Neklop_tni, posp_šit si, klop_tavá chůze 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83768" y="2564904"/>
            <a:ext cx="171874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___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9512" y="4293096"/>
            <a:ext cx="69749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Třp_tka,  třp_tí se, bl_skat se, třp_t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07904" y="3789040"/>
            <a:ext cx="223009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____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1520" y="5373216"/>
            <a:ext cx="82594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Zp_tuj, nevyzp_tatelný, zazp_vej, nezp_tuj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788024" y="4797152"/>
            <a:ext cx="171874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___</a:t>
            </a:r>
            <a:endParaRPr lang="cs-CZ" sz="8000" b="1" dirty="0">
              <a:solidFill>
                <a:srgbClr val="FF0000"/>
              </a:solidFill>
            </a:endParaRPr>
          </a:p>
        </p:txBody>
      </p:sp>
      <p:pic>
        <p:nvPicPr>
          <p:cNvPr id="9218" name="Picture 2" descr="C:\Documents and Settings\Všichni\Local Settings\Temporary Internet Files\Content.IE5\0BKR09KL\MC90023519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3717032"/>
            <a:ext cx="1777581" cy="1439502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3" grpId="0"/>
      <p:bldP spid="1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692696"/>
            <a:ext cx="57326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Vylušti,  využij synonym /VS/</a:t>
            </a:r>
            <a:endParaRPr lang="cs-CZ" sz="3600" b="1" dirty="0">
              <a:solidFill>
                <a:srgbClr val="FF00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524000" y="1397000"/>
          <a:ext cx="6095997" cy="25908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R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Š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R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T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95536" y="4293096"/>
            <a:ext cx="15273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Legenda: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1412776"/>
            <a:ext cx="3834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1.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1988840"/>
            <a:ext cx="3834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2.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2492896"/>
            <a:ext cx="3834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3.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608" y="2996952"/>
            <a:ext cx="3834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4.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43608" y="3501008"/>
            <a:ext cx="3834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5.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907704" y="4293096"/>
            <a:ext cx="14395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1. Plevel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07704" y="4725144"/>
            <a:ext cx="23582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2. Domýšlivost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907704" y="5229200"/>
            <a:ext cx="30105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3.Beznohá ještěrka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76056" y="4365104"/>
            <a:ext cx="32237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4. Hmyzožravý savec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148064" y="4797152"/>
            <a:ext cx="31485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5. Zakopávat o něco</a:t>
            </a:r>
            <a:endParaRPr lang="cs-CZ" sz="2800" b="1" dirty="0"/>
          </a:p>
        </p:txBody>
      </p:sp>
      <p:pic>
        <p:nvPicPr>
          <p:cNvPr id="10242" name="Picture 2" descr="C:\Documents and Settings\Všichni\Local Settings\Temporary Internet Files\Content.IE5\I38F8LOR\MC90041270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1772816"/>
            <a:ext cx="2186424" cy="1400689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4" grpId="0"/>
      <p:bldP spid="1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692696"/>
            <a:ext cx="57326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Vylušti,  využij synonym /VS/</a:t>
            </a:r>
            <a:endParaRPr lang="cs-CZ" sz="3600" b="1" dirty="0">
              <a:solidFill>
                <a:srgbClr val="FF00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524000" y="1397000"/>
          <a:ext cx="6095997" cy="25908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P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Ý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R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P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Ý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CH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L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P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Ý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Š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T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O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P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Ý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R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K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L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O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P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Ý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T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T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95536" y="4293096"/>
            <a:ext cx="15273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Legenda: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1412776"/>
            <a:ext cx="3834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1.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1988840"/>
            <a:ext cx="3834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2.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2492896"/>
            <a:ext cx="3834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3.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608" y="2996952"/>
            <a:ext cx="3834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4.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43608" y="3501008"/>
            <a:ext cx="3834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5.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907704" y="4293096"/>
            <a:ext cx="14395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1. Plevel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07704" y="4725144"/>
            <a:ext cx="23582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2. Domýšlivost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907704" y="5229200"/>
            <a:ext cx="30105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3.Beznohá ještěrka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76056" y="4365104"/>
            <a:ext cx="32237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4. Hmyzožravý savec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148064" y="4797152"/>
            <a:ext cx="31485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5. Zakopávat o něco</a:t>
            </a:r>
            <a:endParaRPr lang="cs-CZ" sz="2800" b="1" dirty="0"/>
          </a:p>
        </p:txBody>
      </p:sp>
      <p:pic>
        <p:nvPicPr>
          <p:cNvPr id="10242" name="Picture 2" descr="C:\Documents and Settings\Všichni\Local Settings\Temporary Internet Files\Content.IE5\I38F8LOR\MC90041270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1772816"/>
            <a:ext cx="2186424" cy="1400689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99592" y="620688"/>
            <a:ext cx="70145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Porovnej </a:t>
            </a:r>
            <a:r>
              <a:rPr lang="cs-CZ" sz="4000" b="1" dirty="0" smtClean="0">
                <a:solidFill>
                  <a:srgbClr val="FF0000"/>
                </a:solidFill>
              </a:rPr>
              <a:t>slova,  </a:t>
            </a:r>
            <a:r>
              <a:rPr lang="cs-CZ" sz="4000" b="1" dirty="0" smtClean="0">
                <a:solidFill>
                  <a:srgbClr val="FF0000"/>
                </a:solidFill>
              </a:rPr>
              <a:t>vysvětli význam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2708920"/>
            <a:ext cx="136062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pyl</a:t>
            </a:r>
          </a:p>
          <a:p>
            <a:r>
              <a:rPr lang="cs-CZ" sz="3600" b="1" dirty="0" smtClean="0">
                <a:solidFill>
                  <a:srgbClr val="00B050"/>
                </a:solidFill>
              </a:rPr>
              <a:t>pýcha</a:t>
            </a:r>
          </a:p>
          <a:p>
            <a:r>
              <a:rPr lang="cs-CZ" sz="3600" b="1" dirty="0" smtClean="0">
                <a:solidFill>
                  <a:srgbClr val="00B050"/>
                </a:solidFill>
              </a:rPr>
              <a:t>slepýš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79912" y="2924944"/>
            <a:ext cx="11079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	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771800" y="2708920"/>
            <a:ext cx="439544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X</a:t>
            </a:r>
          </a:p>
          <a:p>
            <a:r>
              <a:rPr lang="cs-CZ" sz="3600" b="1" dirty="0" smtClean="0"/>
              <a:t>X</a:t>
            </a:r>
          </a:p>
          <a:p>
            <a:r>
              <a:rPr lang="cs-CZ" sz="3600" b="1" dirty="0" smtClean="0"/>
              <a:t>X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79912" y="2708920"/>
            <a:ext cx="2367956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pil vodu</a:t>
            </a:r>
          </a:p>
          <a:p>
            <a:r>
              <a:rPr lang="cs-CZ" sz="3600" b="1" dirty="0" smtClean="0">
                <a:solidFill>
                  <a:srgbClr val="C00000"/>
                </a:solidFill>
              </a:rPr>
              <a:t>píchá trní</a:t>
            </a:r>
          </a:p>
          <a:p>
            <a:r>
              <a:rPr lang="cs-CZ" sz="3600" b="1" dirty="0" smtClean="0">
                <a:solidFill>
                  <a:srgbClr val="C00000"/>
                </a:solidFill>
              </a:rPr>
              <a:t>slepíš papír</a:t>
            </a:r>
            <a:endParaRPr lang="cs-CZ" sz="3600" b="1" dirty="0">
              <a:solidFill>
                <a:srgbClr val="C00000"/>
              </a:solidFill>
            </a:endParaRPr>
          </a:p>
        </p:txBody>
      </p:sp>
      <p:pic>
        <p:nvPicPr>
          <p:cNvPr id="11266" name="Picture 2" descr="C:\Documents and Settings\Všichni\Local Settings\Temporary Internet Files\Content.IE5\QJ2XA54J\MP90042227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1700808"/>
            <a:ext cx="1268760" cy="1268760"/>
          </a:xfrm>
          <a:prstGeom prst="rect">
            <a:avLst/>
          </a:prstGeom>
          <a:noFill/>
        </p:spPr>
      </p:pic>
      <p:pic>
        <p:nvPicPr>
          <p:cNvPr id="11267" name="Picture 3" descr="C:\Documents and Settings\Všichni\Local Settings\Temporary Internet Files\Content.IE5\9V7OO5SK\MC90035735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3645024"/>
            <a:ext cx="1171291" cy="1408397"/>
          </a:xfrm>
          <a:prstGeom prst="rect">
            <a:avLst/>
          </a:prstGeom>
          <a:noFill/>
        </p:spPr>
      </p:pic>
      <p:pic>
        <p:nvPicPr>
          <p:cNvPr id="11268" name="Picture 4" descr="C:\Documents and Settings\Všichni\Local Settings\Temporary Internet Files\Content.IE5\8TEZK52Z\MP90018279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4941168"/>
            <a:ext cx="2044824" cy="1376848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289</TotalTime>
  <Words>430</Words>
  <Application>Microsoft Office PowerPoint</Application>
  <PresentationFormat>Předvádění na obrazovce (4:3)</PresentationFormat>
  <Paragraphs>168</Paragraphs>
  <Slides>14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sady Office</vt:lpstr>
      <vt:lpstr>Prezentace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Základní škla a Mateřská škola Vlastějovice, okr. Kutná Hora </dc:title>
  <dc:creator>Všichni</dc:creator>
  <cp:lastModifiedBy>Dum</cp:lastModifiedBy>
  <cp:revision>36</cp:revision>
  <dcterms:created xsi:type="dcterms:W3CDTF">2012-04-19T14:44:31Z</dcterms:created>
  <dcterms:modified xsi:type="dcterms:W3CDTF">2013-07-27T10:33:14Z</dcterms:modified>
</cp:coreProperties>
</file>