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1" r:id="rId7"/>
    <p:sldId id="268" r:id="rId8"/>
    <p:sldId id="273" r:id="rId9"/>
    <p:sldId id="264" r:id="rId10"/>
    <p:sldId id="265" r:id="rId11"/>
    <p:sldId id="266" r:id="rId12"/>
    <p:sldId id="267" r:id="rId13"/>
    <p:sldId id="26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3716D-7F93-418E-8271-62E1ED4D4D45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45C14-0F18-406C-AED4-FD335E404A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794"/>
          <a:ext cx="9145059" cy="6857206"/>
        </p:xfrm>
        <a:graphic>
          <a:graphicData uri="http://schemas.openxmlformats.org/presentationml/2006/ole">
            <p:oleObj spid="_x0000_s1027" name="Prezentace" r:id="rId3" imgW="3971469" imgH="2977968" progId="PowerPoint.Show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1635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„P“ – 2. část</a:t>
            </a:r>
          </a:p>
          <a:p>
            <a:endParaRPr lang="cs-CZ" dirty="0"/>
          </a:p>
          <a:p>
            <a:r>
              <a:rPr lang="cs-CZ" dirty="0" smtClean="0"/>
              <a:t>Jazykové vzdělávání: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uvedení učiva vyjmenovaných slov po „P“.  Prezentace</a:t>
            </a:r>
          </a:p>
          <a:p>
            <a:r>
              <a:rPr lang="cs-CZ" dirty="0" smtClean="0"/>
              <a:t> je zaměřena na problémová slova a jejich chápání podle významu věty. Dále 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ř</a:t>
            </a:r>
            <a:r>
              <a:rPr lang="cs-CZ" dirty="0" smtClean="0"/>
              <a:t>eší problém přídavných jmen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 + pracovní list, který může být použitý jak na IWB, tak ho můžeme vytisknout a použít</a:t>
            </a:r>
          </a:p>
          <a:p>
            <a:r>
              <a:rPr lang="cs-CZ" dirty="0" smtClean="0"/>
              <a:t>k procvičování učiva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69763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Pozoruj </a:t>
            </a:r>
            <a:r>
              <a:rPr lang="cs-CZ" sz="4000" b="1" dirty="0" smtClean="0"/>
              <a:t>slova </a:t>
            </a:r>
            <a:r>
              <a:rPr lang="cs-CZ" sz="4000" b="1" dirty="0" smtClean="0"/>
              <a:t>a řekni, čím se liší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636912"/>
            <a:ext cx="849463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		pyl		</a:t>
            </a:r>
            <a:r>
              <a:rPr lang="cs-CZ" sz="3200" b="1" dirty="0" smtClean="0">
                <a:solidFill>
                  <a:srgbClr val="FF0000"/>
                </a:solidFill>
              </a:rPr>
              <a:t>X	</a:t>
            </a:r>
            <a:r>
              <a:rPr lang="cs-CZ" sz="3200" b="1" dirty="0" smtClean="0"/>
              <a:t>pil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pýcha	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b="1" dirty="0" smtClean="0"/>
              <a:t>	píchá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na pysku	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b="1" dirty="0" smtClean="0"/>
              <a:t>	na písku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slepýš	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b="1" dirty="0" smtClean="0"/>
              <a:t>	slepíš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opylovat	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b="1" dirty="0" smtClean="0"/>
              <a:t>	opilovat			</a:t>
            </a:r>
          </a:p>
          <a:p>
            <a:endParaRPr lang="cs-CZ" sz="3200" b="1" dirty="0"/>
          </a:p>
        </p:txBody>
      </p:sp>
      <p:pic>
        <p:nvPicPr>
          <p:cNvPr id="1032" name="Picture 8" descr="C:\Documents and Settings\Všichni\Local Settings\Temporary Internet Files\Content.IE5\GP2J4TQB\MP900185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603838"/>
            <a:ext cx="1470899" cy="990404"/>
          </a:xfrm>
          <a:prstGeom prst="rect">
            <a:avLst/>
          </a:prstGeom>
          <a:noFill/>
        </p:spPr>
      </p:pic>
      <p:pic>
        <p:nvPicPr>
          <p:cNvPr id="1033" name="Picture 9" descr="C:\Documents and Settings\Všichni\Local Settings\Temporary Internet Files\Content.IE5\MIOTUQJV\MP9001804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628800"/>
            <a:ext cx="1499829" cy="984888"/>
          </a:xfrm>
          <a:prstGeom prst="rect">
            <a:avLst/>
          </a:prstGeom>
          <a:noFill/>
        </p:spPr>
      </p:pic>
      <p:pic>
        <p:nvPicPr>
          <p:cNvPr id="1041" name="Picture 17" descr="C:\Documents and Settings\Všichni\Local Settings\Temporary Internet Files\Content.IE5\0VLFUMJ5\MP9002628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844824"/>
            <a:ext cx="1003176" cy="1504764"/>
          </a:xfrm>
          <a:prstGeom prst="rect">
            <a:avLst/>
          </a:prstGeom>
          <a:noFill/>
        </p:spPr>
      </p:pic>
      <p:pic>
        <p:nvPicPr>
          <p:cNvPr id="1044" name="Picture 20" descr="C:\Documents and Settings\Všichni\Local Settings\Temporary Internet Files\Content.IE5\0VLFUMJ5\MP9002894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645024"/>
            <a:ext cx="1503136" cy="997080"/>
          </a:xfrm>
          <a:prstGeom prst="rect">
            <a:avLst/>
          </a:prstGeom>
          <a:noFill/>
        </p:spPr>
      </p:pic>
      <p:pic>
        <p:nvPicPr>
          <p:cNvPr id="1045" name="Picture 21" descr="C:\Documents and Settings\Všichni\Local Settings\Temporary Internet Files\Content.IE5\GP2J4TQB\MP90018071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941168"/>
            <a:ext cx="1468760" cy="964486"/>
          </a:xfrm>
          <a:prstGeom prst="rect">
            <a:avLst/>
          </a:prstGeom>
          <a:noFill/>
        </p:spPr>
      </p:pic>
      <p:pic>
        <p:nvPicPr>
          <p:cNvPr id="1047" name="Picture 23" descr="C:\Documents and Settings\Všichni\Local Settings\Temporary Internet Files\Content.IE5\C92ZS1YV\MP90031687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5157192"/>
            <a:ext cx="1000128" cy="1503952"/>
          </a:xfrm>
          <a:prstGeom prst="rect">
            <a:avLst/>
          </a:prstGeom>
          <a:noFill/>
        </p:spPr>
      </p:pic>
      <p:pic>
        <p:nvPicPr>
          <p:cNvPr id="1049" name="Picture 25" descr="C:\Documents and Settings\Všichni\Local Settings\Temporary Internet Files\Content.IE5\7EG7Z5S1\MP90040213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100392" y="4077072"/>
            <a:ext cx="946927" cy="1421779"/>
          </a:xfrm>
          <a:prstGeom prst="rect">
            <a:avLst/>
          </a:prstGeom>
          <a:noFill/>
        </p:spPr>
      </p:pic>
      <p:pic>
        <p:nvPicPr>
          <p:cNvPr id="1050" name="Picture 26" descr="C:\Documents and Settings\Všichni\Local Settings\Temporary Internet Files\Content.IE5\8TEZK52Z\MC90034032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5445224"/>
            <a:ext cx="1082489" cy="912569"/>
          </a:xfrm>
          <a:prstGeom prst="rect">
            <a:avLst/>
          </a:prstGeom>
          <a:noFill/>
        </p:spPr>
      </p:pic>
      <p:pic>
        <p:nvPicPr>
          <p:cNvPr id="1053" name="Picture 29" descr="C:\Documents and Settings\Všichni\Local Settings\Temporary Internet Files\Content.IE5\JDIE607L\MP90042227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12360" y="2060848"/>
            <a:ext cx="1124744" cy="1124744"/>
          </a:xfrm>
          <a:prstGeom prst="rect">
            <a:avLst/>
          </a:prstGeom>
          <a:noFill/>
        </p:spPr>
      </p:pic>
      <p:pic>
        <p:nvPicPr>
          <p:cNvPr id="1054" name="Picture 30" descr="C:\Documents and Settings\Všichni\Local Settings\Temporary Internet Files\Content.IE5\4H238HYB\MC90035735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44208" y="3284984"/>
            <a:ext cx="1504188" cy="180868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5975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Vyber z nápovědy vhodné slovo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204864"/>
            <a:ext cx="3996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Opylovat ................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3166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Slepíš …………….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293096"/>
            <a:ext cx="3002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Píchá ……………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2924944"/>
            <a:ext cx="3390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 pysku …………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4005064"/>
            <a:ext cx="2199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Pil ………….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373216"/>
            <a:ext cx="2365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Nápověda: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2996952"/>
            <a:ext cx="1967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l</a:t>
            </a:r>
            <a:r>
              <a:rPr lang="cs-CZ" sz="3600" b="1" dirty="0" smtClean="0">
                <a:solidFill>
                  <a:srgbClr val="FF0000"/>
                </a:solidFill>
              </a:rPr>
              <a:t>epidlem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1988840"/>
            <a:ext cx="12271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květy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4077072"/>
            <a:ext cx="1125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jehla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2708920"/>
            <a:ext cx="1337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n</a:t>
            </a:r>
            <a:r>
              <a:rPr lang="cs-CZ" sz="3600" b="1" dirty="0" smtClean="0">
                <a:solidFill>
                  <a:srgbClr val="FF0000"/>
                </a:solidFill>
              </a:rPr>
              <a:t>a rtu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3789040"/>
            <a:ext cx="20088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limonádu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5373216"/>
            <a:ext cx="56242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lepidlem  květy  na rtu  jehla</a:t>
            </a:r>
          </a:p>
          <a:p>
            <a:r>
              <a:rPr lang="cs-CZ" sz="3600" b="1" dirty="0" smtClean="0"/>
              <a:t>limonádu </a:t>
            </a:r>
            <a:endParaRPr lang="cs-CZ" sz="3600" b="1" dirty="0"/>
          </a:p>
        </p:txBody>
      </p:sp>
      <p:pic>
        <p:nvPicPr>
          <p:cNvPr id="1026" name="Picture 2" descr="C:\Documents and Settings\Všichni\Local Settings\Temporary Internet Files\Content.IE5\45ANI1ED\MP9004373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3501008"/>
            <a:ext cx="1176198" cy="1761781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0BKR09KL\MP9002894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412776"/>
            <a:ext cx="1611690" cy="106908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64954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Vyber z nabídky vhodná slova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99610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Opilovat ……………….      </a:t>
            </a:r>
          </a:p>
          <a:p>
            <a:r>
              <a:rPr lang="cs-CZ" sz="3600" b="1" dirty="0" smtClean="0"/>
              <a:t>					slepýš ………………</a:t>
            </a:r>
          </a:p>
          <a:p>
            <a:r>
              <a:rPr lang="cs-CZ" sz="3600" b="1" dirty="0" smtClean="0"/>
              <a:t>Pyl ………………..</a:t>
            </a:r>
          </a:p>
          <a:p>
            <a:r>
              <a:rPr lang="cs-CZ" sz="3600" b="1" dirty="0" smtClean="0"/>
              <a:t>					pýcha ………………</a:t>
            </a:r>
          </a:p>
          <a:p>
            <a:r>
              <a:rPr lang="cs-CZ" sz="3600" b="1" dirty="0" smtClean="0"/>
              <a:t>Na písku ………………..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81363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Nápověda:  </a:t>
            </a:r>
            <a:r>
              <a:rPr lang="cs-CZ" sz="3600" b="1" dirty="0" smtClean="0"/>
              <a:t>namyšlenost  železo  na květu</a:t>
            </a:r>
          </a:p>
          <a:p>
            <a:r>
              <a:rPr lang="cs-CZ" sz="3600" b="1" dirty="0" smtClean="0"/>
              <a:t>		    se plazí  si hrajeme</a:t>
            </a:r>
          </a:p>
          <a:p>
            <a:r>
              <a:rPr lang="cs-CZ" sz="3600" b="1" dirty="0" smtClean="0"/>
              <a:t>		    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1772816"/>
            <a:ext cx="1356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železo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2924944"/>
            <a:ext cx="18379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 květu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3933056"/>
            <a:ext cx="2175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si hrajeme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2"/>
            <a:ext cx="15921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se plazí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72200" y="3429000"/>
            <a:ext cx="26095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namyšlenost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Všichni\Local Settings\Temporary Internet Files\Content.IE5\I38F8LOR\MC9003403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412776"/>
            <a:ext cx="1419587" cy="119675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49820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i,í / y,ý  do slov, </a:t>
            </a:r>
          </a:p>
          <a:p>
            <a:r>
              <a:rPr lang="cs-CZ" sz="4000" b="1" dirty="0" smtClean="0"/>
              <a:t>na některé vytvoř věty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420888"/>
            <a:ext cx="82959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P_lný, p_šný, um_tý, svědom_tý, šp_navý,</a:t>
            </a:r>
          </a:p>
          <a:p>
            <a:r>
              <a:rPr lang="cs-CZ" sz="3600" b="1" dirty="0" smtClean="0"/>
              <a:t>třp_tivý, vym_šlený, neob_čejný, hb_tá, </a:t>
            </a:r>
          </a:p>
          <a:p>
            <a:r>
              <a:rPr lang="cs-CZ" sz="3600" b="1" dirty="0" smtClean="0"/>
              <a:t>pl_živá, mal_čký, bl_skavý, b_strý, pl_nulá,</a:t>
            </a:r>
          </a:p>
          <a:p>
            <a:r>
              <a:rPr lang="cs-CZ" sz="3600" b="1" dirty="0" smtClean="0"/>
              <a:t>m_lý, mam_nčin, nap_navý, nam_šlený,</a:t>
            </a:r>
          </a:p>
          <a:p>
            <a:r>
              <a:rPr lang="cs-CZ" sz="3600" b="1" dirty="0" smtClean="0"/>
              <a:t>nesl_chaný, zlom_slný, l_sý, dom_šlivý,</a:t>
            </a:r>
          </a:p>
          <a:p>
            <a:r>
              <a:rPr lang="cs-CZ" sz="3600" b="1" dirty="0" smtClean="0"/>
              <a:t>l_b_vý, nesl_šná, kom_havá,   </a:t>
            </a:r>
            <a:endParaRPr lang="cs-CZ" sz="3600" b="1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49820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i,í / y,ý  do slov, </a:t>
            </a:r>
          </a:p>
          <a:p>
            <a:r>
              <a:rPr lang="cs-CZ" sz="4000" b="1" dirty="0" smtClean="0"/>
              <a:t>na některé vytvoř věty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420888"/>
            <a:ext cx="806829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Pilný, pyšný, umytý, svědomitý, špinavý,</a:t>
            </a:r>
          </a:p>
          <a:p>
            <a:r>
              <a:rPr lang="cs-CZ" sz="3600" b="1" dirty="0" smtClean="0"/>
              <a:t>třpytivý, vymyšlený, neobyčejný, hbitá, </a:t>
            </a:r>
          </a:p>
          <a:p>
            <a:r>
              <a:rPr lang="cs-CZ" sz="3600" b="1" dirty="0" smtClean="0"/>
              <a:t>plíživá, maličký, blýskavý, bystrý, plynulá,</a:t>
            </a:r>
          </a:p>
          <a:p>
            <a:r>
              <a:rPr lang="cs-CZ" sz="3600" b="1" dirty="0" smtClean="0"/>
              <a:t>milý, maminčin, napínavý, namyšlený,</a:t>
            </a:r>
          </a:p>
          <a:p>
            <a:r>
              <a:rPr lang="cs-CZ" sz="3600" b="1" dirty="0" smtClean="0"/>
              <a:t>neslýchaný, zlomyslný, lysý, domýšlivý,</a:t>
            </a:r>
          </a:p>
          <a:p>
            <a:r>
              <a:rPr lang="cs-CZ" sz="3600" b="1" dirty="0" smtClean="0"/>
              <a:t>líbivý, neslyšná, komíhavá,   </a:t>
            </a:r>
            <a:endParaRPr lang="cs-CZ" sz="3600" b="1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25283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Přídavná jména označují vlastnosti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podstatných jmen.</a:t>
            </a:r>
          </a:p>
          <a:p>
            <a:pPr algn="ctr"/>
            <a:endParaRPr lang="cs-CZ" sz="4000" b="1" dirty="0" smtClean="0"/>
          </a:p>
          <a:p>
            <a:pPr algn="ctr"/>
            <a:endParaRPr lang="cs-CZ" sz="4000" b="1" dirty="0" smtClean="0"/>
          </a:p>
          <a:p>
            <a:pPr algn="ctr"/>
            <a:r>
              <a:rPr lang="cs-CZ" sz="4000" b="1" dirty="0" smtClean="0"/>
              <a:t>Ptáme se na ně otázkami </a:t>
            </a:r>
            <a:r>
              <a:rPr lang="cs-CZ" sz="4000" b="1" dirty="0" smtClean="0">
                <a:solidFill>
                  <a:srgbClr val="C00000"/>
                </a:solidFill>
              </a:rPr>
              <a:t>jaký? který?</a:t>
            </a:r>
          </a:p>
          <a:p>
            <a:pPr algn="ctr"/>
            <a:r>
              <a:rPr lang="cs-CZ" sz="4000" b="1" dirty="0" smtClean="0"/>
              <a:t>(-á, -é), např.</a:t>
            </a:r>
            <a:r>
              <a:rPr lang="cs-CZ" sz="4000" b="1" dirty="0" smtClean="0">
                <a:solidFill>
                  <a:srgbClr val="C00000"/>
                </a:solidFill>
              </a:rPr>
              <a:t> moudrý </a:t>
            </a:r>
            <a:r>
              <a:rPr lang="cs-CZ" sz="4000" b="1" dirty="0" smtClean="0"/>
              <a:t>člověk, </a:t>
            </a:r>
            <a:r>
              <a:rPr lang="cs-CZ" sz="4000" b="1" dirty="0" smtClean="0">
                <a:solidFill>
                  <a:srgbClr val="C00000"/>
                </a:solidFill>
              </a:rPr>
              <a:t>veselá</a:t>
            </a:r>
          </a:p>
          <a:p>
            <a:pPr algn="ctr"/>
            <a:r>
              <a:rPr lang="cs-CZ" sz="4000" b="1" dirty="0" smtClean="0"/>
              <a:t>dívka, </a:t>
            </a:r>
            <a:r>
              <a:rPr lang="cs-CZ" sz="4000" b="1" dirty="0" smtClean="0">
                <a:solidFill>
                  <a:srgbClr val="C00000"/>
                </a:solidFill>
              </a:rPr>
              <a:t>rychlé </a:t>
            </a:r>
            <a:r>
              <a:rPr lang="cs-CZ" sz="4000" b="1" dirty="0" smtClean="0"/>
              <a:t>auto, </a:t>
            </a:r>
            <a:r>
              <a:rPr lang="cs-CZ" sz="4000" b="1" dirty="0" smtClean="0">
                <a:solidFill>
                  <a:srgbClr val="C00000"/>
                </a:solidFill>
              </a:rPr>
              <a:t>jarní</a:t>
            </a:r>
            <a:r>
              <a:rPr lang="cs-CZ" sz="4000" b="1" dirty="0" smtClean="0"/>
              <a:t> měsíc a </a:t>
            </a:r>
            <a:r>
              <a:rPr lang="cs-CZ" sz="4000" b="1" dirty="0" smtClean="0">
                <a:solidFill>
                  <a:srgbClr val="C00000"/>
                </a:solidFill>
              </a:rPr>
              <a:t>čí?, </a:t>
            </a:r>
          </a:p>
          <a:p>
            <a:pPr algn="ctr"/>
            <a:r>
              <a:rPr lang="cs-CZ" sz="4000" b="1" dirty="0" smtClean="0"/>
              <a:t>např. </a:t>
            </a:r>
            <a:r>
              <a:rPr lang="cs-CZ" sz="4000" b="1" dirty="0" smtClean="0">
                <a:solidFill>
                  <a:srgbClr val="C00000"/>
                </a:solidFill>
              </a:rPr>
              <a:t>tetin </a:t>
            </a:r>
            <a:r>
              <a:rPr lang="cs-CZ" sz="4000" b="1" dirty="0" smtClean="0"/>
              <a:t>šátek, </a:t>
            </a:r>
            <a:r>
              <a:rPr lang="cs-CZ" sz="4000" b="1" dirty="0" smtClean="0">
                <a:solidFill>
                  <a:srgbClr val="C00000"/>
                </a:solidFill>
              </a:rPr>
              <a:t>Petrův</a:t>
            </a:r>
            <a:r>
              <a:rPr lang="cs-CZ" sz="4000" b="1" dirty="0" smtClean="0"/>
              <a:t> míč.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endParaRPr lang="cs-CZ" sz="4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969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i,í / y,ý  do slov, </a:t>
            </a:r>
          </a:p>
          <a:p>
            <a:r>
              <a:rPr lang="cs-CZ" sz="4000" b="1" dirty="0" smtClean="0"/>
              <a:t>přidej vhodné příd. jm. ke slovu člověk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82959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P_lný, p_šný, um_tý, svědom_tý, šp_navý,</a:t>
            </a:r>
          </a:p>
          <a:p>
            <a:r>
              <a:rPr lang="cs-CZ" sz="3600" b="1" dirty="0" smtClean="0"/>
              <a:t>třp_tivý, vym_šlený, neob_čejný, hb_tá, </a:t>
            </a:r>
          </a:p>
          <a:p>
            <a:r>
              <a:rPr lang="cs-CZ" sz="3600" b="1" dirty="0" smtClean="0"/>
              <a:t>pl_živá, mal_čký, bl_skavý, b_strý, pl_nulá,</a:t>
            </a:r>
          </a:p>
          <a:p>
            <a:r>
              <a:rPr lang="cs-CZ" sz="3600" b="1" dirty="0" smtClean="0"/>
              <a:t>m_lý, mam_nčin, nap_navý, nam_šlený,</a:t>
            </a:r>
          </a:p>
          <a:p>
            <a:r>
              <a:rPr lang="cs-CZ" sz="3600" b="1" dirty="0" smtClean="0"/>
              <a:t>nesl_chaný, zlom_slný, l_sý, dom_šlivý,</a:t>
            </a:r>
          </a:p>
          <a:p>
            <a:r>
              <a:rPr lang="cs-CZ" sz="3600" b="1" dirty="0" smtClean="0"/>
              <a:t>l_b_vý, nesl_šná, kom_havá,   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9V7OO5SK\MP900422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941168"/>
            <a:ext cx="2339752" cy="15592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2132856"/>
            <a:ext cx="1210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2132856"/>
            <a:ext cx="1415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2276872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________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2132856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2204864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__________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636912"/>
            <a:ext cx="2441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3284984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3284984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789040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3789040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4293096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4365104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4293096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27566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i,í / y,ý  do slov, </a:t>
            </a:r>
          </a:p>
          <a:p>
            <a:r>
              <a:rPr lang="cs-CZ" sz="4000" b="1" dirty="0" smtClean="0"/>
              <a:t>Přidej vhodná příd. jm. ke slovu chůze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2420888"/>
            <a:ext cx="82959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P_lný, p_šný, um_tý, svědom_tý, šp_navý,</a:t>
            </a:r>
          </a:p>
          <a:p>
            <a:r>
              <a:rPr lang="cs-CZ" sz="3600" b="1" dirty="0" smtClean="0"/>
              <a:t>třp_tivý, vym_šlený, neob_čejný, hb_tá, </a:t>
            </a:r>
          </a:p>
          <a:p>
            <a:r>
              <a:rPr lang="cs-CZ" sz="3600" b="1" dirty="0" smtClean="0"/>
              <a:t>pl_živá, mal_čký, bl_skavý, b_strý, pl_nulá,</a:t>
            </a:r>
          </a:p>
          <a:p>
            <a:r>
              <a:rPr lang="cs-CZ" sz="3600" b="1" dirty="0" smtClean="0"/>
              <a:t>m_lý, mam_nčin, nap_navý, nam_šlený,</a:t>
            </a:r>
          </a:p>
          <a:p>
            <a:r>
              <a:rPr lang="cs-CZ" sz="3600" b="1" dirty="0" smtClean="0"/>
              <a:t>nesl_chaný, zlom_slný, l_sý, dom_šlivý,</a:t>
            </a:r>
          </a:p>
          <a:p>
            <a:r>
              <a:rPr lang="cs-CZ" sz="3600" b="1" dirty="0" smtClean="0"/>
              <a:t>l_b_vý, nesl_šná, kom_havá,   </a:t>
            </a:r>
            <a:endParaRPr lang="cs-CZ" sz="3600" b="1" dirty="0"/>
          </a:p>
        </p:txBody>
      </p:sp>
      <p:pic>
        <p:nvPicPr>
          <p:cNvPr id="4098" name="Picture 2" descr="C:\Documents and Settings\Všichni\Local Settings\Temporary Internet Files\Content.IE5\8TEZK52Z\MP9004016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5301208"/>
            <a:ext cx="1842666" cy="12279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04248" y="3068960"/>
            <a:ext cx="1210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17032"/>
            <a:ext cx="1569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_________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8264" y="3717032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5373216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___________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5301208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891109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i,í / y,ý  do slov, </a:t>
            </a:r>
          </a:p>
          <a:p>
            <a:r>
              <a:rPr lang="cs-CZ" sz="4000" b="1" dirty="0" smtClean="0"/>
              <a:t>přidej vhodná příd. jm. ke slovu prstýnek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2420888"/>
            <a:ext cx="82959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P_lný, p_šný, um_tý, svědom_tý, šp_navý,</a:t>
            </a:r>
          </a:p>
          <a:p>
            <a:r>
              <a:rPr lang="cs-CZ" sz="3600" b="1" dirty="0" smtClean="0"/>
              <a:t>třp_tivý, vym_šlený, neob_čejný, hb_tá, </a:t>
            </a:r>
          </a:p>
          <a:p>
            <a:r>
              <a:rPr lang="cs-CZ" sz="3600" b="1" dirty="0" smtClean="0"/>
              <a:t>pl_živá, mal_čký, bl_skavý, b_strý, pl_nulá,</a:t>
            </a:r>
          </a:p>
          <a:p>
            <a:r>
              <a:rPr lang="cs-CZ" sz="3600" b="1" dirty="0" smtClean="0"/>
              <a:t>m_lý, mam_nčin, nap_navý, nam_šlený,</a:t>
            </a:r>
          </a:p>
          <a:p>
            <a:r>
              <a:rPr lang="cs-CZ" sz="3600" b="1" dirty="0" smtClean="0"/>
              <a:t>nesl_chaný, zlom_slný, l_sý, dom_šlivý,</a:t>
            </a:r>
          </a:p>
          <a:p>
            <a:r>
              <a:rPr lang="cs-CZ" sz="3600" b="1" dirty="0" smtClean="0"/>
              <a:t>l_b_vý, nesl_šná, kom_havá,   </a:t>
            </a:r>
            <a:endParaRPr lang="cs-CZ" sz="3600" b="1" dirty="0"/>
          </a:p>
        </p:txBody>
      </p:sp>
      <p:pic>
        <p:nvPicPr>
          <p:cNvPr id="5123" name="Picture 3" descr="C:\Documents and Settings\Všichni\Local Settings\Temporary Internet Files\Content.IE5\IPXAZ2T4\MP9003420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301208"/>
            <a:ext cx="1781419" cy="127111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987824" y="2564904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2564904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068960"/>
            <a:ext cx="1620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3212976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______________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3645024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3717032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4221088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301208"/>
            <a:ext cx="1415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4566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i,í / y,ý  do slov, </a:t>
            </a:r>
          </a:p>
          <a:p>
            <a:r>
              <a:rPr lang="cs-CZ" sz="4000" b="1" dirty="0" smtClean="0"/>
              <a:t>přidej vhodné příd. jm. ke slovu příběh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2420888"/>
            <a:ext cx="82959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P_lný, p_šný, um_tý, svědom_tý, šp_navý,</a:t>
            </a:r>
          </a:p>
          <a:p>
            <a:r>
              <a:rPr lang="cs-CZ" sz="3600" b="1" dirty="0" smtClean="0"/>
              <a:t>třp_tivý, vym_šlený, neob_čejný, hb_tá, </a:t>
            </a:r>
          </a:p>
          <a:p>
            <a:r>
              <a:rPr lang="cs-CZ" sz="3600" b="1" dirty="0" smtClean="0"/>
              <a:t>pl_živá, mal_čký, bl_skavý, b_strý, pl_nulá,</a:t>
            </a:r>
          </a:p>
          <a:p>
            <a:r>
              <a:rPr lang="cs-CZ" sz="3600" b="1" dirty="0" smtClean="0"/>
              <a:t>m_lý, mam_nčin, nap_navý, nam_šlený,</a:t>
            </a:r>
          </a:p>
          <a:p>
            <a:r>
              <a:rPr lang="cs-CZ" sz="3600" b="1" dirty="0" smtClean="0"/>
              <a:t>nesl_chaný, zlom_slný, l_sý, dom_šlivý,</a:t>
            </a:r>
          </a:p>
          <a:p>
            <a:r>
              <a:rPr lang="cs-CZ" sz="3600" b="1" dirty="0" smtClean="0"/>
              <a:t>l_b_vý, nesl_šná, kom_havá,   </a:t>
            </a:r>
            <a:endParaRPr lang="cs-CZ" sz="3600" b="1" dirty="0"/>
          </a:p>
        </p:txBody>
      </p:sp>
      <p:pic>
        <p:nvPicPr>
          <p:cNvPr id="6147" name="Picture 3" descr="C:\Documents and Settings\Všichni\Local Settings\Temporary Internet Files\Content.IE5\2RKRAHOD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834880"/>
            <a:ext cx="2023120" cy="20231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23728" y="3068960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3068960"/>
            <a:ext cx="2441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221088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4293096"/>
            <a:ext cx="2185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_____________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4221088"/>
            <a:ext cx="1980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__________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25144"/>
            <a:ext cx="2441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301208"/>
            <a:ext cx="1415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2307" y="620688"/>
            <a:ext cx="681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správné i,í /y,ý ve větách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812260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Jarní b_l_ny se třp_tí na slunci. P_lné </a:t>
            </a:r>
          </a:p>
          <a:p>
            <a:r>
              <a:rPr lang="cs-CZ" sz="3600" b="1" dirty="0" smtClean="0"/>
              <a:t>včelky op_lují všechny květy. Sb_rají žlutý</a:t>
            </a:r>
          </a:p>
          <a:p>
            <a:r>
              <a:rPr lang="cs-CZ" sz="3600" b="1" dirty="0" smtClean="0"/>
              <a:t>p_l. Všude létají chm_říčka pampel_šek.</a:t>
            </a:r>
          </a:p>
          <a:p>
            <a:r>
              <a:rPr lang="cs-CZ" sz="3600" b="1" dirty="0" smtClean="0"/>
              <a:t>V trávě bzučí všel_jaký hm_z. Leze tam </a:t>
            </a:r>
          </a:p>
          <a:p>
            <a:r>
              <a:rPr lang="cs-CZ" sz="3600" b="1" dirty="0" smtClean="0"/>
              <a:t>hlem_žď a skáčou kob_lky. Na p_sku se </a:t>
            </a:r>
          </a:p>
          <a:p>
            <a:r>
              <a:rPr lang="cs-CZ" sz="3600" b="1" dirty="0" smtClean="0"/>
              <a:t>hřeje slep_š. Ptáci zp_vají a prob_rají svá </a:t>
            </a:r>
          </a:p>
          <a:p>
            <a:r>
              <a:rPr lang="cs-CZ" sz="3600" b="1" dirty="0" smtClean="0"/>
              <a:t>p_rka.</a:t>
            </a:r>
          </a:p>
          <a:p>
            <a:endParaRPr lang="cs-CZ" sz="3600" b="1" dirty="0"/>
          </a:p>
        </p:txBody>
      </p:sp>
      <p:pic>
        <p:nvPicPr>
          <p:cNvPr id="1027" name="Picture 3" descr="C:\Documents and Settings\Všichni\Local Settings\Temporary Internet Files\Content.IE5\4H238HYB\MP9004333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5373216"/>
            <a:ext cx="1843252" cy="1224136"/>
          </a:xfrm>
          <a:prstGeom prst="rect">
            <a:avLst/>
          </a:prstGeom>
          <a:noFill/>
        </p:spPr>
      </p:pic>
      <p:pic>
        <p:nvPicPr>
          <p:cNvPr id="1035" name="Picture 11" descr="C:\Documents and Settings\Všichni\Local Settings\Temporary Internet Files\Content.IE5\2RKRAHOD\MP9004340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445224"/>
            <a:ext cx="1713384" cy="114082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2307" y="620688"/>
            <a:ext cx="681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správné i,í /y,ý ve větách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12260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Jarní byliny se třpytí na slunci. Pilné </a:t>
            </a:r>
          </a:p>
          <a:p>
            <a:r>
              <a:rPr lang="cs-CZ" sz="3600" b="1" dirty="0" smtClean="0"/>
              <a:t>včelky opylují všechny květy. Sbírají žlutý</a:t>
            </a:r>
          </a:p>
          <a:p>
            <a:r>
              <a:rPr lang="cs-CZ" sz="3600" b="1" dirty="0" smtClean="0"/>
              <a:t>pyl. Všude létají chmýříčka pampelišek.</a:t>
            </a:r>
          </a:p>
          <a:p>
            <a:r>
              <a:rPr lang="cs-CZ" sz="3600" b="1" dirty="0" smtClean="0"/>
              <a:t>V trávě bzučí všelijaký hmyz. Leze tam </a:t>
            </a:r>
          </a:p>
          <a:p>
            <a:r>
              <a:rPr lang="cs-CZ" sz="3600" b="1" dirty="0" smtClean="0"/>
              <a:t>hlemýžď a skáčou kobylky. Na písku se </a:t>
            </a:r>
          </a:p>
          <a:p>
            <a:r>
              <a:rPr lang="cs-CZ" sz="3600" b="1" dirty="0" smtClean="0"/>
              <a:t>hřeje slepýš. Ptáci zpívají a probírají svá </a:t>
            </a:r>
          </a:p>
          <a:p>
            <a:r>
              <a:rPr lang="cs-CZ" sz="3600" b="1" dirty="0" smtClean="0"/>
              <a:t>pírka.</a:t>
            </a:r>
          </a:p>
          <a:p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4H238HYB\MP9004333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5229200"/>
            <a:ext cx="1979712" cy="1314762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2RKRAHOD\MP9004340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301208"/>
            <a:ext cx="1819098" cy="121121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739</Words>
  <Application>Microsoft Office PowerPoint</Application>
  <PresentationFormat>Předvádění na obrazovce (4:3)</PresentationFormat>
  <Paragraphs>156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„P“</dc:title>
  <dc:creator>Všichni</dc:creator>
  <cp:lastModifiedBy>Dum</cp:lastModifiedBy>
  <cp:revision>28</cp:revision>
  <dcterms:created xsi:type="dcterms:W3CDTF">2012-05-08T07:41:46Z</dcterms:created>
  <dcterms:modified xsi:type="dcterms:W3CDTF">2013-07-27T10:45:40Z</dcterms:modified>
</cp:coreProperties>
</file>