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5" r:id="rId2"/>
    <p:sldId id="266" r:id="rId3"/>
    <p:sldId id="267" r:id="rId4"/>
    <p:sldId id="269" r:id="rId5"/>
    <p:sldId id="270" r:id="rId6"/>
    <p:sldId id="271" r:id="rId7"/>
    <p:sldId id="272" r:id="rId8"/>
    <p:sldId id="273" r:id="rId9"/>
    <p:sldId id="268" r:id="rId10"/>
    <p:sldId id="274" r:id="rId11"/>
    <p:sldId id="275" r:id="rId12"/>
    <p:sldId id="276" r:id="rId13"/>
    <p:sldId id="278" r:id="rId14"/>
    <p:sldId id="277" r:id="rId15"/>
    <p:sldId id="280" r:id="rId16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620CAC-7C60-46DB-AF83-C8627B3F7E2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956"/>
            <a:ext cx="5486400" cy="447627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44428-7CEF-4702-AF4C-342C1060219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1908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2648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3147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0891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477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4077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611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1224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3283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461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9513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4961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9BAF1-7232-4F04-9955-4D40F27B106B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3CCF7-DA4E-4D8D-AC6B-771AB284A11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3665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391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Název školy: Základní škola a Mateřská škola Vlastějovice, okr. Kutná Hora</a:t>
            </a:r>
            <a:br>
              <a:rPr lang="cs-CZ" dirty="0" smtClean="0"/>
            </a:br>
            <a:r>
              <a:rPr lang="cs-CZ" dirty="0" smtClean="0"/>
              <a:t>Autor: Mgr. Jaroslava Šašinková</a:t>
            </a:r>
            <a:br>
              <a:rPr lang="cs-CZ" dirty="0" smtClean="0"/>
            </a:br>
            <a:r>
              <a:rPr lang="cs-CZ" dirty="0" smtClean="0"/>
              <a:t>Název:VY_32_INOVACE_01_TEMA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2063080"/>
          </a:xfrm>
        </p:spPr>
        <p:txBody>
          <a:bodyPr/>
          <a:lstStyle/>
          <a:p>
            <a:r>
              <a:rPr lang="cs-CZ" dirty="0" smtClean="0"/>
              <a:t>TEMA: Vyjmenovaná slova po S</a:t>
            </a:r>
          </a:p>
          <a:p>
            <a:r>
              <a:rPr lang="cs-CZ" dirty="0" smtClean="0"/>
              <a:t>ČÍSLO PROJEKTU: 1.4. ZS 71002731</a:t>
            </a: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794"/>
          <a:ext cx="9145059" cy="6857206"/>
        </p:xfrm>
        <a:graphic>
          <a:graphicData uri="http://schemas.openxmlformats.org/presentationml/2006/ole">
            <p:oleObj spid="_x0000_s1027" name="Prezentace" r:id="rId3" imgW="3745887" imgH="2807202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21019890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75622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</a:t>
            </a:r>
            <a:r>
              <a:rPr lang="cs-CZ" b="1" dirty="0" smtClean="0"/>
              <a:t>: </a:t>
            </a:r>
            <a:r>
              <a:rPr lang="cs-CZ" dirty="0" smtClean="0"/>
              <a:t>Vyjmenovaná slova po „S“ – 1.část</a:t>
            </a:r>
          </a:p>
          <a:p>
            <a:endParaRPr lang="cs-CZ" dirty="0"/>
          </a:p>
          <a:p>
            <a:r>
              <a:rPr lang="cs-CZ" dirty="0" smtClean="0"/>
              <a:t>Jazykové vzdělávání: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smtClean="0"/>
              <a:t>Tato </a:t>
            </a:r>
            <a:r>
              <a:rPr lang="cs-CZ" smtClean="0"/>
              <a:t>prezentace </a:t>
            </a:r>
            <a:r>
              <a:rPr lang="cs-CZ" dirty="0" smtClean="0"/>
              <a:t>slouží k uvedení i procvičování učiva vyjmenovaných slov po „S“. </a:t>
            </a:r>
          </a:p>
          <a:p>
            <a:r>
              <a:rPr lang="cs-CZ" dirty="0" smtClean="0"/>
              <a:t>-práce s názornými obrázky</a:t>
            </a:r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 </a:t>
            </a:r>
          </a:p>
          <a:p>
            <a:r>
              <a:rPr lang="cs-CZ" dirty="0" smtClean="0"/>
              <a:t>+ pracovní list, který může být použitý jak na IWB, tak ho můžeme vytisknout </a:t>
            </a:r>
          </a:p>
          <a:p>
            <a:r>
              <a:rPr lang="cs-CZ" dirty="0" smtClean="0"/>
              <a:t>a použít k procvičování učiva ve třídě nebo doma.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Citace: </a:t>
            </a:r>
          </a:p>
          <a:p>
            <a:r>
              <a:rPr lang="cs-CZ" dirty="0" smtClean="0"/>
              <a:t>Použité zdroje: MS Office 2010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122934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50187"/>
            <a:ext cx="5893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Vyjmenovaná slova po „S“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733502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syn   sytý   sýr   syrový   sychravý  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usychat   sýkora   sýček   sysel   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</a:rPr>
              <a:t>yčet   sypat   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1\AppData\Local\Microsoft\Windows\Temporary Internet Files\Content.IE5\NDS7HR14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90344"/>
            <a:ext cx="1116679" cy="134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1\AppData\Local\Microsoft\Windows\Temporary Internet Files\Content.IE5\1ZG1THOS\MC90005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6737" y="1432901"/>
            <a:ext cx="1294146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1\AppData\Local\Microsoft\Windows\Temporary Internet Files\Content.IE5\1ZG1THOS\MC9004109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7369" y="5357687"/>
            <a:ext cx="1128835" cy="13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1\AppData\Local\Microsoft\Windows\Temporary Internet Files\Content.IE5\X08IQZRT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189" y="1614603"/>
            <a:ext cx="1326937" cy="95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1\AppData\Local\Microsoft\Windows\Temporary Internet Files\Content.IE5\NDS7HR14\MC9002157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72203"/>
            <a:ext cx="1306632" cy="121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1\AppData\Local\Microsoft\Windows\Temporary Internet Files\Content.IE5\X08IQZRT\MC9004414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6323" y="1358072"/>
            <a:ext cx="1097915" cy="146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1\AppData\Local\Microsoft\Windows\Temporary Internet Files\Content.IE5\X08IQZRT\MC9002333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5148" y="4509165"/>
            <a:ext cx="1480434" cy="1075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1\AppData\Local\Microsoft\Windows\Temporary Internet Files\Content.IE5\NDS7HR14\MC9001130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5223" y="2899922"/>
            <a:ext cx="831516" cy="124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1\AppData\Local\Microsoft\Windows\Temporary Internet Files\Content.IE5\1ZG1THOS\MP90043079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5334" y="1844824"/>
            <a:ext cx="1066974" cy="79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c1\AppData\Local\Microsoft\Windows\Temporary Internet Files\Content.IE5\1ZG1THOS\MP90043931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158" y="5027295"/>
            <a:ext cx="1004845" cy="150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1\AppData\Local\Microsoft\Windows\Temporary Internet Files\Content.IE5\X08IQZRT\MC90025010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008" y="4778460"/>
            <a:ext cx="1292724" cy="175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199195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5900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Podle obrázku urči  VS po S</a:t>
            </a:r>
            <a:endParaRPr lang="cs-CZ" sz="4000" b="1" dirty="0"/>
          </a:p>
        </p:txBody>
      </p:sp>
      <p:pic>
        <p:nvPicPr>
          <p:cNvPr id="3074" name="Picture 2" descr="C:\Users\pc1\AppData\Local\Microsoft\Windows\Temporary Internet Files\Content.IE5\1ZG1THOS\MP900430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12976"/>
            <a:ext cx="2195736" cy="16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1\AppData\Local\Microsoft\Windows\Temporary Internet Files\Content.IE5\NDS7HR14\MC90021577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6226" y="2852936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8434" y="5208893"/>
            <a:ext cx="1559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_sytý_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40759" y="5194121"/>
            <a:ext cx="13182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_sýr_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528719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0588" y="4293096"/>
            <a:ext cx="1848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_sýček_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8951" y="4297797"/>
            <a:ext cx="23216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_usychat_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pc1\AppData\Local\Microsoft\Windows\Temporary Internet Files\Content.IE5\3RSN920P\MC900441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7213" y="1052736"/>
            <a:ext cx="2182193" cy="291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pc1\AppData\Local\Microsoft\Windows\Temporary Internet Files\Content.IE5\X08IQZRT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1135" y="1278513"/>
            <a:ext cx="1984375" cy="269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260505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3090" y="4875965"/>
            <a:ext cx="1411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_syn_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4653136"/>
            <a:ext cx="2068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_sýkora_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pc1\AppData\Local\Microsoft\Windows\Temporary Internet Files\Content.IE5\NDS7HR14\MC90010922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21093"/>
            <a:ext cx="1838351" cy="221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1\AppData\Local\Microsoft\Windows\Temporary Internet Files\Content.IE5\1ZG1THOS\MP900439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3090" y="1880670"/>
            <a:ext cx="1768694" cy="265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531706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c1\AppData\Local\Microsoft\Windows\Temporary Internet Files\Content.IE5\X08IQZRT\MC90005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13718"/>
            <a:ext cx="1824037" cy="161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1\AppData\Local\Microsoft\Windows\Temporary Internet Files\Content.IE5\NDS7HR14\MC900410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43589" y="1737593"/>
            <a:ext cx="1892427" cy="228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4803249"/>
            <a:ext cx="1722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_sysel_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4581128"/>
            <a:ext cx="25264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_sychravý_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071592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941168"/>
            <a:ext cx="17762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_syčet_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5019273"/>
            <a:ext cx="2075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_syrový_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5019273"/>
            <a:ext cx="1837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_sypat_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7171" name="Picture 3" descr="C:\Users\pc1\AppData\Local\Microsoft\Windows\Temporary Internet Files\Content.IE5\1ZG1THOS\MP900180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89" y="1844824"/>
            <a:ext cx="2661827" cy="174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c1\AppData\Local\Microsoft\Windows\Temporary Internet Files\Content.IE5\X08IQZRT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2366" y="3323823"/>
            <a:ext cx="2408311" cy="159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pc1\AppData\Local\Microsoft\Windows\Temporary Internet Files\Content.IE5\1ZG1THOS\MC900112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41391"/>
            <a:ext cx="2338064" cy="218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404540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30506" y="842809"/>
            <a:ext cx="42076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chybějící VS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59504"/>
            <a:ext cx="782951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_____, sytý, sýr, _______, ________,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u</a:t>
            </a:r>
            <a:r>
              <a:rPr lang="cs-CZ" sz="4000" b="1" dirty="0" smtClean="0">
                <a:solidFill>
                  <a:srgbClr val="FF0000"/>
                </a:solidFill>
              </a:rPr>
              <a:t>sychat, _______, sýček, ________,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________, sypat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437112"/>
            <a:ext cx="3856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Vyber slova z nabídky</a:t>
            </a:r>
            <a:endParaRPr lang="cs-CZ" sz="3200" b="1" dirty="0"/>
          </a:p>
        </p:txBody>
      </p:sp>
      <p:pic>
        <p:nvPicPr>
          <p:cNvPr id="2050" name="Picture 2" descr="C:\Users\pc1\AppData\Local\Microsoft\Windows\Temporary Internet Files\Content.IE5\NDS7HR14\MC900109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96752"/>
            <a:ext cx="990994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1\AppData\Local\Microsoft\Windows\Temporary Internet Files\Content.IE5\3RSN920P\MC9003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6987"/>
            <a:ext cx="1841602" cy="80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1\AppData\Local\Microsoft\Windows\Temporary Internet Files\Content.IE5\1ZG1THOS\MP9001787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86091"/>
            <a:ext cx="1850868" cy="123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59" y="5166737"/>
            <a:ext cx="4838889" cy="107721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ysel, sýkora, syčet, syrový,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yn, sychravý 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522430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472" y="482769"/>
            <a:ext cx="8667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Vyjmenovaná slova „S“ a slova příbuzná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7" y="1412776"/>
            <a:ext cx="165833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yn -  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ytý -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ýr -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yrový -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ychravý -</a:t>
            </a:r>
          </a:p>
          <a:p>
            <a:r>
              <a:rPr lang="cs-CZ" sz="2800" b="1" dirty="0" smtClean="0"/>
              <a:t>usychat - 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ýkora -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ýček -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ysel -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yčet -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ypat -</a:t>
            </a:r>
          </a:p>
          <a:p>
            <a:endParaRPr lang="cs-CZ" sz="2800" b="1" dirty="0" smtClean="0"/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38388" y="1398676"/>
            <a:ext cx="3759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ynek, synáček, synovec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8388" y="1844824"/>
            <a:ext cx="4985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ytit, nasycený, dosyta,nenasyta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36610" y="2276872"/>
            <a:ext cx="40813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yreček, syrovátka, syřidlo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02453" y="2625903"/>
            <a:ext cx="3141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a syrova, syrovinka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8860" y="3071810"/>
            <a:ext cx="1482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sychravo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2453" y="3520172"/>
            <a:ext cx="14700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vysychat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3929066"/>
            <a:ext cx="1322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sýkorka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00232" y="4357694"/>
            <a:ext cx="1456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sýčkovat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4786322"/>
            <a:ext cx="808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syslí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00232" y="5214950"/>
            <a:ext cx="3256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yčivý, sykot, zasyčet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86016" y="5716253"/>
            <a:ext cx="568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ypání, sýpka, sypký, osypky, vysypat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pc1\AppData\Local\Microsoft\Windows\Temporary Internet Files\Content.IE5\1ZG1THOS\MC900293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6441" y="2121205"/>
            <a:ext cx="2718956" cy="334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1\AppData\Local\Microsoft\Windows\Temporary Internet Files\Content.IE5\X08IQZRT\MC90044141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4760" y="2510695"/>
            <a:ext cx="686329" cy="91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c1\AppData\Local\Microsoft\Windows\Temporary Internet Files\Content.IE5\NDS7HR14\MC900109229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192" y="5716253"/>
            <a:ext cx="720673" cy="86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c1\AppData\Local\Microsoft\Windows\Temporary Internet Files\Content.IE5\3RSN920P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6896" y="4663870"/>
            <a:ext cx="569545" cy="41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486768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908720"/>
            <a:ext cx="60884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Pozor na stejně znějící slova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2749" y="1897443"/>
            <a:ext cx="812921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k</a:t>
            </a:r>
            <a:r>
              <a:rPr lang="cs-CZ" sz="4000" b="1" dirty="0" smtClean="0">
                <a:solidFill>
                  <a:srgbClr val="FF0000"/>
                </a:solidFill>
              </a:rPr>
              <a:t>ousek sýra         X       hořící síra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sypat sůl              X       sípat /chraptět/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být syt                  X       síť na tenis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sytý/najedený/  X       síti /zasévat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                   semeno/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1\AppData\Local\Microsoft\Windows\Temporary Internet Files\Content.IE5\X08IQZRT\MC900112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011" y="5169218"/>
            <a:ext cx="1334897" cy="124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1\AppData\Local\Microsoft\Windows\Temporary Internet Files\Content.IE5\NDS7HR14\MC900215775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46320"/>
            <a:ext cx="1306632" cy="121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1\AppData\Local\Microsoft\Windows\Temporary Internet Files\Content.IE5\1ZG1THOS\MC900347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6116" y="5144952"/>
            <a:ext cx="1094331" cy="124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1\AppData\Local\Microsoft\Windows\Temporary Internet Files\Content.IE5\1ZG1THOS\MC9001985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08270"/>
            <a:ext cx="1874524" cy="150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97555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5479" y="836712"/>
            <a:ext cx="71132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 ve slovech správné i,í /y,ý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3" y="2029994"/>
            <a:ext cx="857523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b</a:t>
            </a:r>
            <a:r>
              <a:rPr lang="cs-CZ" sz="4000" b="1" dirty="0" smtClean="0"/>
              <a:t>es_dka, s_réna, s_kora, zas_t, us_chá, </a:t>
            </a:r>
          </a:p>
          <a:p>
            <a:r>
              <a:rPr lang="cs-CZ" sz="4000" b="1" dirty="0" smtClean="0"/>
              <a:t>us_lovná, s_čivý, s_rka, s_dliště, s_lák,</a:t>
            </a:r>
          </a:p>
          <a:p>
            <a:r>
              <a:rPr lang="cs-CZ" sz="4000" b="1" dirty="0"/>
              <a:t>s</a:t>
            </a:r>
            <a:r>
              <a:rPr lang="cs-CZ" sz="4000" b="1" dirty="0" smtClean="0"/>
              <a:t>_rup, s_tko, měs_ček, s_lonový, s_n,</a:t>
            </a:r>
          </a:p>
          <a:p>
            <a:r>
              <a:rPr lang="cs-CZ" sz="4000" b="1" dirty="0"/>
              <a:t>s</a:t>
            </a:r>
            <a:r>
              <a:rPr lang="cs-CZ" sz="4000" b="1" dirty="0" smtClean="0"/>
              <a:t>_rový, zás_lka, s_slík, hlas_tý, s_rotek,</a:t>
            </a:r>
          </a:p>
          <a:p>
            <a:r>
              <a:rPr lang="cs-CZ" sz="4000" b="1" dirty="0" smtClean="0"/>
              <a:t>s_vá holubička, s_lnice, S_mona    </a:t>
            </a:r>
          </a:p>
          <a:p>
            <a:endParaRPr lang="cs-CZ" sz="4000" b="1" dirty="0"/>
          </a:p>
        </p:txBody>
      </p:sp>
      <p:pic>
        <p:nvPicPr>
          <p:cNvPr id="9218" name="Picture 2" descr="C:\Users\pc1\AppData\Local\Microsoft\Windows\Temporary Internet Files\Content.IE5\X08IQZRT\MP9004387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0997" y="5157192"/>
            <a:ext cx="1473693" cy="128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20260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1132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 ve slovech správné i,í /y,ý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9440" y="2132856"/>
            <a:ext cx="845314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besídka, siréna, sýkora, zasít, usychá, </a:t>
            </a:r>
          </a:p>
          <a:p>
            <a:r>
              <a:rPr lang="cs-CZ" sz="4000" b="1" dirty="0" smtClean="0"/>
              <a:t>usilovná, syčivý, sirka, sídliště, silák,</a:t>
            </a:r>
          </a:p>
          <a:p>
            <a:r>
              <a:rPr lang="cs-CZ" sz="4000" b="1" dirty="0" smtClean="0"/>
              <a:t>s</a:t>
            </a:r>
            <a:r>
              <a:rPr lang="cs-CZ" sz="4000" b="1" dirty="0"/>
              <a:t>i</a:t>
            </a:r>
            <a:r>
              <a:rPr lang="cs-CZ" sz="4000" b="1" dirty="0" smtClean="0"/>
              <a:t>rup, sítko, měsíček, silonový, syn,</a:t>
            </a:r>
          </a:p>
          <a:p>
            <a:r>
              <a:rPr lang="cs-CZ" sz="4000" b="1" dirty="0" smtClean="0"/>
              <a:t>s</a:t>
            </a:r>
            <a:r>
              <a:rPr lang="cs-CZ" sz="4000" b="1" dirty="0"/>
              <a:t>y</a:t>
            </a:r>
            <a:r>
              <a:rPr lang="cs-CZ" sz="4000" b="1" dirty="0" smtClean="0"/>
              <a:t>rový, zásilka, syslík, hlasitý, sirotek,</a:t>
            </a:r>
          </a:p>
          <a:p>
            <a:r>
              <a:rPr lang="cs-CZ" sz="4000" b="1" dirty="0" smtClean="0"/>
              <a:t>sivá holubička, silnice, Simona    </a:t>
            </a:r>
          </a:p>
          <a:p>
            <a:endParaRPr lang="cs-CZ" sz="4000" b="1" dirty="0"/>
          </a:p>
        </p:txBody>
      </p:sp>
      <p:pic>
        <p:nvPicPr>
          <p:cNvPr id="10242" name="Picture 2" descr="C:\Users\pc1\AppData\Local\Microsoft\Windows\Temporary Internet Files\Content.IE5\X08IQZRT\MP9004387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8178" y="5037807"/>
            <a:ext cx="1573742" cy="137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916434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6036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VS najdeš v obrazci? Vypiš je.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54092985"/>
              </p:ext>
            </p:extLst>
          </p:nvPr>
        </p:nvGraphicFramePr>
        <p:xfrm>
          <a:off x="1524000" y="1916832"/>
          <a:ext cx="4200128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9022"/>
                <a:gridCol w="882909"/>
                <a:gridCol w="882909"/>
                <a:gridCol w="802644"/>
                <a:gridCol w="802644"/>
              </a:tblGrid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N</a:t>
                      </a:r>
                      <a:endParaRPr lang="cs-CZ" b="1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T</a:t>
                      </a:r>
                      <a:endParaRPr lang="cs-CZ" b="1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Y</a:t>
                      </a:r>
                      <a:endParaRPr lang="cs-CZ" b="1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K</a:t>
                      </a:r>
                      <a:endParaRPr lang="cs-CZ" b="1" dirty="0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baseline="0" dirty="0" smtClean="0"/>
                        <a:t>     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Á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48761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6036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VS najdeš v obrazci? Vypiš je.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43327672"/>
              </p:ext>
            </p:extLst>
          </p:nvPr>
        </p:nvGraphicFramePr>
        <p:xfrm>
          <a:off x="1524000" y="1916832"/>
          <a:ext cx="4056112" cy="345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0596"/>
                <a:gridCol w="852635"/>
                <a:gridCol w="852635"/>
                <a:gridCol w="775123"/>
                <a:gridCol w="775123"/>
              </a:tblGrid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N</a:t>
                      </a:r>
                      <a:endParaRPr lang="cs-CZ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T</a:t>
                      </a:r>
                      <a:endParaRPr lang="cs-CZ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Y</a:t>
                      </a:r>
                      <a:endParaRPr lang="cs-CZ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K</a:t>
                      </a:r>
                      <a:endParaRPr lang="cs-CZ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baseline="0" dirty="0" smtClean="0"/>
                        <a:t>     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b="1" dirty="0" smtClean="0"/>
                        <a:t>    Á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228184" y="2492896"/>
            <a:ext cx="1595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-SYČET-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3933056"/>
            <a:ext cx="2208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-USYCHAT-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pc1\AppData\Local\Microsoft\Windows\Temporary Internet Files\Content.IE5\NDS7HR14\MC90032447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3" y="1544359"/>
            <a:ext cx="1321669" cy="952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pc1\AppData\Local\Microsoft\Windows\Temporary Internet Files\Content.IE5\NDS7HR14\MM90021911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621" y="4579387"/>
            <a:ext cx="14097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664073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824</TotalTime>
  <Words>554</Words>
  <Application>Microsoft Office PowerPoint</Application>
  <PresentationFormat>Předvádění na obrazovce (4:3)</PresentationFormat>
  <Paragraphs>148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Prezentace</vt:lpstr>
      <vt:lpstr>Název školy: Základní škola a Mateřská škola Vlastějovice, okr. Kutná Hora Autor: Mgr. Jaroslava Šašinková Název:VY_32_INOVACE_01_TEMA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„B“</dc:title>
  <dc:creator>pc1</dc:creator>
  <cp:lastModifiedBy>Dum</cp:lastModifiedBy>
  <cp:revision>81</cp:revision>
  <cp:lastPrinted>2012-04-14T06:07:26Z</cp:lastPrinted>
  <dcterms:created xsi:type="dcterms:W3CDTF">2012-04-11T16:01:05Z</dcterms:created>
  <dcterms:modified xsi:type="dcterms:W3CDTF">2013-07-27T10:48:26Z</dcterms:modified>
</cp:coreProperties>
</file>