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9" r:id="rId4"/>
    <p:sldId id="260" r:id="rId5"/>
    <p:sldId id="261" r:id="rId6"/>
    <p:sldId id="262" r:id="rId7"/>
    <p:sldId id="263" r:id="rId8"/>
    <p:sldId id="267" r:id="rId9"/>
    <p:sldId id="268" r:id="rId10"/>
    <p:sldId id="269" r:id="rId11"/>
    <p:sldId id="270" r:id="rId12"/>
    <p:sldId id="271" r:id="rId13"/>
    <p:sldId id="272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9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462E0C-DF41-4284-9BD0-99C3EB55405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3B6175-0F9D-4738-B698-447A100F0E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58" y="0"/>
          <a:ext cx="914611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517422" imgH="2636435" progId="PowerPoint.Show.12">
                  <p:embed/>
                </p:oleObj>
              </mc:Choice>
              <mc:Fallback>
                <p:oleObj name="Prezentace" r:id="rId4" imgW="3517422" imgH="2636435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058" y="0"/>
                        <a:ext cx="914611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3872" y="428178"/>
            <a:ext cx="7913898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po „S“ 2. část</a:t>
            </a:r>
          </a:p>
          <a:p>
            <a:endParaRPr lang="cs-CZ" dirty="0" smtClean="0"/>
          </a:p>
          <a:p>
            <a:r>
              <a:rPr lang="cs-CZ" dirty="0" smtClean="0"/>
              <a:t>Jazykové vzdělávání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/>
          </a:p>
          <a:p>
            <a:r>
              <a:rPr lang="cs-CZ" dirty="0" smtClean="0"/>
              <a:t>Anotace: </a:t>
            </a:r>
          </a:p>
          <a:p>
            <a:r>
              <a:rPr lang="cs-CZ" dirty="0" smtClean="0"/>
              <a:t>Tato prezentace slouží k uvedení a procvičování učiva  vyjmenovaných slov po „S“.  </a:t>
            </a:r>
          </a:p>
          <a:p>
            <a:r>
              <a:rPr lang="cs-CZ" dirty="0" smtClean="0"/>
              <a:t>Se zaměřením </a:t>
            </a:r>
            <a:r>
              <a:rPr lang="cs-CZ" dirty="0" smtClean="0"/>
              <a:t>na porozumění slovům příbuzným.</a:t>
            </a:r>
          </a:p>
          <a:p>
            <a:r>
              <a:rPr lang="cs-CZ" dirty="0" smtClean="0"/>
              <a:t>Řešení </a:t>
            </a:r>
            <a:r>
              <a:rPr lang="cs-CZ" dirty="0" err="1" smtClean="0"/>
              <a:t>čtyřsměrky</a:t>
            </a:r>
            <a:r>
              <a:rPr lang="cs-CZ" dirty="0" smtClean="0"/>
              <a:t> </a:t>
            </a:r>
            <a:r>
              <a:rPr lang="cs-CZ" dirty="0" smtClean="0"/>
              <a:t>a křížovky.   </a:t>
            </a:r>
          </a:p>
          <a:p>
            <a:r>
              <a:rPr lang="cs-CZ" dirty="0" smtClean="0"/>
              <a:t>Pro zpestření učiva </a:t>
            </a:r>
            <a:r>
              <a:rPr lang="cs-CZ" dirty="0" smtClean="0"/>
              <a:t>by bylo </a:t>
            </a:r>
            <a:r>
              <a:rPr lang="cs-CZ" dirty="0" smtClean="0"/>
              <a:t>vhodné procvičování abecedy.</a:t>
            </a:r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 </a:t>
            </a:r>
          </a:p>
          <a:p>
            <a:r>
              <a:rPr lang="cs-CZ" dirty="0" smtClean="0"/>
              <a:t>+ pracovní list, který může být použitý jak na IWB, tak ho můžeme vytisknout </a:t>
            </a:r>
          </a:p>
          <a:p>
            <a:r>
              <a:rPr lang="cs-CZ" dirty="0" smtClean="0"/>
              <a:t>a požít k procvičení učiva ve třídě nebo doma.</a:t>
            </a:r>
          </a:p>
          <a:p>
            <a:endParaRPr lang="cs-CZ" dirty="0" smtClean="0"/>
          </a:p>
          <a:p>
            <a:r>
              <a:rPr lang="cs-CZ" dirty="0" smtClean="0"/>
              <a:t>Citace“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4518570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6799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Kolik vymyslíš příbuzných slov?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29391" y="3049209"/>
            <a:ext cx="114569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-SYT-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31204" y="2082485"/>
            <a:ext cx="928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</a:t>
            </a:r>
            <a:r>
              <a:rPr lang="cs-CZ" sz="3600" b="1" dirty="0" smtClean="0"/>
              <a:t>ře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31204" y="2782669"/>
            <a:ext cx="6933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za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40835" y="3449425"/>
            <a:ext cx="7649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n</a:t>
            </a:r>
            <a:r>
              <a:rPr lang="cs-CZ" sz="3600" b="1" dirty="0" smtClean="0"/>
              <a:t>a 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8829" y="4093412"/>
            <a:ext cx="1245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n</a:t>
            </a:r>
            <a:r>
              <a:rPr lang="cs-CZ" sz="3600" b="1" dirty="0" smtClean="0"/>
              <a:t>ena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30824" y="2145152"/>
            <a:ext cx="43136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-cenný ____________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30824" y="2726043"/>
            <a:ext cx="4302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-tit _______________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44500" y="3373937"/>
            <a:ext cx="43252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-a ________________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30824" y="4093411"/>
            <a:ext cx="43265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-ný _______________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2164282"/>
            <a:ext cx="1882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přesycený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2726043"/>
            <a:ext cx="12845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zasytit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20072" y="3382605"/>
            <a:ext cx="1345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nasytit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36095" y="4046164"/>
            <a:ext cx="19346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nenasytný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50678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6247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           Porozumění VS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 Vhodné slovo vyber a doplň do vět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659577"/>
            <a:ext cx="3576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Podzimní dny bývají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0154" y="2200668"/>
            <a:ext cx="1490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_chravé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40154" y="2690354"/>
            <a:ext cx="1546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_novské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84334" y="3167390"/>
            <a:ext cx="968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_lné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6731" y="2644170"/>
            <a:ext cx="1471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sychravé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7135" y="4725144"/>
            <a:ext cx="3601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Zelenina je zdravější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3958" y="4365104"/>
            <a:ext cx="127034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_tá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_lácká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_rová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31011" y="4786699"/>
            <a:ext cx="1149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syrová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pc1\AppData\Local\Microsoft\Windows\Temporary Internet Files\Content.IE5\3RSN920P\MP9004373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284" y="4091843"/>
            <a:ext cx="1289516" cy="193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1\AppData\Local\Microsoft\Windows\Temporary Internet Files\Content.IE5\3RSN920P\MC9004109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728" y="2195941"/>
            <a:ext cx="1416867" cy="171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718437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3"/>
            <a:ext cx="75702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              Porozumění VS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Vhodné slovo vyber a doplň do vět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610838"/>
            <a:ext cx="2895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Prádlo na sluníčku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74596" y="2179950"/>
            <a:ext cx="122020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-čí</a:t>
            </a:r>
          </a:p>
          <a:p>
            <a:r>
              <a:rPr lang="cs-CZ" sz="2800" b="1" dirty="0"/>
              <a:t>u</a:t>
            </a:r>
            <a:r>
              <a:rPr lang="cs-CZ" sz="2800" b="1" dirty="0" smtClean="0"/>
              <a:t>s_chá</a:t>
            </a:r>
          </a:p>
          <a:p>
            <a:r>
              <a:rPr lang="cs-CZ" sz="2800" b="1" dirty="0"/>
              <a:t>u</a:t>
            </a:r>
            <a:r>
              <a:rPr lang="cs-CZ" sz="2800" b="1" dirty="0" smtClean="0"/>
              <a:t>s_ná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7213" y="2627388"/>
            <a:ext cx="1200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usychá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819956"/>
            <a:ext cx="3338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Pomazánka může být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63610" y="4392154"/>
            <a:ext cx="15606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e s_rem</a:t>
            </a:r>
          </a:p>
          <a:p>
            <a:r>
              <a:rPr lang="cs-CZ" sz="2800" b="1" dirty="0" smtClean="0"/>
              <a:t>s_rová</a:t>
            </a:r>
          </a:p>
          <a:p>
            <a:r>
              <a:rPr lang="cs-CZ" sz="2800" b="1" dirty="0"/>
              <a:t>u</a:t>
            </a:r>
            <a:r>
              <a:rPr lang="cs-CZ" sz="2800" b="1" dirty="0" smtClean="0"/>
              <a:t>s_lovná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24230" y="4823074"/>
            <a:ext cx="1494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e sýrem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pc1\AppData\Local\Microsoft\Windows\Temporary Internet Files\Content.IE5\NDS7HR14\MC900215775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678" y="4499579"/>
            <a:ext cx="1377219" cy="127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1\AppData\Local\Microsoft\Windows\Temporary Internet Files\Content.IE5\3RSN920P\MC900232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056689"/>
            <a:ext cx="1520354" cy="151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60297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836712"/>
            <a:ext cx="63119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neúplná slova a škrtni,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   co do řady nepatří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492896"/>
            <a:ext cx="14209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SYČET: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49331" y="2492896"/>
            <a:ext cx="62494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s_čící, s_lný, zas_čet, hlas_tý,</a:t>
            </a:r>
          </a:p>
          <a:p>
            <a:r>
              <a:rPr lang="cs-CZ" sz="3600" b="1" dirty="0" smtClean="0"/>
              <a:t> s_čení, s_kot, us_lovný, s_lácký</a:t>
            </a:r>
            <a:endParaRPr lang="cs-CZ" sz="3600" b="1" spc="-3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4889" y="4221088"/>
            <a:ext cx="1429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SYPAT: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75018" y="4221088"/>
            <a:ext cx="551041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pos_lat, pos_pat, nas_pat, </a:t>
            </a:r>
          </a:p>
          <a:p>
            <a:r>
              <a:rPr lang="cs-CZ" sz="3600" b="1" dirty="0" smtClean="0"/>
              <a:t>vys_pat, přes_pací,pos_lnit,</a:t>
            </a:r>
          </a:p>
          <a:p>
            <a:r>
              <a:rPr lang="cs-CZ" sz="3600" b="1" dirty="0" smtClean="0"/>
              <a:t>zás_p</a:t>
            </a:r>
            <a:endParaRPr lang="cs-CZ" sz="3600" b="1" dirty="0"/>
          </a:p>
        </p:txBody>
      </p:sp>
      <p:pic>
        <p:nvPicPr>
          <p:cNvPr id="3074" name="Picture 2" descr="C:\Users\pc1\AppData\Local\Microsoft\Windows\Temporary Internet Files\Content.IE5\NDS7HR14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516" y="1429813"/>
            <a:ext cx="1475656" cy="1063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1\AppData\Local\Microsoft\Windows\Temporary Internet Files\Content.IE5\3RSN920P\MC9001128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542" y="5229200"/>
            <a:ext cx="1181789" cy="1102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996177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2656"/>
            <a:ext cx="27428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VYŘEŠ KŘÍŽOVKU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1\AppData\Local\Microsoft\Windows\Temporary Internet Files\Content.IE5\NDS7HR14\MC900057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29269" y="982736"/>
            <a:ext cx="1960489" cy="173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32040" y="4149080"/>
            <a:ext cx="3918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TAJENKA _____________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229200"/>
            <a:ext cx="7868564" cy="95410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NÁPOVĚDA:   </a:t>
            </a:r>
            <a:r>
              <a:rPr lang="cs-CZ" sz="2800" b="1" dirty="0" smtClean="0"/>
              <a:t>s_kora, s_sel, dos_ta, sm_čec, nas_tit,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</a:t>
            </a:r>
            <a:r>
              <a:rPr lang="cs-CZ" sz="2800" b="1" dirty="0" smtClean="0"/>
              <a:t>nás_p, s_rovátka</a:t>
            </a:r>
            <a:endParaRPr lang="cs-CZ" sz="2800" b="1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95536" y="1196752"/>
          <a:ext cx="6096000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491880" y="371703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*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764704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*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8818714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66745"/>
            <a:ext cx="68499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Přiřaď VS  podle významu textu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3830792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Zcela nebo částečně nezpracovaný</a:t>
            </a:r>
          </a:p>
          <a:p>
            <a:r>
              <a:rPr lang="cs-CZ" sz="2000" b="1" dirty="0" smtClean="0"/>
              <a:t>Zvláště tepelnou úpravou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72375" y="999162"/>
            <a:ext cx="3194464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Pěkně zbarvený zpěvný pták</a:t>
            </a:r>
          </a:p>
          <a:p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3964" y="2420888"/>
            <a:ext cx="2627642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Přímý potomek,</a:t>
            </a:r>
          </a:p>
          <a:p>
            <a:r>
              <a:rPr lang="cs-CZ" sz="2000" b="1" dirty="0" smtClean="0"/>
              <a:t> dítě mužského pohlaví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0780" y="3588985"/>
            <a:ext cx="4130490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Vadnout následkem nedostatku vody</a:t>
            </a:r>
          </a:p>
          <a:p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3964" y="4525089"/>
            <a:ext cx="3265061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Vydávat zvuk ssss                    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3964" y="5373216"/>
            <a:ext cx="3007233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Malá sova,</a:t>
            </a:r>
          </a:p>
          <a:p>
            <a:r>
              <a:rPr lang="cs-CZ" sz="2000" b="1" dirty="0" smtClean="0"/>
              <a:t> žijící blízko lidských obydlí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1412" y="1861733"/>
            <a:ext cx="3248774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Nemající hlad, úplně najezen</a:t>
            </a:r>
          </a:p>
          <a:p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26465" y="2800187"/>
            <a:ext cx="2565895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Menší stepní hlodavec</a:t>
            </a:r>
          </a:p>
          <a:p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8191" y="3752444"/>
            <a:ext cx="1716239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Chladný, vlhký</a:t>
            </a:r>
          </a:p>
          <a:p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98560" y="4519742"/>
            <a:ext cx="3165290" cy="1015663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Potravinářský výrobek</a:t>
            </a:r>
          </a:p>
          <a:p>
            <a:r>
              <a:rPr lang="cs-CZ" sz="2000" b="1" dirty="0" smtClean="0"/>
              <a:t> z upravené sraženiny mléka</a:t>
            </a:r>
          </a:p>
          <a:p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10090" y="5729926"/>
            <a:ext cx="3120470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Nechat padat něco sypkého</a:t>
            </a:r>
          </a:p>
          <a:p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61606" y="1381418"/>
            <a:ext cx="11494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syrový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07040" y="2296140"/>
            <a:ext cx="684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96472" y="3794117"/>
            <a:ext cx="1322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usychat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9121" y="4426573"/>
            <a:ext cx="941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syčet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07039" y="5340581"/>
            <a:ext cx="992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sýček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13845" y="1196752"/>
            <a:ext cx="1145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sýkora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03874" y="2059110"/>
            <a:ext cx="788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sytý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36311" y="2991780"/>
            <a:ext cx="9014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sysel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00338" y="3942928"/>
            <a:ext cx="1465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sychravý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90862" y="5071952"/>
            <a:ext cx="620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sýr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38462" y="5914592"/>
            <a:ext cx="983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sypat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84221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0287" y="332656"/>
            <a:ext cx="49251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Urči slovní druhy u VS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>
                <a:solidFill>
                  <a:srgbClr val="FF0000"/>
                </a:solidFill>
              </a:rPr>
              <a:t>S</a:t>
            </a:r>
            <a:r>
              <a:rPr lang="cs-CZ" sz="4000" b="1" dirty="0" smtClean="0">
                <a:solidFill>
                  <a:srgbClr val="FF0000"/>
                </a:solidFill>
              </a:rPr>
              <a:t>lož je podle abecedy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0463" y="1988840"/>
            <a:ext cx="81830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Syn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00B050"/>
                </a:solidFill>
              </a:rPr>
              <a:t>sytý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C00000"/>
                </a:solidFill>
              </a:rPr>
              <a:t> sýr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00B050"/>
                </a:solidFill>
              </a:rPr>
              <a:t> syrový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00B050"/>
                </a:solidFill>
              </a:rPr>
              <a:t>sychravý</a:t>
            </a:r>
            <a:r>
              <a:rPr lang="cs-CZ" sz="3600" b="1" dirty="0" smtClean="0"/>
              <a:t>,  usychat,</a:t>
            </a:r>
          </a:p>
          <a:p>
            <a:r>
              <a:rPr lang="cs-CZ" sz="3600" b="1" dirty="0">
                <a:solidFill>
                  <a:srgbClr val="C00000"/>
                </a:solidFill>
              </a:rPr>
              <a:t>s</a:t>
            </a:r>
            <a:r>
              <a:rPr lang="cs-CZ" sz="3600" b="1" dirty="0" smtClean="0">
                <a:solidFill>
                  <a:srgbClr val="C00000"/>
                </a:solidFill>
              </a:rPr>
              <a:t>ýkora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C00000"/>
                </a:solidFill>
              </a:rPr>
              <a:t>sýček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C00000"/>
                </a:solidFill>
              </a:rPr>
              <a:t>sysel</a:t>
            </a:r>
            <a:r>
              <a:rPr lang="cs-CZ" sz="3600" b="1" dirty="0" smtClean="0"/>
              <a:t>,  syčet,  sypat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758782"/>
            <a:ext cx="2342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Podstatná jména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1929" y="3758782"/>
            <a:ext cx="1121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slovesa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5792" y="3758782"/>
            <a:ext cx="2179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Přídavná jména</a:t>
            </a:r>
            <a:endParaRPr lang="cs-CZ" sz="2400" b="1" dirty="0"/>
          </a:p>
        </p:txBody>
      </p:sp>
      <p:pic>
        <p:nvPicPr>
          <p:cNvPr id="2050" name="Picture 2" descr="C:\Users\pc1\AppData\Local\Microsoft\Windows\Temporary Internet Files\Content.IE5\1ZG1THOS\MC90005721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150" y="476672"/>
            <a:ext cx="1490313" cy="131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1\AppData\Local\Microsoft\Windows\Temporary Internet Files\Content.IE5\NDS7HR14\MC900324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17" y="664371"/>
            <a:ext cx="1258791" cy="90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65183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0287" y="332656"/>
            <a:ext cx="49251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Urči slovní druhy u VS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>
                <a:solidFill>
                  <a:srgbClr val="FF0000"/>
                </a:solidFill>
              </a:rPr>
              <a:t>S</a:t>
            </a:r>
            <a:r>
              <a:rPr lang="cs-CZ" sz="4000" b="1" dirty="0" smtClean="0">
                <a:solidFill>
                  <a:srgbClr val="FF0000"/>
                </a:solidFill>
              </a:rPr>
              <a:t>lož je podle abecedy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0463" y="1988840"/>
            <a:ext cx="81830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Syn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00B050"/>
                </a:solidFill>
              </a:rPr>
              <a:t>sytý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C00000"/>
                </a:solidFill>
              </a:rPr>
              <a:t> sýr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00B050"/>
                </a:solidFill>
              </a:rPr>
              <a:t> syrový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00B050"/>
                </a:solidFill>
              </a:rPr>
              <a:t>sychravý</a:t>
            </a:r>
            <a:r>
              <a:rPr lang="cs-CZ" sz="3600" b="1" dirty="0" smtClean="0"/>
              <a:t>,  usychat,</a:t>
            </a:r>
          </a:p>
          <a:p>
            <a:r>
              <a:rPr lang="cs-CZ" sz="3600" b="1" dirty="0">
                <a:solidFill>
                  <a:srgbClr val="C00000"/>
                </a:solidFill>
              </a:rPr>
              <a:t>s</a:t>
            </a:r>
            <a:r>
              <a:rPr lang="cs-CZ" sz="3600" b="1" dirty="0" smtClean="0">
                <a:solidFill>
                  <a:srgbClr val="C00000"/>
                </a:solidFill>
              </a:rPr>
              <a:t>ýkora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C00000"/>
                </a:solidFill>
              </a:rPr>
              <a:t>sýček</a:t>
            </a:r>
            <a:r>
              <a:rPr lang="cs-CZ" sz="3600" b="1" dirty="0" smtClean="0"/>
              <a:t>,  </a:t>
            </a:r>
            <a:r>
              <a:rPr lang="cs-CZ" sz="3600" b="1" dirty="0" smtClean="0">
                <a:solidFill>
                  <a:srgbClr val="C00000"/>
                </a:solidFill>
              </a:rPr>
              <a:t>sysel</a:t>
            </a:r>
            <a:r>
              <a:rPr lang="cs-CZ" sz="3600" b="1" dirty="0" smtClean="0"/>
              <a:t>,  syčet,  sypat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448120"/>
            <a:ext cx="2342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Podstatná jména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11077" y="3448120"/>
            <a:ext cx="1121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slovesa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0566" y="3448119"/>
            <a:ext cx="2179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Přídavná jména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75761" y="3921647"/>
            <a:ext cx="114537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ýček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ýkora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yn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ýr</a:t>
            </a:r>
          </a:p>
          <a:p>
            <a:r>
              <a:rPr lang="cs-CZ" sz="2800" b="1" dirty="0" smtClean="0"/>
              <a:t>sysel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02693" y="3925766"/>
            <a:ext cx="132228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yčet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ypat</a:t>
            </a:r>
          </a:p>
          <a:p>
            <a:r>
              <a:rPr lang="cs-CZ" sz="2800" b="1" dirty="0" smtClean="0"/>
              <a:t>usychat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96209" y="3909784"/>
            <a:ext cx="146597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ychravý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yrový</a:t>
            </a:r>
          </a:p>
          <a:p>
            <a:r>
              <a:rPr lang="cs-CZ" sz="2800" b="1" dirty="0" smtClean="0"/>
              <a:t>sytý</a:t>
            </a:r>
            <a:endParaRPr lang="cs-CZ" sz="2800" b="1" dirty="0"/>
          </a:p>
        </p:txBody>
      </p:sp>
      <p:pic>
        <p:nvPicPr>
          <p:cNvPr id="1026" name="Picture 2" descr="C:\Users\pc1\AppData\Local\Microsoft\Windows\Temporary Internet Files\Content.IE5\NDS7HR14\MC900109229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293" y="4789719"/>
            <a:ext cx="864566" cy="1042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1\AppData\Local\Microsoft\Windows\Temporary Internet Files\Content.IE5\3RSN920P\MC9004109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121" y="4865960"/>
            <a:ext cx="1059392" cy="128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1\AppData\Local\Microsoft\Windows\Temporary Internet Files\Content.IE5\1ZG1THOS\MC9003244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077" y="5405455"/>
            <a:ext cx="1139438" cy="82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166129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834474"/>
              </p:ext>
            </p:extLst>
          </p:nvPr>
        </p:nvGraphicFramePr>
        <p:xfrm>
          <a:off x="539552" y="2267871"/>
          <a:ext cx="4139418" cy="374441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9903"/>
                <a:gridCol w="689903"/>
                <a:gridCol w="689903"/>
                <a:gridCol w="689903"/>
                <a:gridCol w="689903"/>
                <a:gridCol w="689903"/>
              </a:tblGrid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 Z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CH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Á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Ť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Ú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33601" y="548680"/>
            <a:ext cx="67289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Doplň i/ý do pomocných slov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      vyhledej je ve čtyřsměrce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2708920"/>
            <a:ext cx="328333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s</a:t>
            </a:r>
            <a:r>
              <a:rPr lang="cs-CZ" sz="3600" b="1" dirty="0" smtClean="0"/>
              <a:t>_n, s_ťka, s_to,</a:t>
            </a:r>
          </a:p>
          <a:p>
            <a:r>
              <a:rPr lang="cs-CZ" sz="3600" b="1" dirty="0" smtClean="0"/>
              <a:t>ús_lí, zas_chá , </a:t>
            </a:r>
          </a:p>
          <a:p>
            <a:r>
              <a:rPr lang="cs-CZ" sz="3600" b="1" dirty="0" smtClean="0"/>
              <a:t>s_čet, s_t, s_la,  </a:t>
            </a:r>
          </a:p>
          <a:p>
            <a:r>
              <a:rPr lang="cs-CZ" sz="3600" b="1" dirty="0" smtClean="0"/>
              <a:t>us_nat, s_pat , </a:t>
            </a:r>
          </a:p>
          <a:p>
            <a:r>
              <a:rPr lang="cs-CZ" sz="3600" b="1" dirty="0" smtClean="0"/>
              <a:t>s_čet,</a:t>
            </a:r>
            <a:endParaRPr lang="cs-CZ" sz="3600" b="1" dirty="0"/>
          </a:p>
        </p:txBody>
      </p:sp>
      <p:pic>
        <p:nvPicPr>
          <p:cNvPr id="2052" name="Picture 4" descr="C:\Users\pc1\AppData\Local\Microsoft\Windows\Temporary Internet Files\Content.IE5\3RSN920P\MC9003381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240" y="5603143"/>
            <a:ext cx="1894637" cy="72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1\AppData\Local\Microsoft\Windows\Temporary Internet Files\Content.IE5\3RSN920P\MC9003607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15" y="1772816"/>
            <a:ext cx="1924812" cy="82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32214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3090029"/>
              </p:ext>
            </p:extLst>
          </p:nvPr>
        </p:nvGraphicFramePr>
        <p:xfrm>
          <a:off x="539552" y="2267871"/>
          <a:ext cx="4139418" cy="374441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9903"/>
                <a:gridCol w="689903"/>
                <a:gridCol w="689903"/>
                <a:gridCol w="689903"/>
                <a:gridCol w="689903"/>
                <a:gridCol w="689903"/>
              </a:tblGrid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 Z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CH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Á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Ť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Ú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33601" y="548680"/>
            <a:ext cx="67289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Doplň i/ý do pomocných slov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      vyhledej je ve čtyřsměrce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2708920"/>
            <a:ext cx="312790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</a:t>
            </a:r>
            <a:r>
              <a:rPr lang="cs-CZ" sz="3600" b="1" dirty="0"/>
              <a:t>y</a:t>
            </a:r>
            <a:r>
              <a:rPr lang="cs-CZ" sz="3600" b="1" dirty="0" smtClean="0"/>
              <a:t>n, síťka, síto,</a:t>
            </a:r>
          </a:p>
          <a:p>
            <a:r>
              <a:rPr lang="cs-CZ" sz="3600" b="1" dirty="0" smtClean="0"/>
              <a:t>úsilí, zasychá , </a:t>
            </a:r>
          </a:p>
          <a:p>
            <a:r>
              <a:rPr lang="cs-CZ" sz="3600" b="1" dirty="0" smtClean="0"/>
              <a:t>syčet, syt, síla,  </a:t>
            </a:r>
          </a:p>
          <a:p>
            <a:r>
              <a:rPr lang="cs-CZ" sz="3600" b="1" dirty="0" smtClean="0"/>
              <a:t>usínat, sypat , </a:t>
            </a:r>
          </a:p>
          <a:p>
            <a:r>
              <a:rPr lang="cs-CZ" sz="3600" b="1" dirty="0" smtClean="0"/>
              <a:t>syčet,</a:t>
            </a:r>
            <a:endParaRPr lang="cs-CZ" sz="3600" b="1" dirty="0"/>
          </a:p>
        </p:txBody>
      </p:sp>
      <p:pic>
        <p:nvPicPr>
          <p:cNvPr id="2052" name="Picture 4" descr="C:\Users\pc1\AppData\Local\Microsoft\Windows\Temporary Internet Files\Content.IE5\3RSN920P\MC9003381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240" y="5603143"/>
            <a:ext cx="1894637" cy="72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1\AppData\Local\Microsoft\Windows\Temporary Internet Files\Content.IE5\3RSN920P\MC9003607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15" y="1772816"/>
            <a:ext cx="1924812" cy="82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342559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03554" y="637695"/>
            <a:ext cx="45203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i,í/y,ý  do slov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287" y="1916832"/>
            <a:ext cx="866487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 pros_nci b_vají s_chravé dny. Cesty jsou</a:t>
            </a:r>
          </a:p>
          <a:p>
            <a:r>
              <a:rPr lang="cs-CZ" sz="3600" b="1" dirty="0"/>
              <a:t>z</a:t>
            </a:r>
            <a:r>
              <a:rPr lang="cs-CZ" sz="3600" b="1" dirty="0" smtClean="0"/>
              <a:t>as_pány sněhem. S_lničáři na sníh s_pou</a:t>
            </a:r>
          </a:p>
          <a:p>
            <a:r>
              <a:rPr lang="cs-CZ" sz="3600" b="1" dirty="0" smtClean="0"/>
              <a:t>p_sek. V kuchyni s_čí voda. Bab_čka vaří čaj.</a:t>
            </a:r>
          </a:p>
          <a:p>
            <a:r>
              <a:rPr lang="cs-CZ" sz="3600" b="1" dirty="0" smtClean="0"/>
              <a:t>Jíme chléb se s_rem. Zb_tky dáme za okno </a:t>
            </a:r>
          </a:p>
          <a:p>
            <a:r>
              <a:rPr lang="cs-CZ" sz="3600" b="1" dirty="0" smtClean="0"/>
              <a:t>s_korkám. Nas_cení a um_tí us_náme. Na 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ebi se zatřp_til měsíc. Zdá se mi, jak l_žuji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a s_pkém sněhu.</a:t>
            </a:r>
            <a:endParaRPr lang="cs-CZ" sz="3600" b="1" dirty="0"/>
          </a:p>
        </p:txBody>
      </p:sp>
      <p:pic>
        <p:nvPicPr>
          <p:cNvPr id="3074" name="Picture 2" descr="C:\Users\pc1\AppData\Local\Microsoft\Windows\Temporary Internet Files\Content.IE5\X08IQZRT\MM900365305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100" y="62230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82708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03554" y="637695"/>
            <a:ext cx="45203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i,í/y,ý  do slov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287" y="1916832"/>
            <a:ext cx="866487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 prosinci bývají sychravé dny. Cesty jsou</a:t>
            </a:r>
          </a:p>
          <a:p>
            <a:r>
              <a:rPr lang="cs-CZ" sz="3600" b="1" dirty="0" smtClean="0"/>
              <a:t>zasypány sněhem. Silničáři na sníh sypou</a:t>
            </a:r>
          </a:p>
          <a:p>
            <a:r>
              <a:rPr lang="cs-CZ" sz="3600" b="1" dirty="0" smtClean="0"/>
              <a:t>písek. V kuchyni syčí voda. Babička vaří čaj.</a:t>
            </a:r>
          </a:p>
          <a:p>
            <a:r>
              <a:rPr lang="cs-CZ" sz="3600" b="1" dirty="0" smtClean="0"/>
              <a:t>Jíme chléb se sýrem. Zbytky dáme za okno </a:t>
            </a:r>
          </a:p>
          <a:p>
            <a:r>
              <a:rPr lang="cs-CZ" sz="3600" b="1" dirty="0" smtClean="0"/>
              <a:t>sýkorkám. Nasycení a umytí usínáme. Na 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ebi se zatřpytil měsíc. Zdá </a:t>
            </a:r>
            <a:r>
              <a:rPr lang="cs-CZ" sz="3600" b="1" smtClean="0"/>
              <a:t>se mi, </a:t>
            </a:r>
            <a:r>
              <a:rPr lang="cs-CZ" sz="3600" b="1" dirty="0" smtClean="0"/>
              <a:t>jak lyžuji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a sypkém sněhu.</a:t>
            </a:r>
            <a:endParaRPr lang="cs-CZ" sz="3600" b="1" dirty="0"/>
          </a:p>
        </p:txBody>
      </p:sp>
      <p:pic>
        <p:nvPicPr>
          <p:cNvPr id="4099" name="Picture 3" descr="C:\Users\pc1\AppData\Local\Microsoft\Windows\Temporary Internet Files\Content.IE5\1ZG1THOS\MC900361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92711"/>
            <a:ext cx="1065786" cy="13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1\AppData\Local\Microsoft\Windows\Temporary Internet Files\Content.IE5\3RSN920P\MC9003381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650" y="5540375"/>
            <a:ext cx="1893888" cy="72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211318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689</Words>
  <Application>Microsoft Office PowerPoint</Application>
  <PresentationFormat>Předvádění na obrazovce (4:3)</PresentationFormat>
  <Paragraphs>248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Všichni</dc:creator>
  <cp:lastModifiedBy>08G8</cp:lastModifiedBy>
  <cp:revision>13</cp:revision>
  <dcterms:created xsi:type="dcterms:W3CDTF">2012-04-15T19:41:06Z</dcterms:created>
  <dcterms:modified xsi:type="dcterms:W3CDTF">2013-07-27T10:47:49Z</dcterms:modified>
</cp:coreProperties>
</file>