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72" r:id="rId3"/>
    <p:sldId id="257" r:id="rId4"/>
    <p:sldId id="258" r:id="rId5"/>
    <p:sldId id="259" r:id="rId6"/>
    <p:sldId id="262" r:id="rId7"/>
    <p:sldId id="260" r:id="rId8"/>
    <p:sldId id="261" r:id="rId9"/>
    <p:sldId id="263" r:id="rId10"/>
    <p:sldId id="264" r:id="rId11"/>
    <p:sldId id="265" r:id="rId12"/>
    <p:sldId id="266" r:id="rId13"/>
    <p:sldId id="268" r:id="rId14"/>
    <p:sldId id="270" r:id="rId15"/>
    <p:sldId id="267" r:id="rId16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VY_32_INOVACE_10_Český jazyk 3.- ročník ZŠ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a Mateřská škola Vlastějovice, okres Kutná Hora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Jaroslava Šašinková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Vyjmenovaná slova po „V“ 1. část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CZ1.07/1.4.00/21.0896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B4E7D95-8D90-4FB5-89A6-B92D6D192201}" type="presOf" srcId="{D1D4F407-5343-4D3F-B5B9-D407B03CAEB4}" destId="{D005CE8C-CC26-4C3E-AC11-E15060ECD759}" srcOrd="0" destOrd="0" presId="urn:microsoft.com/office/officeart/2005/8/layout/target3"/>
    <dgm:cxn modelId="{7D9678ED-6888-4689-9830-97B75DABAF41}" type="presOf" srcId="{D1B46980-6531-4606-95E6-44980827E919}" destId="{6140AFEC-043D-4C43-A2F9-D0F5331DF3A3}" srcOrd="0" destOrd="0" presId="urn:microsoft.com/office/officeart/2005/8/layout/target3"/>
    <dgm:cxn modelId="{C2EC8420-5A6F-481D-B1B2-E36FBBFDACE1}" type="presOf" srcId="{D8197B8C-B260-4A16-BDF4-0947B075E274}" destId="{25B08C86-7E15-44DC-BE7F-FFB55DD49D12}" srcOrd="0" destOrd="0" presId="urn:microsoft.com/office/officeart/2005/8/layout/target3"/>
    <dgm:cxn modelId="{3D3DE918-77BB-4391-80A8-5436C3C4D250}" type="presOf" srcId="{D1B46980-6531-4606-95E6-44980827E919}" destId="{2BE915AB-18AA-4053-B92C-3BFC9ED204BB}" srcOrd="1" destOrd="0" presId="urn:microsoft.com/office/officeart/2005/8/layout/target3"/>
    <dgm:cxn modelId="{CE3008D2-6E7D-4DBF-9D73-81F924AFBC5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08813BF-34EB-4F3B-84D9-53F940219402}" type="presOf" srcId="{757F3AB3-0718-4624-B441-E567A8F0AB56}" destId="{333A1088-737F-45CB-B68E-254E46348037}" srcOrd="0" destOrd="0" presId="urn:microsoft.com/office/officeart/2005/8/layout/target3"/>
    <dgm:cxn modelId="{B9402249-AFE8-4831-8858-B799BBAE333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409BFD-6735-4595-8042-354830BEEDB4}" type="presOf" srcId="{4C35D32F-0EAB-4CD7-82EE-45574DC2A586}" destId="{8BEBB6EC-1DAA-4CAC-8A25-BC0FCBD5DBD5}" srcOrd="0" destOrd="0" presId="urn:microsoft.com/office/officeart/2005/8/layout/target3"/>
    <dgm:cxn modelId="{7016DD9C-8B52-4781-B03B-6EFD648F818B}" type="presOf" srcId="{B651F6E3-6281-48DB-9319-2AEAFDAE7572}" destId="{619D679B-A015-4ECF-8348-D1034C574F40}" srcOrd="0" destOrd="0" presId="urn:microsoft.com/office/officeart/2005/8/layout/target3"/>
    <dgm:cxn modelId="{46A57332-D9C3-4846-8C70-F5A088FDD255}" type="presOf" srcId="{B651F6E3-6281-48DB-9319-2AEAFDAE7572}" destId="{6BB5E863-4638-4E1D-BFDE-399D028AC4ED}" srcOrd="1" destOrd="0" presId="urn:microsoft.com/office/officeart/2005/8/layout/target3"/>
    <dgm:cxn modelId="{4EC12A84-887C-4C8F-B8C7-7B84D3BF4ED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3D837D8-3BF3-4359-9965-4F685E358B61}" type="presParOf" srcId="{333A1088-737F-45CB-B68E-254E46348037}" destId="{F5ABB229-8D3B-4694-996A-96F23CF14429}" srcOrd="0" destOrd="0" presId="urn:microsoft.com/office/officeart/2005/8/layout/target3"/>
    <dgm:cxn modelId="{18B2EDBA-830B-465C-95EE-33E6F5DC5A89}" type="presParOf" srcId="{333A1088-737F-45CB-B68E-254E46348037}" destId="{F41139FD-01EE-4571-8B17-4FB00FC51163}" srcOrd="1" destOrd="0" presId="urn:microsoft.com/office/officeart/2005/8/layout/target3"/>
    <dgm:cxn modelId="{04637529-CF75-4FBB-B2D8-B3DD87ED403D}" type="presParOf" srcId="{333A1088-737F-45CB-B68E-254E46348037}" destId="{D005CE8C-CC26-4C3E-AC11-E15060ECD759}" srcOrd="2" destOrd="0" presId="urn:microsoft.com/office/officeart/2005/8/layout/target3"/>
    <dgm:cxn modelId="{DE652140-9309-430F-81AD-43CA3034FE34}" type="presParOf" srcId="{333A1088-737F-45CB-B68E-254E46348037}" destId="{2C702D82-9B77-49B7-9568-BB8EB47C3372}" srcOrd="3" destOrd="0" presId="urn:microsoft.com/office/officeart/2005/8/layout/target3"/>
    <dgm:cxn modelId="{1AEEE9B1-9FD4-4D7B-A60D-85983AB23548}" type="presParOf" srcId="{333A1088-737F-45CB-B68E-254E46348037}" destId="{A52A0455-90FF-4808-ABD0-F02540D31D5A}" srcOrd="4" destOrd="0" presId="urn:microsoft.com/office/officeart/2005/8/layout/target3"/>
    <dgm:cxn modelId="{BB1AD3E6-DDA0-4E09-9476-5EE89B473C46}" type="presParOf" srcId="{333A1088-737F-45CB-B68E-254E46348037}" destId="{6140AFEC-043D-4C43-A2F9-D0F5331DF3A3}" srcOrd="5" destOrd="0" presId="urn:microsoft.com/office/officeart/2005/8/layout/target3"/>
    <dgm:cxn modelId="{A7A85BD9-F8A8-4564-BA18-C065A2476FDA}" type="presParOf" srcId="{333A1088-737F-45CB-B68E-254E46348037}" destId="{9358AC05-5D7D-4327-9F80-1AD486AEA664}" srcOrd="6" destOrd="0" presId="urn:microsoft.com/office/officeart/2005/8/layout/target3"/>
    <dgm:cxn modelId="{97FB4D1E-9560-4B86-B46C-FF18D7485FE1}" type="presParOf" srcId="{333A1088-737F-45CB-B68E-254E46348037}" destId="{313FC574-E1CD-4FB4-B054-0B805CE0447D}" srcOrd="7" destOrd="0" presId="urn:microsoft.com/office/officeart/2005/8/layout/target3"/>
    <dgm:cxn modelId="{A648817C-49BE-4158-8A37-34795EB7D027}" type="presParOf" srcId="{333A1088-737F-45CB-B68E-254E46348037}" destId="{619D679B-A015-4ECF-8348-D1034C574F40}" srcOrd="8" destOrd="0" presId="urn:microsoft.com/office/officeart/2005/8/layout/target3"/>
    <dgm:cxn modelId="{D0327A2F-7CC4-421D-AD9C-2FD2E5B3B5E1}" type="presParOf" srcId="{333A1088-737F-45CB-B68E-254E46348037}" destId="{322283A8-4A27-4CDA-BAE3-F381106A9174}" srcOrd="9" destOrd="0" presId="urn:microsoft.com/office/officeart/2005/8/layout/target3"/>
    <dgm:cxn modelId="{7F5496AE-B281-45AC-A6BF-EB4BFBB9D23C}" type="presParOf" srcId="{333A1088-737F-45CB-B68E-254E46348037}" destId="{FFC9F71D-1B4F-4AD9-A4A6-86ADEFC8AF5C}" srcOrd="10" destOrd="0" presId="urn:microsoft.com/office/officeart/2005/8/layout/target3"/>
    <dgm:cxn modelId="{4392FF41-93BA-4D8A-8DDE-FA550D93B1CF}" type="presParOf" srcId="{333A1088-737F-45CB-B68E-254E46348037}" destId="{25B08C86-7E15-44DC-BE7F-FFB55DD49D12}" srcOrd="11" destOrd="0" presId="urn:microsoft.com/office/officeart/2005/8/layout/target3"/>
    <dgm:cxn modelId="{9B6EEE30-1461-49F1-A2C9-22C9917C3472}" type="presParOf" srcId="{333A1088-737F-45CB-B68E-254E46348037}" destId="{76644BE8-9D7C-4C09-B250-3D10AF48CBB7}" srcOrd="12" destOrd="0" presId="urn:microsoft.com/office/officeart/2005/8/layout/target3"/>
    <dgm:cxn modelId="{15E29D1D-D53C-4DAE-BC39-4740196F0A9E}" type="presParOf" srcId="{333A1088-737F-45CB-B68E-254E46348037}" destId="{EE85B701-7295-41C0-BA7A-34D3756A2AE6}" srcOrd="13" destOrd="0" presId="urn:microsoft.com/office/officeart/2005/8/layout/target3"/>
    <dgm:cxn modelId="{51D1C308-2578-4291-BA7A-D9CE46A1695A}" type="presParOf" srcId="{333A1088-737F-45CB-B68E-254E46348037}" destId="{8BEBB6EC-1DAA-4CAC-8A25-BC0FCBD5DBD5}" srcOrd="14" destOrd="0" presId="urn:microsoft.com/office/officeart/2005/8/layout/target3"/>
    <dgm:cxn modelId="{28855FDF-F015-49A2-9362-54E8B4774D37}" type="presParOf" srcId="{333A1088-737F-45CB-B68E-254E46348037}" destId="{AED2198E-93D5-4001-81B4-73124B309672}" srcOrd="15" destOrd="0" presId="urn:microsoft.com/office/officeart/2005/8/layout/target3"/>
    <dgm:cxn modelId="{6D7F7CB3-9B5F-49D8-B16F-2B2BD1B558F8}" type="presParOf" srcId="{333A1088-737F-45CB-B68E-254E46348037}" destId="{2BE915AB-18AA-4053-B92C-3BFC9ED204BB}" srcOrd="16" destOrd="0" presId="urn:microsoft.com/office/officeart/2005/8/layout/target3"/>
    <dgm:cxn modelId="{B068B96F-EC51-450A-ADF3-F95B9B04F176}" type="presParOf" srcId="{333A1088-737F-45CB-B68E-254E46348037}" destId="{6BB5E863-4638-4E1D-BFDE-399D028AC4ED}" srcOrd="17" destOrd="0" presId="urn:microsoft.com/office/officeart/2005/8/layout/target3"/>
    <dgm:cxn modelId="{4477FB18-3FF9-49A9-A792-58C9B26227C3}" type="presParOf" srcId="{333A1088-737F-45CB-B68E-254E46348037}" destId="{5A5FFA88-C948-4069-8E93-59FA12366E83}" srcOrd="18" destOrd="0" presId="urn:microsoft.com/office/officeart/2005/8/layout/target3"/>
    <dgm:cxn modelId="{1044E472-43DB-40A9-9BD8-6D428B7A8D8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a Mateřská škola Vlastějovice, okres Kutná Hora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Jaroslava Šašinková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VY_32_INOVACE_10_Český jazyk 3.- ročník ZŠ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Vyjmenovaná slova po „V“ 1. část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CZ1.07/1.4.00/21.0896</a:t>
          </a:r>
          <a:endParaRPr lang="cs-CZ" sz="16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0ED487-11BA-48DA-B6B2-1FD509B53C93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67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880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880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AFEB7-4BF0-4DE5-9123-2B2C931734B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179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3728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6016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3389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1492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1136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4868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6902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6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6156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7540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29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4D72FF-2795-4296-866A-F80036845A6C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FDC94-7072-4AC6-BC00-FDCF8DCF38D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875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56347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789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77828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po „V“ 1. část</a:t>
            </a:r>
          </a:p>
          <a:p>
            <a:endParaRPr lang="cs-CZ" dirty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 3. ročník ZŠ</a:t>
            </a:r>
          </a:p>
          <a:p>
            <a:endParaRPr lang="cs-CZ" dirty="0"/>
          </a:p>
          <a:p>
            <a:r>
              <a:rPr lang="cs-CZ" dirty="0" smtClean="0"/>
              <a:t>Anotace: </a:t>
            </a:r>
          </a:p>
          <a:p>
            <a:r>
              <a:rPr lang="cs-CZ" dirty="0" smtClean="0"/>
              <a:t>Tato prezentace slouží k uvedení a procvičování učiva vyjmenovaných slov po „V“ </a:t>
            </a:r>
          </a:p>
          <a:p>
            <a:r>
              <a:rPr lang="cs-CZ" dirty="0" smtClean="0"/>
              <a:t>zajímavou formou. </a:t>
            </a:r>
            <a:r>
              <a:rPr lang="cs-CZ" dirty="0" smtClean="0"/>
              <a:t>Zaměřeno </a:t>
            </a:r>
            <a:r>
              <a:rPr lang="cs-CZ" dirty="0" smtClean="0"/>
              <a:t>také na procvičení abecedy, určování různých</a:t>
            </a:r>
          </a:p>
          <a:p>
            <a:r>
              <a:rPr lang="cs-CZ" dirty="0" smtClean="0"/>
              <a:t>tvarů podstatných jmen a sloves, určování protikladů.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a</a:t>
            </a:r>
          </a:p>
          <a:p>
            <a:r>
              <a:rPr lang="cs-CZ" dirty="0" smtClean="0"/>
              <a:t>použít k procvičování učiva ve třídě nebo doma.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Citace: MS Office 2010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723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Přehled vyjmenovaných slov po „V“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708920"/>
            <a:ext cx="748538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  vysoký  výt  výskat  zvykat  žvýkat  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v</a:t>
            </a:r>
            <a:r>
              <a:rPr lang="cs-CZ" sz="3600" b="1" dirty="0" smtClean="0">
                <a:solidFill>
                  <a:srgbClr val="FF0000"/>
                </a:solidFill>
              </a:rPr>
              <a:t>ydra  výr  vyžle  povyk  výheň  slova 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</a:rPr>
              <a:t> přeponou vy-, vý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Všichni\Local Settings\Temporary Internet Files\Content.IE5\YPGXA76F\MC900434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877078" cy="1265436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5KEH41CJ\MP9002628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377314"/>
            <a:ext cx="902269" cy="1360205"/>
          </a:xfrm>
          <a:prstGeom prst="rect">
            <a:avLst/>
          </a:prstGeom>
          <a:noFill/>
        </p:spPr>
      </p:pic>
      <p:pic>
        <p:nvPicPr>
          <p:cNvPr id="1028" name="Picture 4" descr="C:\Documents and Settings\Všichni\Local Settings\Temporary Internet Files\Content.IE5\TF7B15CE\MC9002324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628800"/>
            <a:ext cx="1358653" cy="1043996"/>
          </a:xfrm>
          <a:prstGeom prst="rect">
            <a:avLst/>
          </a:prstGeom>
          <a:noFill/>
        </p:spPr>
      </p:pic>
      <p:pic>
        <p:nvPicPr>
          <p:cNvPr id="1031" name="Picture 7" descr="C:\Documents and Settings\Všichni\Local Settings\Temporary Internet Files\Content.IE5\YPGXA76F\MC9002321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412776"/>
            <a:ext cx="1012369" cy="1281984"/>
          </a:xfrm>
          <a:prstGeom prst="rect">
            <a:avLst/>
          </a:prstGeom>
          <a:noFill/>
        </p:spPr>
      </p:pic>
      <p:pic>
        <p:nvPicPr>
          <p:cNvPr id="1032" name="Picture 8" descr="C:\Documents and Settings\Všichni\Local Settings\Temporary Internet Files\Content.IE5\GP2J4TQB\MC9002404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340768"/>
            <a:ext cx="1489916" cy="1485435"/>
          </a:xfrm>
          <a:prstGeom prst="rect">
            <a:avLst/>
          </a:prstGeom>
          <a:noFill/>
        </p:spPr>
      </p:pic>
      <p:pic>
        <p:nvPicPr>
          <p:cNvPr id="1033" name="Picture 9" descr="C:\Documents and Settings\Všichni\Local Settings\Temporary Internet Files\Content.IE5\5KEH41CJ\MC9003379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869160"/>
            <a:ext cx="1226844" cy="843302"/>
          </a:xfrm>
          <a:prstGeom prst="rect">
            <a:avLst/>
          </a:prstGeom>
          <a:noFill/>
        </p:spPr>
      </p:pic>
      <p:pic>
        <p:nvPicPr>
          <p:cNvPr id="1035" name="Picture 11" descr="C:\Documents and Settings\Všichni\Local Settings\Temporary Internet Files\Content.IE5\4H238HYB\MP90040721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3728" y="4869160"/>
            <a:ext cx="1518672" cy="1012053"/>
          </a:xfrm>
          <a:prstGeom prst="rect">
            <a:avLst/>
          </a:prstGeom>
          <a:noFill/>
        </p:spPr>
      </p:pic>
      <p:pic>
        <p:nvPicPr>
          <p:cNvPr id="1037" name="Picture 13" descr="C:\Documents and Settings\Všichni\Local Settings\Temporary Internet Files\Content.IE5\5KEH41CJ\MC90044140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3933056"/>
            <a:ext cx="1816100" cy="860425"/>
          </a:xfrm>
          <a:prstGeom prst="rect">
            <a:avLst/>
          </a:prstGeom>
          <a:noFill/>
        </p:spPr>
      </p:pic>
      <p:pic>
        <p:nvPicPr>
          <p:cNvPr id="1039" name="Picture 15" descr="C:\Documents and Settings\Všichni\Local Settings\Temporary Internet Files\Content.IE5\WJYZ63IX\MC90023204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5157192"/>
            <a:ext cx="1050642" cy="1150040"/>
          </a:xfrm>
          <a:prstGeom prst="rect">
            <a:avLst/>
          </a:prstGeom>
          <a:noFill/>
        </p:spPr>
      </p:pic>
      <p:pic>
        <p:nvPicPr>
          <p:cNvPr id="1040" name="Picture 16" descr="C:\Documents and Settings\Všichni\Local Settings\Temporary Internet Files\Content.IE5\9V7OO5SK\MC90009022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5157192"/>
            <a:ext cx="1557795" cy="11187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133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Najdi, co do řádku nepatří a proč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10418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v</a:t>
            </a:r>
            <a:r>
              <a:rPr lang="cs-CZ" sz="3200" b="1" dirty="0" smtClean="0"/>
              <a:t>ysoký,  žvýkat,  zvykat,  výskat,  výt</a:t>
            </a:r>
          </a:p>
          <a:p>
            <a:endParaRPr lang="cs-CZ" sz="3200" b="1" dirty="0"/>
          </a:p>
          <a:p>
            <a:r>
              <a:rPr lang="cs-CZ" sz="3200" b="1" dirty="0"/>
              <a:t>v</a:t>
            </a:r>
            <a:r>
              <a:rPr lang="cs-CZ" sz="3200" b="1" dirty="0" smtClean="0"/>
              <a:t>ýr,  vyžle,  povyk,  výskat,  vydra,  výheň</a:t>
            </a:r>
          </a:p>
          <a:p>
            <a:endParaRPr lang="cs-CZ" sz="3200" b="1" dirty="0"/>
          </a:p>
          <a:p>
            <a:r>
              <a:rPr lang="cs-CZ" sz="3200" b="1" dirty="0"/>
              <a:t>v</a:t>
            </a:r>
            <a:r>
              <a:rPr lang="cs-CZ" sz="3200" b="1" dirty="0" smtClean="0"/>
              <a:t>ydra,  výr,  povyk,  vyžle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852936"/>
            <a:ext cx="38461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</a:rPr>
              <a:t>ysoký – není sloveso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861048"/>
            <a:ext cx="54040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</a:rPr>
              <a:t>ýskat – není podstatné jméno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869160"/>
            <a:ext cx="32469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ovyk – není zvíře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Všichni\Local Settings\Temporary Internet Files\Content.IE5\2RKRAHOD\MP9004385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700808"/>
            <a:ext cx="1022893" cy="1256184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IPXAZ2T4\MC9002324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005064"/>
            <a:ext cx="1559874" cy="1198615"/>
          </a:xfrm>
          <a:prstGeom prst="rect">
            <a:avLst/>
          </a:prstGeom>
          <a:noFill/>
        </p:spPr>
      </p:pic>
      <p:pic>
        <p:nvPicPr>
          <p:cNvPr id="2052" name="Picture 4" descr="C:\Documents and Settings\Všichni\Local Settings\Temporary Internet Files\Content.IE5\TF7B15CE\MC9002320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941168"/>
            <a:ext cx="1501361" cy="1643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73141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Srovnej slovesa, podstatná jména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a všechna VS podle abecedy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5171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výt  výskat  zvykat  žvýkat 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924944"/>
            <a:ext cx="5975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vydra  výr  povyk  výheň  vyžle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933056"/>
            <a:ext cx="85490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  vysoký  výt  výskat  zvykat  žvýkat  vydra</a:t>
            </a:r>
          </a:p>
          <a:p>
            <a:r>
              <a:rPr lang="cs-CZ" sz="3600" b="1" dirty="0" smtClean="0"/>
              <a:t>výr  vyžle  povyk  výheň</a:t>
            </a:r>
            <a:endParaRPr lang="cs-CZ" sz="3600" b="1" dirty="0"/>
          </a:p>
        </p:txBody>
      </p:sp>
      <p:pic>
        <p:nvPicPr>
          <p:cNvPr id="1026" name="Picture 2" descr="C:\Documents and Settings\Všichni\Local Settings\Temporary Internet Files\Content.IE5\MIOTUQJV\MC9000299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916832"/>
            <a:ext cx="1714500" cy="615950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5KEH41CJ\MP9004072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852936"/>
            <a:ext cx="1700904" cy="11334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73141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Srovnej slovesa, podstatná jména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a všechna VS podle abecedy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5171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výt  výskat  zvykat  žvýkat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348880"/>
            <a:ext cx="5067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výskat  výt  zvykat  žvýkat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924944"/>
            <a:ext cx="5975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vydra  výr  povyk  výheň  vyžle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429000"/>
            <a:ext cx="5975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povyk  vydra  výheň  výr  vyžle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933056"/>
            <a:ext cx="85490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  vysoký  výt  výskat  zvykat  žvýkat  vydra</a:t>
            </a:r>
          </a:p>
          <a:p>
            <a:r>
              <a:rPr lang="cs-CZ" sz="3600" b="1" dirty="0" smtClean="0"/>
              <a:t>výr  vyžle  povyk  výheň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013176"/>
            <a:ext cx="84987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povyk   vy  vydra  výheň  výr  výskat  vysoký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výt  vyžle  zvykat  žvýkat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Všichni\Local Settings\Temporary Internet Files\Content.IE5\MIOTUQJV\MC9000299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916832"/>
            <a:ext cx="1714500" cy="615950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5KEH41CJ\MP9004072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852936"/>
            <a:ext cx="1700904" cy="11334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819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Podle tvarů slov urči dané VS po „V“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325537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vydru, k vydře</a:t>
            </a:r>
          </a:p>
          <a:p>
            <a:r>
              <a:rPr lang="cs-CZ" sz="3600" b="1" dirty="0" smtClean="0"/>
              <a:t>vás, k vašim</a:t>
            </a:r>
          </a:p>
          <a:p>
            <a:r>
              <a:rPr lang="cs-CZ" sz="3600" b="1" dirty="0" smtClean="0"/>
              <a:t>bez povyku</a:t>
            </a:r>
          </a:p>
          <a:p>
            <a:r>
              <a:rPr lang="cs-CZ" sz="3600" b="1" dirty="0" smtClean="0"/>
              <a:t>žvýkáme, žvýkej</a:t>
            </a:r>
          </a:p>
          <a:p>
            <a:r>
              <a:rPr lang="cs-CZ" sz="3600" b="1" dirty="0" smtClean="0"/>
              <a:t>vysokému</a:t>
            </a:r>
          </a:p>
          <a:p>
            <a:r>
              <a:rPr lang="cs-CZ" sz="3600" b="1" dirty="0" smtClean="0"/>
              <a:t>výra, o výrovi</a:t>
            </a:r>
          </a:p>
          <a:p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1628800"/>
            <a:ext cx="1248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vydra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2204864"/>
            <a:ext cx="624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2708920"/>
            <a:ext cx="1340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povyk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3284984"/>
            <a:ext cx="14026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žvýkat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3861048"/>
            <a:ext cx="1493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vysoký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4437112"/>
            <a:ext cx="787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Všichni\Local Settings\Temporary Internet Files\Content.IE5\JDIE607L\MC9002321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700808"/>
            <a:ext cx="841777" cy="1065960"/>
          </a:xfrm>
          <a:prstGeom prst="rect">
            <a:avLst/>
          </a:prstGeom>
          <a:noFill/>
        </p:spPr>
      </p:pic>
      <p:pic>
        <p:nvPicPr>
          <p:cNvPr id="2052" name="Picture 4" descr="C:\Documents and Settings\Všichni\Local Settings\Temporary Internet Files\Content.IE5\QJ2XA54J\MP9004334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844824"/>
            <a:ext cx="788308" cy="1181069"/>
          </a:xfrm>
          <a:prstGeom prst="rect">
            <a:avLst/>
          </a:prstGeom>
          <a:noFill/>
        </p:spPr>
      </p:pic>
      <p:pic>
        <p:nvPicPr>
          <p:cNvPr id="2053" name="Picture 5" descr="C:\Documents and Settings\Všichni\Local Settings\Temporary Internet Files\Content.IE5\WJYZ63IX\MC9000299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284984"/>
            <a:ext cx="1714500" cy="616306"/>
          </a:xfrm>
          <a:prstGeom prst="rect">
            <a:avLst/>
          </a:prstGeom>
          <a:noFill/>
        </p:spPr>
      </p:pic>
      <p:pic>
        <p:nvPicPr>
          <p:cNvPr id="2054" name="Picture 6" descr="C:\Documents and Settings\Všichni\Local Settings\Temporary Internet Files\Content.IE5\2RKRAHOD\MP90040721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4077072"/>
            <a:ext cx="1329987" cy="886297"/>
          </a:xfrm>
          <a:prstGeom prst="rect">
            <a:avLst/>
          </a:prstGeom>
          <a:noFill/>
        </p:spPr>
      </p:pic>
      <p:pic>
        <p:nvPicPr>
          <p:cNvPr id="2056" name="Picture 8" descr="C:\Documents and Settings\Všichni\Local Settings\Temporary Internet Files\Content.IE5\7EG7Z5S1\MP9004093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5301208"/>
            <a:ext cx="1475656" cy="98454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8195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Podle tvarů slov urči dané VS po „V“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492896"/>
            <a:ext cx="186980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 vyžleti</a:t>
            </a:r>
          </a:p>
          <a:p>
            <a:r>
              <a:rPr lang="cs-CZ" sz="3600" b="1" dirty="0" smtClean="0"/>
              <a:t>z výhně</a:t>
            </a:r>
          </a:p>
          <a:p>
            <a:r>
              <a:rPr lang="cs-CZ" sz="3600" b="1" dirty="0" smtClean="0"/>
              <a:t>zvyká si</a:t>
            </a:r>
          </a:p>
          <a:p>
            <a:r>
              <a:rPr lang="cs-CZ" sz="3600" b="1" dirty="0" smtClean="0"/>
              <a:t>výskej </a:t>
            </a:r>
          </a:p>
          <a:p>
            <a:r>
              <a:rPr lang="cs-CZ" sz="3600" b="1" dirty="0" smtClean="0"/>
              <a:t>vyjí, vyje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2420888"/>
            <a:ext cx="1150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vyžle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2996952"/>
            <a:ext cx="13534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výheň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3573016"/>
            <a:ext cx="14026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zvykat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4149080"/>
            <a:ext cx="14046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výskat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725144"/>
            <a:ext cx="786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Všichni\Local Settings\Temporary Internet Files\Content.IE5\IPXAZ2T4\MC9002316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348880"/>
            <a:ext cx="1537104" cy="1022037"/>
          </a:xfrm>
          <a:prstGeom prst="rect">
            <a:avLst/>
          </a:prstGeom>
          <a:noFill/>
        </p:spPr>
      </p:pic>
      <p:pic>
        <p:nvPicPr>
          <p:cNvPr id="3075" name="Picture 3" descr="C:\Documents and Settings\Všichni\Local Settings\Temporary Internet Files\Content.IE5\TF7B15CE\MC9002325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48880"/>
            <a:ext cx="816882" cy="1125897"/>
          </a:xfrm>
          <a:prstGeom prst="rect">
            <a:avLst/>
          </a:prstGeom>
          <a:noFill/>
        </p:spPr>
      </p:pic>
      <p:pic>
        <p:nvPicPr>
          <p:cNvPr id="3076" name="Picture 4" descr="C:\Documents and Settings\Všichni\Local Settings\Temporary Internet Files\Content.IE5\0VLFUMJ5\MP9002628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4005064"/>
            <a:ext cx="926512" cy="1396752"/>
          </a:xfrm>
          <a:prstGeom prst="rect">
            <a:avLst/>
          </a:prstGeom>
          <a:noFill/>
        </p:spPr>
      </p:pic>
      <p:pic>
        <p:nvPicPr>
          <p:cNvPr id="3077" name="Picture 5" descr="C:\Documents and Settings\Všichni\Local Settings\Temporary Internet Files\Content.IE5\GP2J4TQB\MC9004414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005064"/>
            <a:ext cx="2028027" cy="96083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24744"/>
            <a:ext cx="6262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Napiš správně a vysvětli přísloví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525592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B_LOHORKOJAKOVEV_HNI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DÍVÁSENANÁSZV_SOKA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MNOHOPOV_KUPRONIC</a:t>
            </a:r>
          </a:p>
          <a:p>
            <a:endParaRPr lang="cs-CZ" sz="3600" b="1" dirty="0" smtClean="0"/>
          </a:p>
          <a:p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708920"/>
            <a:ext cx="4974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Bylo horko jako ve výhni.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861048"/>
            <a:ext cx="4614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Dívá se na nás zvysoka.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869160"/>
            <a:ext cx="46285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Mnoho povyku pro nic.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Všichni\Local Settings\Temporary Internet Files\Content.IE5\4H238HYB\MC900412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916832"/>
            <a:ext cx="1824024" cy="1791661"/>
          </a:xfrm>
          <a:prstGeom prst="rect">
            <a:avLst/>
          </a:prstGeom>
          <a:noFill/>
        </p:spPr>
      </p:pic>
      <p:pic>
        <p:nvPicPr>
          <p:cNvPr id="1031" name="Picture 7" descr="C:\Documents and Settings\Všichni\Local Settings\Temporary Internet Files\Content.IE5\QJ2XA54J\MC9002322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077072"/>
            <a:ext cx="1359529" cy="13821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67505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Pozor na dvojice slov – rozlišuj,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tvoř věty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824482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Výška (vysoko)              vížka (malá věžička)</a:t>
            </a:r>
          </a:p>
          <a:p>
            <a:r>
              <a:rPr lang="cs-CZ" sz="3600" b="1" dirty="0" smtClean="0"/>
              <a:t>Vyje (vlk)            	      vije (věnečky)</a:t>
            </a:r>
          </a:p>
          <a:p>
            <a:r>
              <a:rPr lang="cs-CZ" sz="3600" b="1" dirty="0" smtClean="0"/>
              <a:t>Výt (silně skučet)          vít (plést věneček)</a:t>
            </a:r>
          </a:p>
          <a:p>
            <a:r>
              <a:rPr lang="cs-CZ" sz="3600" b="1" dirty="0" smtClean="0"/>
              <a:t>Vyla (smečka vlků)       víla (Amálka)</a:t>
            </a:r>
          </a:p>
          <a:p>
            <a:r>
              <a:rPr lang="cs-CZ" sz="3600" b="1" dirty="0" smtClean="0"/>
              <a:t>                    Vít (jméno chlapce)</a:t>
            </a:r>
          </a:p>
          <a:p>
            <a:r>
              <a:rPr lang="cs-CZ" sz="3600" b="1" dirty="0" smtClean="0"/>
              <a:t>                    vila (krásný dům)</a:t>
            </a:r>
          </a:p>
          <a:p>
            <a:endParaRPr lang="cs-CZ" sz="3600" b="1" dirty="0"/>
          </a:p>
        </p:txBody>
      </p:sp>
      <p:pic>
        <p:nvPicPr>
          <p:cNvPr id="2050" name="Picture 2" descr="C:\Documents and Settings\Všichni\Local Settings\Temporary Internet Files\Content.IE5\MIOTUQJV\MC9003616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1300682" cy="1210889"/>
          </a:xfrm>
          <a:prstGeom prst="rect">
            <a:avLst/>
          </a:prstGeom>
          <a:noFill/>
        </p:spPr>
      </p:pic>
      <p:pic>
        <p:nvPicPr>
          <p:cNvPr id="2051" name="Picture 3" descr="C:\Documents and Settings\Všichni\Local Settings\Temporary Internet Files\Content.IE5\5KEH41CJ\MP900262851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437112"/>
            <a:ext cx="1069088" cy="1611690"/>
          </a:xfrm>
          <a:prstGeom prst="rect">
            <a:avLst/>
          </a:prstGeom>
          <a:noFill/>
        </p:spPr>
      </p:pic>
      <p:pic>
        <p:nvPicPr>
          <p:cNvPr id="2053" name="Picture 5" descr="C:\Documents and Settings\Všichni\Local Settings\Temporary Internet Files\Content.IE5\9V7OO5SK\MC9001240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836712"/>
            <a:ext cx="1259632" cy="1199693"/>
          </a:xfrm>
          <a:prstGeom prst="rect">
            <a:avLst/>
          </a:prstGeom>
          <a:noFill/>
        </p:spPr>
      </p:pic>
      <p:pic>
        <p:nvPicPr>
          <p:cNvPr id="2054" name="Picture 6" descr="C:\Documents and Settings\Všichni\Local Settings\Temporary Internet Files\Content.IE5\YPGXA76F\MP9003996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5373216"/>
            <a:ext cx="1302648" cy="1042118"/>
          </a:xfrm>
          <a:prstGeom prst="rect">
            <a:avLst/>
          </a:prstGeom>
          <a:noFill/>
        </p:spPr>
      </p:pic>
      <p:pic>
        <p:nvPicPr>
          <p:cNvPr id="2055" name="Picture 7" descr="C:\Documents and Settings\Všichni\Local Settings\Temporary Internet Files\Content.IE5\TF7B15CE\MP9004004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581128"/>
            <a:ext cx="1116381" cy="167375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6919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Umíš doplnit správné tvary sloves?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50745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Zvykat : lidé si ……………… dítě si ……………….</a:t>
            </a:r>
          </a:p>
          <a:p>
            <a:r>
              <a:rPr lang="cs-CZ" sz="3600" b="1" dirty="0" smtClean="0"/>
              <a:t>	      já si ne ……………….. oni si …………….</a:t>
            </a:r>
          </a:p>
          <a:p>
            <a:r>
              <a:rPr lang="cs-CZ" sz="3600" b="1" dirty="0" smtClean="0"/>
              <a:t>Žvýkat: vy ……………….. my ………………..</a:t>
            </a:r>
          </a:p>
          <a:p>
            <a:r>
              <a:rPr lang="cs-CZ" sz="3600" b="1" dirty="0" smtClean="0"/>
              <a:t>              ona ……………… vy …………………</a:t>
            </a:r>
          </a:p>
          <a:p>
            <a:r>
              <a:rPr lang="cs-CZ" sz="3600" b="1" dirty="0" smtClean="0"/>
              <a:t>Výt: vlci …………………… vlk ………………..</a:t>
            </a:r>
          </a:p>
          <a:p>
            <a:r>
              <a:rPr lang="cs-CZ" sz="3600" b="1" dirty="0" smtClean="0"/>
              <a:t>        štěňata …………….. vlče ……………….</a:t>
            </a:r>
          </a:p>
          <a:p>
            <a:r>
              <a:rPr lang="cs-CZ" sz="3600" b="1" dirty="0" smtClean="0"/>
              <a:t>Výskat: dítě ……………….. lidé ……………………</a:t>
            </a:r>
          </a:p>
          <a:p>
            <a:r>
              <a:rPr lang="cs-CZ" sz="3600" b="1" dirty="0" smtClean="0"/>
              <a:t>              já …………………..  oni …………………….  </a:t>
            </a:r>
            <a:endParaRPr lang="cs-CZ" sz="36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6919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Umíš doplnit správné tvary sloves?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50745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Zvykat : lidé si ……………… dítě si ……………….</a:t>
            </a:r>
          </a:p>
          <a:p>
            <a:r>
              <a:rPr lang="cs-CZ" sz="3600" b="1" dirty="0" smtClean="0"/>
              <a:t>	      já si ne ……………….. oni si …………….</a:t>
            </a:r>
          </a:p>
          <a:p>
            <a:r>
              <a:rPr lang="cs-CZ" sz="3600" b="1" dirty="0" smtClean="0"/>
              <a:t>Žvýkat: vy ……………….. my ………………..</a:t>
            </a:r>
          </a:p>
          <a:p>
            <a:r>
              <a:rPr lang="cs-CZ" sz="3600" b="1" dirty="0" smtClean="0"/>
              <a:t>              ona ……………… vy …………………</a:t>
            </a:r>
          </a:p>
          <a:p>
            <a:r>
              <a:rPr lang="cs-CZ" sz="3600" b="1" dirty="0" smtClean="0"/>
              <a:t>Výt: vlci …………………… vlk ………………..</a:t>
            </a:r>
          </a:p>
          <a:p>
            <a:r>
              <a:rPr lang="cs-CZ" sz="3600" b="1" dirty="0" smtClean="0"/>
              <a:t>        štěňata …………….. vlče ……………….</a:t>
            </a:r>
          </a:p>
          <a:p>
            <a:r>
              <a:rPr lang="cs-CZ" sz="3600" b="1" dirty="0" smtClean="0"/>
              <a:t>Výskat: dítě ……………….. lidé ……………………</a:t>
            </a:r>
          </a:p>
          <a:p>
            <a:r>
              <a:rPr lang="cs-CZ" sz="3600" b="1" dirty="0" smtClean="0"/>
              <a:t>              já …………………..  oni ……………………. 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1484784"/>
            <a:ext cx="1479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zvykají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1484784"/>
            <a:ext cx="1246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zvyká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2060848"/>
            <a:ext cx="15215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zvyknu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060848"/>
            <a:ext cx="1770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zvyknou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2564904"/>
            <a:ext cx="1629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žvýkáte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2564904"/>
            <a:ext cx="1854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žvýkáme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3140968"/>
            <a:ext cx="1246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žvýká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3140968"/>
            <a:ext cx="1629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žvýkáte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3717032"/>
            <a:ext cx="856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vyjí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3645024"/>
            <a:ext cx="975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4221088"/>
            <a:ext cx="856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vyjí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4221088"/>
            <a:ext cx="975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4725144"/>
            <a:ext cx="12486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výská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4797152"/>
            <a:ext cx="1481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výskají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5301208"/>
            <a:ext cx="16237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výskám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5301208"/>
            <a:ext cx="1481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výskají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620688"/>
            <a:ext cx="52509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slova protikladná</a:t>
            </a:r>
          </a:p>
          <a:p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822353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nízký ………………..       vchod …………………..</a:t>
            </a:r>
          </a:p>
          <a:p>
            <a:r>
              <a:rPr lang="cs-CZ" sz="3600" b="1" dirty="0" smtClean="0"/>
              <a:t>nevisí ……………….       prohra ………………….</a:t>
            </a:r>
          </a:p>
          <a:p>
            <a:r>
              <a:rPr lang="cs-CZ" sz="3600" b="1" dirty="0" smtClean="0"/>
              <a:t>černá ……………….       slabý …………………….</a:t>
            </a:r>
          </a:p>
          <a:p>
            <a:r>
              <a:rPr lang="cs-CZ" sz="3600" b="1" dirty="0" smtClean="0"/>
              <a:t>tykat ………………..       daleký ………………….</a:t>
            </a:r>
          </a:p>
          <a:p>
            <a:r>
              <a:rPr lang="cs-CZ" sz="3600" b="1" dirty="0" smtClean="0"/>
              <a:t>méně ………………..      vařená ………………….</a:t>
            </a:r>
          </a:p>
          <a:p>
            <a:r>
              <a:rPr lang="cs-CZ" sz="3600" b="1" dirty="0" smtClean="0"/>
              <a:t>poražený …………..      bezvětří ………………..</a:t>
            </a:r>
            <a:endParaRPr lang="cs-CZ" sz="36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620688"/>
            <a:ext cx="52509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slova protikladná</a:t>
            </a:r>
          </a:p>
          <a:p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829656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nízký ………………..       vchod …………………..</a:t>
            </a:r>
          </a:p>
          <a:p>
            <a:r>
              <a:rPr lang="cs-CZ" sz="3600" b="1" dirty="0" smtClean="0"/>
              <a:t>je mokrý ……………….  prohra ………………….</a:t>
            </a:r>
          </a:p>
          <a:p>
            <a:r>
              <a:rPr lang="cs-CZ" sz="3600" b="1" dirty="0" smtClean="0"/>
              <a:t>černá ……………….       slabý …………………….</a:t>
            </a:r>
          </a:p>
          <a:p>
            <a:r>
              <a:rPr lang="cs-CZ" sz="3600" b="1" dirty="0" smtClean="0"/>
              <a:t>tykat ………………..       daleký ………………….</a:t>
            </a:r>
          </a:p>
          <a:p>
            <a:r>
              <a:rPr lang="cs-CZ" sz="3600" b="1" dirty="0" smtClean="0"/>
              <a:t>méně ………………..      vařená ………………….</a:t>
            </a:r>
          </a:p>
          <a:p>
            <a:r>
              <a:rPr lang="cs-CZ" sz="3600" b="1" dirty="0" smtClean="0"/>
              <a:t>poražený …………..      bezvětří ………………..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2276872"/>
            <a:ext cx="1493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vysoký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2852936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usychá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3356992"/>
            <a:ext cx="8883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bílá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3933056"/>
            <a:ext cx="12232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4509120"/>
            <a:ext cx="942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5013176"/>
            <a:ext cx="1081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vítěz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2276872"/>
            <a:ext cx="1557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východ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852936"/>
            <a:ext cx="12535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výhra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356992"/>
            <a:ext cx="10547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silný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3933056"/>
            <a:ext cx="1282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blízký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4509120"/>
            <a:ext cx="14239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syrová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013176"/>
            <a:ext cx="1853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sychravo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513</Words>
  <Application>Microsoft Office PowerPoint</Application>
  <PresentationFormat>Předvádění na obrazovce (4:3)</PresentationFormat>
  <Paragraphs>154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„V“ 1</dc:title>
  <dc:creator>Všichni</dc:creator>
  <cp:lastModifiedBy>08G8</cp:lastModifiedBy>
  <cp:revision>31</cp:revision>
  <cp:lastPrinted>2012-05-15T04:42:51Z</cp:lastPrinted>
  <dcterms:created xsi:type="dcterms:W3CDTF">2012-05-09T14:27:18Z</dcterms:created>
  <dcterms:modified xsi:type="dcterms:W3CDTF">2013-07-27T10:49:34Z</dcterms:modified>
</cp:coreProperties>
</file>