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3" r:id="rId7"/>
    <p:sldId id="262" r:id="rId8"/>
    <p:sldId id="265" r:id="rId9"/>
    <p:sldId id="264" r:id="rId10"/>
    <p:sldId id="267" r:id="rId11"/>
    <p:sldId id="266" r:id="rId12"/>
    <p:sldId id="269" r:id="rId13"/>
    <p:sldId id="268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84E2C-0AC1-4D83-B80B-F9B395E2EFD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3629A-E1A7-480D-BB7D-90065CB84C9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3000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914611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291840" imgH="2465668" progId="PowerPoint.Show.12">
                  <p:embed/>
                </p:oleObj>
              </mc:Choice>
              <mc:Fallback>
                <p:oleObj name="Prezentace" r:id="rId4" imgW="3291840" imgH="246566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058" y="0"/>
                        <a:ext cx="9146118" cy="68580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27584" y="4653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16345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„V“ – 2. část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Prezentace slouží k uvedení i procvičení učiva VS po „V“. </a:t>
            </a:r>
            <a:r>
              <a:rPr lang="cs-CZ" dirty="0" smtClean="0"/>
              <a:t>Zaměřeno hlavně </a:t>
            </a:r>
            <a:r>
              <a:rPr lang="cs-CZ" dirty="0" smtClean="0"/>
              <a:t>na </a:t>
            </a:r>
          </a:p>
          <a:p>
            <a:r>
              <a:rPr lang="cs-CZ" dirty="0" smtClean="0"/>
              <a:t>záležitost slov s předponou vy, vý a problémových slov. V souvislosti s VS </a:t>
            </a:r>
            <a:r>
              <a:rPr lang="cs-CZ" dirty="0" smtClean="0"/>
              <a:t> zařazeno </a:t>
            </a:r>
          </a:p>
          <a:p>
            <a:r>
              <a:rPr lang="cs-CZ" dirty="0" smtClean="0"/>
              <a:t>procvičení </a:t>
            </a:r>
            <a:r>
              <a:rPr lang="cs-CZ" dirty="0" smtClean="0"/>
              <a:t>základů učiva o podstatných jménech a slovesech.  </a:t>
            </a:r>
          </a:p>
          <a:p>
            <a:endParaRPr lang="cs-CZ" dirty="0" smtClean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a použít</a:t>
            </a:r>
          </a:p>
          <a:p>
            <a:r>
              <a:rPr lang="cs-CZ" dirty="0" smtClean="0"/>
              <a:t>k procvičování učiva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5281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Vytvoř různé tvary u PJ po „V“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41608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vydra:_____________________________</a:t>
            </a:r>
          </a:p>
          <a:p>
            <a:r>
              <a:rPr lang="cs-CZ" sz="3600" b="1" dirty="0" smtClean="0"/>
              <a:t>            _____________________________</a:t>
            </a:r>
          </a:p>
          <a:p>
            <a:r>
              <a:rPr lang="cs-CZ" sz="3600" b="1" dirty="0" smtClean="0"/>
              <a:t>výr: _______________________________</a:t>
            </a:r>
          </a:p>
          <a:p>
            <a:r>
              <a:rPr lang="cs-CZ" sz="3600" b="1" dirty="0" smtClean="0"/>
              <a:t>        _______________________________</a:t>
            </a:r>
          </a:p>
          <a:p>
            <a:r>
              <a:rPr lang="cs-CZ" sz="3600" b="1" dirty="0" smtClean="0"/>
              <a:t>povyk: _____________________________</a:t>
            </a:r>
          </a:p>
          <a:p>
            <a:r>
              <a:rPr lang="cs-CZ" sz="3600" b="1" dirty="0" smtClean="0"/>
              <a:t>             _____________________________</a:t>
            </a:r>
          </a:p>
          <a:p>
            <a:r>
              <a:rPr lang="cs-CZ" sz="3600" b="1" dirty="0" smtClean="0"/>
              <a:t>výheň: _____________________________</a:t>
            </a:r>
          </a:p>
          <a:p>
            <a:r>
              <a:rPr lang="cs-CZ" sz="3600" b="1" dirty="0" smtClean="0"/>
              <a:t>             _____________________________</a:t>
            </a:r>
          </a:p>
        </p:txBody>
      </p:sp>
      <p:pic>
        <p:nvPicPr>
          <p:cNvPr id="14338" name="Picture 2" descr="C:\Documents and Settings\Všichni\Local Settings\Temporary Internet Files\Content.IE5\2RKRAHOD\MP900407217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692696"/>
            <a:ext cx="1475656" cy="983387"/>
          </a:xfrm>
          <a:prstGeom prst="rect">
            <a:avLst/>
          </a:prstGeom>
          <a:noFill/>
        </p:spPr>
      </p:pic>
      <p:pic>
        <p:nvPicPr>
          <p:cNvPr id="14339" name="Picture 3" descr="C:\Documents and Settings\Všichni\Local Settings\Temporary Internet Files\Content.IE5\YPGXA76F\MC9000299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949280"/>
            <a:ext cx="1714500" cy="61630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63688" y="2780928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3861048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5281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Vytvoř různé tvary u PJ po „V“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41608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vydra:_____________________________</a:t>
            </a:r>
          </a:p>
          <a:p>
            <a:r>
              <a:rPr lang="cs-CZ" sz="3600" b="1" dirty="0" smtClean="0"/>
              <a:t>            _____________________________</a:t>
            </a:r>
          </a:p>
          <a:p>
            <a:r>
              <a:rPr lang="cs-CZ" sz="3600" b="1" dirty="0" smtClean="0"/>
              <a:t>výr: _______________________________</a:t>
            </a:r>
          </a:p>
          <a:p>
            <a:r>
              <a:rPr lang="cs-CZ" sz="3600" b="1" dirty="0" smtClean="0"/>
              <a:t>        _______________________________</a:t>
            </a:r>
          </a:p>
          <a:p>
            <a:r>
              <a:rPr lang="cs-CZ" sz="3600" b="1" dirty="0" smtClean="0"/>
              <a:t>povyk: _____________________________</a:t>
            </a:r>
          </a:p>
          <a:p>
            <a:r>
              <a:rPr lang="cs-CZ" sz="3600" b="1" dirty="0" smtClean="0"/>
              <a:t>             _____________________________</a:t>
            </a:r>
          </a:p>
          <a:p>
            <a:r>
              <a:rPr lang="cs-CZ" sz="3600" b="1" dirty="0" smtClean="0"/>
              <a:t>výheň: _____________________________</a:t>
            </a:r>
          </a:p>
          <a:p>
            <a:r>
              <a:rPr lang="cs-CZ" sz="3600" b="1" dirty="0" smtClean="0"/>
              <a:t>             _____________________________</a:t>
            </a:r>
          </a:p>
        </p:txBody>
      </p:sp>
      <p:pic>
        <p:nvPicPr>
          <p:cNvPr id="14338" name="Picture 2" descr="C:\Documents and Settings\Všichni\Local Settings\Temporary Internet Files\Content.IE5\2RKRAHOD\MP900407217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692696"/>
            <a:ext cx="1475656" cy="983387"/>
          </a:xfrm>
          <a:prstGeom prst="rect">
            <a:avLst/>
          </a:prstGeom>
          <a:noFill/>
        </p:spPr>
      </p:pic>
      <p:pic>
        <p:nvPicPr>
          <p:cNvPr id="14339" name="Picture 3" descr="C:\Documents and Settings\Všichni\Local Settings\Temporary Internet Files\Content.IE5\YPGXA76F\MC9000299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949280"/>
            <a:ext cx="1714500" cy="61630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79712" y="1700808"/>
            <a:ext cx="54191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za vydrou, pro vydru, s vydrou,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mezi vydrami, bez vyder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2780928"/>
            <a:ext cx="609147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výry, o výrovi, o výrech, bez výrů,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na výry, na výra, pro výra, s výrem</a:t>
            </a: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3861048"/>
            <a:ext cx="67539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 povyk, mnoho povyku, s povykem,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bez povyku, od povyku,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5013176"/>
            <a:ext cx="640258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ve výhni, vedle výhně, mnoho výhní,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za výhní, před výhní, pro výheň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5614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Vytvoř různé předpony k základům slov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18685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--let: ____________________________</a:t>
            </a:r>
          </a:p>
          <a:p>
            <a:r>
              <a:rPr lang="cs-CZ" sz="3600" b="1" dirty="0" smtClean="0"/>
              <a:t>          ____________________________</a:t>
            </a:r>
          </a:p>
          <a:p>
            <a:r>
              <a:rPr lang="cs-CZ" sz="3600" b="1" dirty="0" smtClean="0"/>
              <a:t>--klon: ___________________________</a:t>
            </a:r>
          </a:p>
          <a:p>
            <a:r>
              <a:rPr lang="cs-CZ" sz="3600" b="1" dirty="0" smtClean="0"/>
              <a:t>             ___________________________</a:t>
            </a:r>
          </a:p>
          <a:p>
            <a:r>
              <a:rPr lang="cs-CZ" sz="3600" b="1" dirty="0" smtClean="0"/>
              <a:t>--vod: ____________________________</a:t>
            </a:r>
          </a:p>
          <a:p>
            <a:r>
              <a:rPr lang="cs-CZ" sz="3600" b="1" dirty="0" smtClean="0"/>
              <a:t>            ____________________________</a:t>
            </a:r>
          </a:p>
          <a:p>
            <a:r>
              <a:rPr lang="cs-CZ" sz="3600" b="1" dirty="0" smtClean="0"/>
              <a:t>--skok: ____________________________</a:t>
            </a:r>
          </a:p>
          <a:p>
            <a:r>
              <a:rPr lang="cs-CZ" sz="3600" b="1" dirty="0" smtClean="0"/>
              <a:t>             ____________________________</a:t>
            </a:r>
            <a:endParaRPr lang="cs-CZ" sz="3600" b="1" dirty="0"/>
          </a:p>
        </p:txBody>
      </p:sp>
      <p:pic>
        <p:nvPicPr>
          <p:cNvPr id="15362" name="Picture 2" descr="C:\Documents and Settings\Všichni\Local Settings\Temporary Internet Files\Content.IE5\C92ZS1YV\MP9004276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661248"/>
            <a:ext cx="1117898" cy="894318"/>
          </a:xfrm>
          <a:prstGeom prst="rect">
            <a:avLst/>
          </a:prstGeom>
          <a:noFill/>
        </p:spPr>
      </p:pic>
      <p:pic>
        <p:nvPicPr>
          <p:cNvPr id="15363" name="Picture 3" descr="C:\Documents and Settings\Všichni\Local Settings\Temporary Internet Files\Content.IE5\SLAVG1I7\MP9004276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268760"/>
            <a:ext cx="1115616" cy="78267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5614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Vytvoř různé předpony k základům slov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18685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--let: ____________________________</a:t>
            </a:r>
          </a:p>
          <a:p>
            <a:r>
              <a:rPr lang="cs-CZ" sz="3600" b="1" dirty="0" smtClean="0"/>
              <a:t>          ____________________________</a:t>
            </a:r>
          </a:p>
          <a:p>
            <a:r>
              <a:rPr lang="cs-CZ" sz="3600" b="1" dirty="0" smtClean="0"/>
              <a:t>--klon: ___________________________</a:t>
            </a:r>
          </a:p>
          <a:p>
            <a:r>
              <a:rPr lang="cs-CZ" sz="3600" b="1" dirty="0" smtClean="0"/>
              <a:t>             ___________________________</a:t>
            </a:r>
          </a:p>
          <a:p>
            <a:r>
              <a:rPr lang="cs-CZ" sz="3600" b="1" dirty="0" smtClean="0"/>
              <a:t>--vod: ____________________________</a:t>
            </a:r>
          </a:p>
          <a:p>
            <a:r>
              <a:rPr lang="cs-CZ" sz="3600" b="1" dirty="0" smtClean="0"/>
              <a:t>            ____________________________</a:t>
            </a:r>
          </a:p>
          <a:p>
            <a:r>
              <a:rPr lang="cs-CZ" sz="3600" b="1" dirty="0" smtClean="0"/>
              <a:t>--skok: ____________________________</a:t>
            </a:r>
          </a:p>
          <a:p>
            <a:r>
              <a:rPr lang="cs-CZ" sz="3600" b="1" dirty="0" smtClean="0"/>
              <a:t>             ____________________________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700808"/>
            <a:ext cx="55945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nálet, zálet, prolet, odlet, přílet,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úlet, dolet, přelet, výlet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2780928"/>
            <a:ext cx="57436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záklon, úklon, předklon,  odklon,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příklon, výklon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3861048"/>
            <a:ext cx="528048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závod, odvod, převod, návod,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vývod, přívod, úvod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4941168"/>
            <a:ext cx="61000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náskok, přeskok, záskok, odskok,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výskok, doskok, proskok, přískok  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4338" name="Picture 2" descr="C:\Documents and Settings\Všichni\Local Settings\Temporary Internet Files\Content.IE5\SLAVG1I7\MP900427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6966" y="1268760"/>
            <a:ext cx="1301009" cy="912739"/>
          </a:xfrm>
          <a:prstGeom prst="rect">
            <a:avLst/>
          </a:prstGeom>
          <a:noFill/>
        </p:spPr>
      </p:pic>
      <p:pic>
        <p:nvPicPr>
          <p:cNvPr id="14339" name="Picture 3" descr="C:\Documents and Settings\Všichni\Local Settings\Temporary Internet Files\Content.IE5\C92ZS1YV\MP9004276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661248"/>
            <a:ext cx="1315920" cy="10527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6984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Vymysli co nejvíce předpon ke slovesům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559266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--letět: ______________________________</a:t>
            </a:r>
          </a:p>
          <a:p>
            <a:r>
              <a:rPr lang="cs-CZ" sz="3600" b="1" dirty="0" smtClean="0"/>
              <a:t>           ______________________________</a:t>
            </a:r>
          </a:p>
          <a:p>
            <a:r>
              <a:rPr lang="cs-CZ" sz="3600" b="1" dirty="0" smtClean="0"/>
              <a:t>--vodit: ______________________________</a:t>
            </a:r>
          </a:p>
          <a:p>
            <a:r>
              <a:rPr lang="cs-CZ" sz="3600" b="1" dirty="0" smtClean="0"/>
              <a:t>           ______________________________</a:t>
            </a:r>
          </a:p>
          <a:p>
            <a:r>
              <a:rPr lang="cs-CZ" sz="3600" b="1" dirty="0" smtClean="0"/>
              <a:t>--jet: ________________________________</a:t>
            </a:r>
          </a:p>
          <a:p>
            <a:r>
              <a:rPr lang="cs-CZ" sz="3600" b="1" dirty="0" smtClean="0"/>
              <a:t>       ________________________________</a:t>
            </a:r>
          </a:p>
          <a:p>
            <a:r>
              <a:rPr lang="cs-CZ" sz="3600" b="1" dirty="0" smtClean="0"/>
              <a:t>      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16386" name="Picture 2" descr="C:\Documents and Settings\Všichni\Local Settings\Temporary Internet Files\Content.IE5\0BKR09KL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5054352"/>
            <a:ext cx="1803648" cy="1803648"/>
          </a:xfrm>
          <a:prstGeom prst="rect">
            <a:avLst/>
          </a:prstGeom>
          <a:noFill/>
        </p:spPr>
      </p:pic>
      <p:pic>
        <p:nvPicPr>
          <p:cNvPr id="16387" name="Picture 3" descr="C:\Documents and Settings\Všichni\Local Settings\Temporary Internet Files\Content.IE5\5KEH41CJ\MC9004370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869160"/>
            <a:ext cx="1803648" cy="1803648"/>
          </a:xfrm>
          <a:prstGeom prst="rect">
            <a:avLst/>
          </a:prstGeom>
          <a:noFill/>
        </p:spPr>
      </p:pic>
      <p:pic>
        <p:nvPicPr>
          <p:cNvPr id="16388" name="Picture 4" descr="C:\Documents and Settings\Všichni\Local Settings\Temporary Internet Files\Content.IE5\4H238HYB\MC90043709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342384"/>
            <a:ext cx="1515616" cy="15156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6984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Vymysli co nejvíce předpon ke slovesům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559266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--letět: ______________________________</a:t>
            </a:r>
          </a:p>
          <a:p>
            <a:r>
              <a:rPr lang="cs-CZ" sz="3600" b="1" dirty="0" smtClean="0"/>
              <a:t>           ______________________________</a:t>
            </a:r>
          </a:p>
          <a:p>
            <a:r>
              <a:rPr lang="cs-CZ" sz="3600" b="1" dirty="0" smtClean="0"/>
              <a:t>--vodit: ______________________________</a:t>
            </a:r>
          </a:p>
          <a:p>
            <a:r>
              <a:rPr lang="cs-CZ" sz="3600" b="1" dirty="0" smtClean="0"/>
              <a:t>           ______________________________</a:t>
            </a:r>
          </a:p>
          <a:p>
            <a:r>
              <a:rPr lang="cs-CZ" sz="3600" b="1" dirty="0" smtClean="0"/>
              <a:t>--jet: ________________________________</a:t>
            </a:r>
          </a:p>
          <a:p>
            <a:r>
              <a:rPr lang="cs-CZ" sz="3600" b="1" dirty="0" smtClean="0"/>
              <a:t>       ________________________________</a:t>
            </a:r>
          </a:p>
          <a:p>
            <a:r>
              <a:rPr lang="cs-CZ" sz="3600" b="1" dirty="0" smtClean="0"/>
              <a:t>       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16386" name="Picture 2" descr="C:\Documents and Settings\Všichni\Local Settings\Temporary Internet Files\Content.IE5\0BKR09KL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5054352"/>
            <a:ext cx="1803648" cy="1803648"/>
          </a:xfrm>
          <a:prstGeom prst="rect">
            <a:avLst/>
          </a:prstGeom>
          <a:noFill/>
        </p:spPr>
      </p:pic>
      <p:pic>
        <p:nvPicPr>
          <p:cNvPr id="16387" name="Picture 3" descr="C:\Documents and Settings\Všichni\Local Settings\Temporary Internet Files\Content.IE5\5KEH41CJ\MC9004370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869160"/>
            <a:ext cx="1803648" cy="1803648"/>
          </a:xfrm>
          <a:prstGeom prst="rect">
            <a:avLst/>
          </a:prstGeom>
          <a:noFill/>
        </p:spPr>
      </p:pic>
      <p:pic>
        <p:nvPicPr>
          <p:cNvPr id="16388" name="Picture 4" descr="C:\Documents and Settings\Všichni\Local Settings\Temporary Internet Files\Content.IE5\4H238HYB\MC90043709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342384"/>
            <a:ext cx="1515616" cy="15156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91680" y="1628800"/>
            <a:ext cx="585339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doletět, přeletět, odletět, zaletět,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neletět, vyletět, proletět, přiletět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2708920"/>
            <a:ext cx="615335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závodit, odvodit, nevodit, přivodit,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vyvodit, vyprovodit, nevyprovodit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-117951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-13235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3861048"/>
            <a:ext cx="59506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odjet, zajet, projet, dojet, předjet,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vyjet, nedojet, nevyjet, nezajet,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476672"/>
            <a:ext cx="57883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Vymysli alespoň 10 sloves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 předponou vy, vý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859158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vypěstovat, vylézt 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  <a:endParaRPr lang="cs-CZ" sz="3600" b="1" dirty="0"/>
          </a:p>
        </p:txBody>
      </p:sp>
      <p:pic>
        <p:nvPicPr>
          <p:cNvPr id="17410" name="Picture 2" descr="C:\Documents and Settings\Všichni\Local Settings\Temporary Internet Files\Content.IE5\5KEH41CJ\MP9003995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836712"/>
            <a:ext cx="1169237" cy="1753000"/>
          </a:xfrm>
          <a:prstGeom prst="rect">
            <a:avLst/>
          </a:prstGeom>
          <a:noFill/>
        </p:spPr>
      </p:pic>
      <p:pic>
        <p:nvPicPr>
          <p:cNvPr id="17411" name="Picture 3" descr="C:\Documents and Settings\Všichni\Local Settings\Temporary Internet Files\Content.IE5\5KEH41CJ\MC900441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052736"/>
            <a:ext cx="1102866" cy="97139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7584" y="7389440"/>
            <a:ext cx="63510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Vyjít, vyklopit, vyhodit, vykouknout,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476672"/>
            <a:ext cx="57883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Vymysli alespoň 10 sloves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 předponou vy, vý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859158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vypěstovat, vylézt 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</a:p>
          <a:p>
            <a:r>
              <a:rPr lang="cs-CZ" sz="3600" b="1" dirty="0" smtClean="0"/>
              <a:t>_________________________________</a:t>
            </a:r>
            <a:endParaRPr lang="cs-CZ" sz="3600" b="1" dirty="0"/>
          </a:p>
        </p:txBody>
      </p:sp>
      <p:pic>
        <p:nvPicPr>
          <p:cNvPr id="17410" name="Picture 2" descr="C:\Documents and Settings\Všichni\Local Settings\Temporary Internet Files\Content.IE5\5KEH41CJ\MP9003995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836712"/>
            <a:ext cx="1169237" cy="1753000"/>
          </a:xfrm>
          <a:prstGeom prst="rect">
            <a:avLst/>
          </a:prstGeom>
          <a:noFill/>
        </p:spPr>
      </p:pic>
      <p:pic>
        <p:nvPicPr>
          <p:cNvPr id="17411" name="Picture 3" descr="C:\Documents and Settings\Všichni\Local Settings\Temporary Internet Files\Content.IE5\5KEH41CJ\MC900441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052736"/>
            <a:ext cx="1102866" cy="97139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62355" y="2636912"/>
            <a:ext cx="788164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vyjít, vyklopit, vyhodit, vykouknout,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vyběhnout, vyučit, vykoupit, vynést,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vypovědět, vyzradit, vybojovat, vyhrát,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vyřídit, vyjet, vynalézt, vymyslet, vyrůst,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vysmát se, vybudovat, vypsat, vyrušit 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7990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Vymysli aspoň 10 podstatných jmen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 předponou vy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636912"/>
            <a:ext cx="798443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Východ, význam 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  <a:endParaRPr lang="cs-CZ" sz="3600" b="1" dirty="0"/>
          </a:p>
        </p:txBody>
      </p:sp>
      <p:pic>
        <p:nvPicPr>
          <p:cNvPr id="18435" name="Picture 3" descr="C:\Documents and Settings\Všichni\Local Settings\Temporary Internet Files\Content.IE5\7EG7Z5S1\MP9004440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484784"/>
            <a:ext cx="1221868" cy="813139"/>
          </a:xfrm>
          <a:prstGeom prst="rect">
            <a:avLst/>
          </a:prstGeom>
          <a:noFill/>
        </p:spPr>
      </p:pic>
      <p:pic>
        <p:nvPicPr>
          <p:cNvPr id="18436" name="Picture 4" descr="C:\Documents and Settings\Všichni\Local Settings\Temporary Internet Files\Content.IE5\JDIE607L\MP9001825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340768"/>
            <a:ext cx="1396752" cy="9311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7990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Vymysli aspoň 10 podstatných jmen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 předponou vy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636912"/>
            <a:ext cx="798443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Východ, význam 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</a:p>
          <a:p>
            <a:r>
              <a:rPr lang="cs-CZ" sz="3600" b="1" dirty="0" smtClean="0"/>
              <a:t>__________________________________</a:t>
            </a:r>
            <a:endParaRPr lang="cs-CZ" sz="3600" b="1" dirty="0"/>
          </a:p>
        </p:txBody>
      </p:sp>
      <p:pic>
        <p:nvPicPr>
          <p:cNvPr id="18435" name="Picture 3" descr="C:\Documents and Settings\Všichni\Local Settings\Temporary Internet Files\Content.IE5\7EG7Z5S1\MP9004440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628800"/>
            <a:ext cx="1221868" cy="813139"/>
          </a:xfrm>
          <a:prstGeom prst="rect">
            <a:avLst/>
          </a:prstGeom>
          <a:noFill/>
        </p:spPr>
      </p:pic>
      <p:pic>
        <p:nvPicPr>
          <p:cNvPr id="18436" name="Picture 4" descr="C:\Documents and Settings\Všichni\Local Settings\Temporary Internet Files\Content.IE5\JDIE607L\MP9001825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84784"/>
            <a:ext cx="1396752" cy="9311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3140968"/>
            <a:ext cx="704943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výtah, výbor, výnos, výmysl, výraz,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výskok, výšivka, vynález, výřečnost,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výplata, výhra, výprodej, výklad,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výšlap, výkrok, výdej, výstřel, výsev,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výlet, vycházka, výmluva,výstava</a:t>
            </a:r>
          </a:p>
          <a:p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76672"/>
            <a:ext cx="62663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Pozor na slova, která nemají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předponu vy, vý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810350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vidět, viset na věšáku, vítat, vítěz, vina, </a:t>
            </a:r>
          </a:p>
          <a:p>
            <a:r>
              <a:rPr lang="cs-CZ" sz="3600" b="1" dirty="0" smtClean="0"/>
              <a:t>víno, více, víčko, vinice, vitamíny, vítr,</a:t>
            </a:r>
          </a:p>
          <a:p>
            <a:r>
              <a:rPr lang="cs-CZ" sz="3600" b="1" dirty="0" smtClean="0"/>
              <a:t>viklat, viník, vinout se, vichřice, vinohrad,</a:t>
            </a:r>
          </a:p>
          <a:p>
            <a:r>
              <a:rPr lang="cs-CZ" sz="3600" b="1" dirty="0" smtClean="0"/>
              <a:t>vidle, vidlička, vidlice, višně, vikýř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08720"/>
            <a:ext cx="13869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!!!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980728"/>
            <a:ext cx="18966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???</a:t>
            </a:r>
            <a:endParaRPr lang="cs-CZ" sz="9600" dirty="0">
              <a:solidFill>
                <a:srgbClr val="00B0F0"/>
              </a:solidFill>
            </a:endParaRPr>
          </a:p>
        </p:txBody>
      </p:sp>
      <p:pic>
        <p:nvPicPr>
          <p:cNvPr id="19458" name="Picture 2" descr="C:\Documents and Settings\Všichni\Local Settings\Temporary Internet Files\Content.IE5\SLAVG1I7\MC9002873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013176"/>
            <a:ext cx="664326" cy="1246530"/>
          </a:xfrm>
          <a:prstGeom prst="rect">
            <a:avLst/>
          </a:prstGeom>
          <a:noFill/>
        </p:spPr>
      </p:pic>
      <p:pic>
        <p:nvPicPr>
          <p:cNvPr id="19459" name="Picture 3" descr="C:\Documents and Settings\Všichni\Local Settings\Temporary Internet Files\Content.IE5\WJYZ63IX\MP90042437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5085184"/>
            <a:ext cx="1052736" cy="1052736"/>
          </a:xfrm>
          <a:prstGeom prst="rect">
            <a:avLst/>
          </a:prstGeom>
          <a:noFill/>
        </p:spPr>
      </p:pic>
      <p:pic>
        <p:nvPicPr>
          <p:cNvPr id="19460" name="Picture 4" descr="C:\Documents and Settings\Všichni\Local Settings\Temporary Internet Files\Content.IE5\4H238HYB\MP9004035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5085184"/>
            <a:ext cx="1162671" cy="1163807"/>
          </a:xfrm>
          <a:prstGeom prst="rect">
            <a:avLst/>
          </a:prstGeom>
          <a:noFill/>
        </p:spPr>
      </p:pic>
      <p:pic>
        <p:nvPicPr>
          <p:cNvPr id="19462" name="Picture 6" descr="C:\Documents and Settings\Všichni\Local Settings\Temporary Internet Files\Content.IE5\MIOTUQJV\MP9001826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5013176"/>
            <a:ext cx="972131" cy="1469678"/>
          </a:xfrm>
          <a:prstGeom prst="rect">
            <a:avLst/>
          </a:prstGeom>
          <a:noFill/>
        </p:spPr>
      </p:pic>
      <p:pic>
        <p:nvPicPr>
          <p:cNvPr id="19463" name="Picture 7" descr="C:\Documents and Settings\Všichni\Local Settings\Temporary Internet Files\Content.IE5\IPXAZ2T4\MC9004124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5185762"/>
            <a:ext cx="1541794" cy="93009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48680"/>
            <a:ext cx="64254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správné i,í / y,ý do slov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773929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v_tamíny, šv_hadlo, v_no, dev_tka, </a:t>
            </a:r>
          </a:p>
          <a:p>
            <a:r>
              <a:rPr lang="cs-CZ" sz="3600" b="1" dirty="0" smtClean="0"/>
              <a:t>čepice v_sí, nejsi v_nen, v_prodat, </a:t>
            </a:r>
          </a:p>
          <a:p>
            <a:r>
              <a:rPr lang="cs-CZ" sz="3600" b="1" dirty="0" smtClean="0"/>
              <a:t>v_lézt na horu, v_tr a v_chřice, v_růst,</a:t>
            </a:r>
          </a:p>
          <a:p>
            <a:r>
              <a:rPr lang="cs-CZ" sz="3600" b="1" dirty="0" smtClean="0"/>
              <a:t>v_žka kostela, v_pít, v_ra v dobro, </a:t>
            </a:r>
          </a:p>
          <a:p>
            <a:r>
              <a:rPr lang="cs-CZ" sz="3600" b="1" dirty="0" smtClean="0"/>
              <a:t>v_robit, v_svědčení, v_dle, v_střihnout,</a:t>
            </a:r>
          </a:p>
          <a:p>
            <a:r>
              <a:rPr lang="cs-CZ" sz="3600" b="1" dirty="0" smtClean="0"/>
              <a:t>v_dět, v_nikat, v_no, v_čko, v_ nev_te</a:t>
            </a:r>
            <a:endParaRPr lang="cs-CZ" sz="3600" b="1" dirty="0"/>
          </a:p>
        </p:txBody>
      </p:sp>
      <p:pic>
        <p:nvPicPr>
          <p:cNvPr id="20482" name="Picture 2" descr="C:\Documents and Settings\Všichni\Local Settings\Temporary Internet Files\Content.IE5\MIOTUQJV\MP9004014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589240"/>
            <a:ext cx="1410449" cy="939932"/>
          </a:xfrm>
          <a:prstGeom prst="rect">
            <a:avLst/>
          </a:prstGeom>
          <a:noFill/>
        </p:spPr>
      </p:pic>
      <p:pic>
        <p:nvPicPr>
          <p:cNvPr id="20483" name="Picture 3" descr="C:\Documents and Settings\Všichni\Local Settings\Temporary Internet Files\Content.IE5\8TEZK52Z\MC900250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5157192"/>
            <a:ext cx="1045157" cy="1418711"/>
          </a:xfrm>
          <a:prstGeom prst="rect">
            <a:avLst/>
          </a:prstGeom>
          <a:noFill/>
        </p:spPr>
      </p:pic>
      <p:pic>
        <p:nvPicPr>
          <p:cNvPr id="20484" name="Picture 4" descr="C:\Documents and Settings\Všichni\Local Settings\Temporary Internet Files\Content.IE5\45ANI1ED\MC9003887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733256"/>
            <a:ext cx="1005119" cy="782039"/>
          </a:xfrm>
          <a:prstGeom prst="rect">
            <a:avLst/>
          </a:prstGeom>
          <a:noFill/>
        </p:spPr>
      </p:pic>
      <p:pic>
        <p:nvPicPr>
          <p:cNvPr id="20485" name="Picture 5" descr="C:\Documents and Settings\Všichni\Local Settings\Temporary Internet Files\Content.IE5\0BKR09KL\MC9002501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5301208"/>
            <a:ext cx="1201770" cy="137822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48680"/>
            <a:ext cx="64254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správné i,í / y,ý do slov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700808"/>
            <a:ext cx="773929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vitamíny, švihadlo</a:t>
            </a:r>
            <a:r>
              <a:rPr lang="cs-CZ" sz="3600" b="1" smtClean="0"/>
              <a:t>, víno</a:t>
            </a:r>
            <a:r>
              <a:rPr lang="cs-CZ" sz="3600" b="1" dirty="0" smtClean="0"/>
              <a:t>, devítka, </a:t>
            </a:r>
          </a:p>
          <a:p>
            <a:r>
              <a:rPr lang="cs-CZ" sz="3600" b="1" dirty="0" smtClean="0"/>
              <a:t>čepice visí, nejsi vinen, vyprodat, </a:t>
            </a:r>
          </a:p>
          <a:p>
            <a:r>
              <a:rPr lang="cs-CZ" sz="3600" b="1" dirty="0" smtClean="0"/>
              <a:t>vylézt na horu, vítr a vichřice, vyrůst,</a:t>
            </a:r>
          </a:p>
          <a:p>
            <a:r>
              <a:rPr lang="cs-CZ" sz="3600" b="1" dirty="0" smtClean="0"/>
              <a:t>vížka kostela, vypít, víra v dobro, </a:t>
            </a:r>
          </a:p>
          <a:p>
            <a:r>
              <a:rPr lang="cs-CZ" sz="3600" b="1" dirty="0" smtClean="0"/>
              <a:t>vyrobit, vysvědčení, vidle, vystřihnout,</a:t>
            </a:r>
          </a:p>
          <a:p>
            <a:r>
              <a:rPr lang="cs-CZ" sz="3600" b="1" dirty="0" smtClean="0"/>
              <a:t>vidět, vynikat, víno, víčko, vy nevíte</a:t>
            </a:r>
            <a:endParaRPr lang="cs-CZ" sz="3600" b="1" dirty="0"/>
          </a:p>
        </p:txBody>
      </p:sp>
      <p:pic>
        <p:nvPicPr>
          <p:cNvPr id="20482" name="Picture 2" descr="C:\Documents and Settings\Všichni\Local Settings\Temporary Internet Files\Content.IE5\MIOTUQJV\MP9004014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589240"/>
            <a:ext cx="1410449" cy="939932"/>
          </a:xfrm>
          <a:prstGeom prst="rect">
            <a:avLst/>
          </a:prstGeom>
          <a:noFill/>
        </p:spPr>
      </p:pic>
      <p:pic>
        <p:nvPicPr>
          <p:cNvPr id="20484" name="Picture 4" descr="C:\Documents and Settings\Všichni\Local Settings\Temporary Internet Files\Content.IE5\45ANI1ED\MC9003887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5733256"/>
            <a:ext cx="1005119" cy="782039"/>
          </a:xfrm>
          <a:prstGeom prst="rect">
            <a:avLst/>
          </a:prstGeom>
          <a:noFill/>
        </p:spPr>
      </p:pic>
      <p:pic>
        <p:nvPicPr>
          <p:cNvPr id="20485" name="Picture 5" descr="C:\Documents and Settings\Všichni\Local Settings\Temporary Internet Files\Content.IE5\0BKR09KL\MC9002501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5301208"/>
            <a:ext cx="1201770" cy="137822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789</Words>
  <Application>Microsoft Office PowerPoint</Application>
  <PresentationFormat>Předvádění na obrazovce (4:3)</PresentationFormat>
  <Paragraphs>160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08G8</cp:lastModifiedBy>
  <cp:revision>27</cp:revision>
  <dcterms:created xsi:type="dcterms:W3CDTF">2012-04-22T06:48:02Z</dcterms:created>
  <dcterms:modified xsi:type="dcterms:W3CDTF">2013-07-27T10:51:19Z</dcterms:modified>
</cp:coreProperties>
</file>