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4" r:id="rId6"/>
    <p:sldId id="261" r:id="rId7"/>
    <p:sldId id="263" r:id="rId8"/>
    <p:sldId id="262" r:id="rId9"/>
    <p:sldId id="265" r:id="rId10"/>
    <p:sldId id="267" r:id="rId11"/>
    <p:sldId id="266" r:id="rId12"/>
    <p:sldId id="268" r:id="rId13"/>
    <p:sldId id="270" r:id="rId14"/>
    <p:sldId id="269" r:id="rId15"/>
    <p:sldId id="272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A8EB0-B4D8-43B9-AC19-AC32308BAFD6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B0239A-AB0A-4B4E-B37F-333AD8DF22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209E9-A98C-4448-947B-440317136BFE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20889-91D4-48B1-B9F3-8EF74DE587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C4F1DA-069B-42B1-9FE8-33AED50D3DAC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935959-EA3E-40B5-B030-73B90C2A60F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BFAD4-E2D6-428D-9182-7A5D6380639C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FFBF4-C5BF-4C24-AECA-C2A648B1B40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0BD7D-53DC-49DC-B211-A39495BCEAB6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DAE5C-327E-4BDD-A958-7BD46D3B12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8B322-2C92-4ACF-923C-D4FFFC3D5F6E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F54EA-569A-4713-9234-E824D1241A9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01AD9-F1B2-4639-A8E4-D03E8886D2AB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F9AFF-3256-447D-A817-DFEBB9C91F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A21F3-7EB2-450A-B7EA-BF34F77D2509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31A88-5ECA-4C50-947F-C6C7F9188A4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4644B5-CF34-4498-8511-2CF123396ED9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F0A1A-E37B-4486-A83A-5AF68346441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B1D90-D536-4201-B10E-04D213316FC4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CF6E5-0F8B-4622-8F91-F503E5F29D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75B41-2497-49A7-8FA5-85CE28410EF6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C3920-5DAC-4381-9733-44113FCF806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D9D2B8-D96D-48F4-A130-E3C17BA37C2D}" type="datetimeFigureOut">
              <a:rPr lang="cs-CZ"/>
              <a:pPr>
                <a:defRPr/>
              </a:pPr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C4C2A58-E133-4A0A-9DAC-43A85B390F0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wmf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wmf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0" y="0"/>
          <a:ext cx="9144000" cy="6845300"/>
        </p:xfrm>
        <a:graphic>
          <a:graphicData uri="http://schemas.openxmlformats.org/presentationml/2006/ole">
            <p:oleObj spid="_x0000_s1027" name="Prezentace" r:id="rId3" imgW="3398505" imgH="2544927" progId="">
              <p:embed/>
            </p:oleObj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684213" y="476250"/>
            <a:ext cx="8162925" cy="480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Metodický list: Slovní druhy 1. část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Jazykové vzdělávání</a:t>
            </a:r>
          </a:p>
          <a:p>
            <a:r>
              <a:rPr lang="cs-CZ">
                <a:latin typeface="Calibri" pitchFamily="34" charset="0"/>
              </a:rPr>
              <a:t>Jazyk: český</a:t>
            </a:r>
          </a:p>
          <a:p>
            <a:r>
              <a:rPr lang="cs-CZ">
                <a:latin typeface="Calibri" pitchFamily="34" charset="0"/>
              </a:rPr>
              <a:t>Věk: 3. ročník ZŠ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Anotace:</a:t>
            </a:r>
          </a:p>
          <a:p>
            <a:r>
              <a:rPr lang="cs-CZ">
                <a:latin typeface="Calibri" pitchFamily="34" charset="0"/>
              </a:rPr>
              <a:t>Tato prezentace slouží k navození a procvičování učiva slovních druhů. Upozorňuje </a:t>
            </a:r>
          </a:p>
          <a:p>
            <a:r>
              <a:rPr lang="cs-CZ">
                <a:latin typeface="Calibri" pitchFamily="34" charset="0"/>
              </a:rPr>
              <a:t>jen na základní znalosti o slovních druzích a učí děti ty nejhlavnější rozlišovat.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Druh učebního materiálu: Prezentace Power point  k použití na interaktivní tabuli</a:t>
            </a:r>
          </a:p>
          <a:p>
            <a:r>
              <a:rPr lang="cs-CZ">
                <a:latin typeface="Calibri" pitchFamily="34" charset="0"/>
              </a:rPr>
              <a:t>+ pracovní list, který může být použitý jak na IWB, tak ho můžeme vytisknout a použít</a:t>
            </a:r>
          </a:p>
          <a:p>
            <a:r>
              <a:rPr lang="cs-CZ">
                <a:latin typeface="Calibri" pitchFamily="34" charset="0"/>
              </a:rPr>
              <a:t>k procvičování učiva ve třídě nebo doma.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Citace:</a:t>
            </a:r>
          </a:p>
          <a:p>
            <a:r>
              <a:rPr lang="cs-CZ">
                <a:latin typeface="Calibri" pitchFamily="34" charset="0"/>
              </a:rPr>
              <a:t>Použité zdroje: MS Office 2010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3" descr="C:\Documents and Settings\Všichni\Local Settings\Temporary Internet Files\Content.IE5\SLAVG1I7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628775"/>
            <a:ext cx="1731963" cy="173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3"/>
          <p:cNvSpPr txBox="1">
            <a:spLocks noChangeArrowheads="1"/>
          </p:cNvSpPr>
          <p:nvPr/>
        </p:nvSpPr>
        <p:spPr bwMode="auto">
          <a:xfrm>
            <a:off x="1979613" y="333375"/>
            <a:ext cx="4867275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Slovní druhy - přehled</a:t>
            </a:r>
          </a:p>
        </p:txBody>
      </p:sp>
      <p:pic>
        <p:nvPicPr>
          <p:cNvPr id="16387" name="Picture 3" descr="C:\Documents and Settings\Všichni\Local Settings\Temporary Internet Files\Content.IE5\SLAVG1I7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836613"/>
            <a:ext cx="1731962" cy="173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3" descr="C:\Documents and Settings\Všichni\Local Settings\Temporary Internet Files\Content.IE5\SLAVG1I7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35375" y="1700213"/>
            <a:ext cx="1731963" cy="173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3" descr="C:\Documents and Settings\Všichni\Local Settings\Temporary Internet Files\Content.IE5\SLAVG1I7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908050"/>
            <a:ext cx="1731962" cy="173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3" descr="C:\Documents and Settings\Všichni\Local Settings\Temporary Internet Files\Content.IE5\SLAVG1I7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1700213"/>
            <a:ext cx="1730375" cy="173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3" descr="C:\Documents and Settings\Všichni\Local Settings\Temporary Internet Files\Content.IE5\SLAVG1I7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4292600"/>
            <a:ext cx="1731963" cy="173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3" descr="C:\Documents and Settings\Všichni\Local Settings\Temporary Internet Files\Content.IE5\SLAVG1I7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3500438"/>
            <a:ext cx="1731963" cy="173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3" descr="C:\Documents and Settings\Všichni\Local Settings\Temporary Internet Files\Content.IE5\SLAVG1I7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8400" y="4221163"/>
            <a:ext cx="1730375" cy="173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3" descr="C:\Documents and Settings\Všichni\Local Settings\Temporary Internet Files\Content.IE5\SLAVG1I7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063" y="3429000"/>
            <a:ext cx="1731962" cy="173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3" descr="C:\Documents and Settings\Všichni\Local Settings\Temporary Internet Files\Content.IE5\SLAVG1I7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5825" y="4221163"/>
            <a:ext cx="1731963" cy="173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6" name="TextovéPole 15"/>
          <p:cNvSpPr txBox="1">
            <a:spLocks noChangeArrowheads="1"/>
          </p:cNvSpPr>
          <p:nvPr/>
        </p:nvSpPr>
        <p:spPr bwMode="auto">
          <a:xfrm>
            <a:off x="900113" y="2205038"/>
            <a:ext cx="501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1.</a:t>
            </a:r>
          </a:p>
        </p:txBody>
      </p:sp>
      <p:sp>
        <p:nvSpPr>
          <p:cNvPr id="16397" name="TextovéPole 16"/>
          <p:cNvSpPr txBox="1">
            <a:spLocks noChangeArrowheads="1"/>
          </p:cNvSpPr>
          <p:nvPr/>
        </p:nvSpPr>
        <p:spPr bwMode="auto">
          <a:xfrm>
            <a:off x="2700338" y="1341438"/>
            <a:ext cx="501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2.</a:t>
            </a:r>
          </a:p>
        </p:txBody>
      </p:sp>
      <p:sp>
        <p:nvSpPr>
          <p:cNvPr id="16398" name="TextovéPole 17"/>
          <p:cNvSpPr txBox="1">
            <a:spLocks noChangeArrowheads="1"/>
          </p:cNvSpPr>
          <p:nvPr/>
        </p:nvSpPr>
        <p:spPr bwMode="auto">
          <a:xfrm>
            <a:off x="4356100" y="2205038"/>
            <a:ext cx="501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3.</a:t>
            </a:r>
          </a:p>
        </p:txBody>
      </p:sp>
      <p:sp>
        <p:nvSpPr>
          <p:cNvPr id="16399" name="TextovéPole 18"/>
          <p:cNvSpPr txBox="1">
            <a:spLocks noChangeArrowheads="1"/>
          </p:cNvSpPr>
          <p:nvPr/>
        </p:nvSpPr>
        <p:spPr bwMode="auto">
          <a:xfrm>
            <a:off x="6084888" y="1484313"/>
            <a:ext cx="5016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4.</a:t>
            </a:r>
          </a:p>
        </p:txBody>
      </p:sp>
      <p:sp>
        <p:nvSpPr>
          <p:cNvPr id="16400" name="TextovéPole 20"/>
          <p:cNvSpPr txBox="1">
            <a:spLocks noChangeArrowheads="1"/>
          </p:cNvSpPr>
          <p:nvPr/>
        </p:nvSpPr>
        <p:spPr bwMode="auto">
          <a:xfrm>
            <a:off x="7812088" y="2276475"/>
            <a:ext cx="5016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5.</a:t>
            </a:r>
          </a:p>
        </p:txBody>
      </p:sp>
      <p:sp>
        <p:nvSpPr>
          <p:cNvPr id="16401" name="TextovéPole 21"/>
          <p:cNvSpPr txBox="1">
            <a:spLocks noChangeArrowheads="1"/>
          </p:cNvSpPr>
          <p:nvPr/>
        </p:nvSpPr>
        <p:spPr bwMode="auto">
          <a:xfrm>
            <a:off x="971550" y="4868863"/>
            <a:ext cx="5016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6.</a:t>
            </a:r>
          </a:p>
        </p:txBody>
      </p:sp>
      <p:sp>
        <p:nvSpPr>
          <p:cNvPr id="16402" name="TextovéPole 22"/>
          <p:cNvSpPr txBox="1">
            <a:spLocks noChangeArrowheads="1"/>
          </p:cNvSpPr>
          <p:nvPr/>
        </p:nvSpPr>
        <p:spPr bwMode="auto">
          <a:xfrm>
            <a:off x="2843213" y="4076700"/>
            <a:ext cx="50323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7.</a:t>
            </a:r>
          </a:p>
        </p:txBody>
      </p:sp>
      <p:sp>
        <p:nvSpPr>
          <p:cNvPr id="16403" name="TextovéPole 23"/>
          <p:cNvSpPr txBox="1">
            <a:spLocks noChangeArrowheads="1"/>
          </p:cNvSpPr>
          <p:nvPr/>
        </p:nvSpPr>
        <p:spPr bwMode="auto">
          <a:xfrm>
            <a:off x="4427538" y="4797425"/>
            <a:ext cx="4635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8.</a:t>
            </a:r>
          </a:p>
        </p:txBody>
      </p:sp>
      <p:sp>
        <p:nvSpPr>
          <p:cNvPr id="16404" name="TextovéPole 24"/>
          <p:cNvSpPr txBox="1">
            <a:spLocks noChangeArrowheads="1"/>
          </p:cNvSpPr>
          <p:nvPr/>
        </p:nvSpPr>
        <p:spPr bwMode="auto">
          <a:xfrm>
            <a:off x="6300788" y="4005263"/>
            <a:ext cx="501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9.</a:t>
            </a:r>
          </a:p>
        </p:txBody>
      </p:sp>
      <p:sp>
        <p:nvSpPr>
          <p:cNvPr id="16405" name="TextovéPole 25"/>
          <p:cNvSpPr txBox="1">
            <a:spLocks noChangeArrowheads="1"/>
          </p:cNvSpPr>
          <p:nvPr/>
        </p:nvSpPr>
        <p:spPr bwMode="auto">
          <a:xfrm>
            <a:off x="7885113" y="4797425"/>
            <a:ext cx="7096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10.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79388" y="3141663"/>
            <a:ext cx="168433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Podstatná</a:t>
            </a:r>
          </a:p>
          <a:p>
            <a:pPr algn="ctr"/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jména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1979613" y="2349500"/>
            <a:ext cx="1579562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Přídavná </a:t>
            </a:r>
          </a:p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jména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779838" y="3284538"/>
            <a:ext cx="1466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Zájmena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5508625" y="2420938"/>
            <a:ext cx="13985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Číslovky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7308850" y="3213100"/>
            <a:ext cx="1301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Slovesa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50825" y="5805488"/>
            <a:ext cx="15113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Příslovce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2051050" y="5084763"/>
            <a:ext cx="16367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Předložky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3995738" y="5732463"/>
            <a:ext cx="11731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Spojky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5867400" y="4941888"/>
            <a:ext cx="12382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Částice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7164388" y="5732463"/>
            <a:ext cx="16970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Citoslovce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2268538" y="260350"/>
            <a:ext cx="42894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1. Podstatná jména</a:t>
            </a: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468313" y="1268413"/>
            <a:ext cx="19827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                     </a:t>
            </a:r>
            <a:endParaRPr lang="cs-CZ" sz="3600" b="1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539750" y="3573463"/>
            <a:ext cx="20066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                      </a:t>
            </a:r>
          </a:p>
          <a:p>
            <a:r>
              <a:rPr lang="cs-CZ" sz="2800" b="1">
                <a:latin typeface="Calibri" pitchFamily="34" charset="0"/>
              </a:rPr>
              <a:t>	           </a:t>
            </a:r>
          </a:p>
        </p:txBody>
      </p:sp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468313" y="4652963"/>
            <a:ext cx="2309812" cy="138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                         </a:t>
            </a:r>
          </a:p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		   </a:t>
            </a:r>
          </a:p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		   </a:t>
            </a:r>
          </a:p>
        </p:txBody>
      </p:sp>
      <p:pic>
        <p:nvPicPr>
          <p:cNvPr id="17413" name="Picture 2" descr="C:\Documents and Settings\Všichni\Local Settings\Temporary Internet Files\Content.IE5\SLAVG1I7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5825" y="260350"/>
            <a:ext cx="1587500" cy="158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3" descr="C:\Documents and Settings\Všichni\Local Settings\Temporary Internet Files\Content.IE5\WJYZ63IX\MC90043637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157788"/>
            <a:ext cx="1066800" cy="1065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4" descr="C:\Documents and Settings\Všichni\Local Settings\Temporary Internet Files\Content.IE5\2RKRAHOD\MC90044182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765175"/>
            <a:ext cx="1008062" cy="115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5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84888" y="2420938"/>
            <a:ext cx="1271587" cy="102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6" descr="C:\Documents and Settings\Všichni\Local Settings\Temporary Internet Files\Content.IE5\IPXAZ2T4\MC90018635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812088" y="1989138"/>
            <a:ext cx="90170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7" descr="C:\Documents and Settings\Všichni\Local Settings\Temporary Internet Files\Content.IE5\JDIE607L\MP900185174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96188" y="3933825"/>
            <a:ext cx="1295400" cy="87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8" descr="C:\Documents and Settings\Všichni\Local Settings\Temporary Internet Files\Content.IE5\4H238HYB\MP900227581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940425" y="3789363"/>
            <a:ext cx="1263650" cy="8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9" descr="C:\Documents and Settings\Všichni\Local Settings\Temporary Internet Files\Content.IE5\IPXAZ2T4\MC900232049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87900" y="1341438"/>
            <a:ext cx="996950" cy="1090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10" descr="C:\Documents and Settings\Všichni\Local Settings\Temporary Internet Files\Content.IE5\TF7B15CE\MC900391002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948488" y="5516563"/>
            <a:ext cx="622300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13" descr="C:\Documents and Settings\Všichni\Local Settings\Temporary Internet Files\Content.IE5\TF7B15CE\MP900399421[1]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971550" y="5445125"/>
            <a:ext cx="984250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23" name="TextovéPole 15"/>
          <p:cNvSpPr txBox="1">
            <a:spLocks noChangeArrowheads="1"/>
          </p:cNvSpPr>
          <p:nvPr/>
        </p:nvSpPr>
        <p:spPr bwMode="auto">
          <a:xfrm>
            <a:off x="323850" y="1268413"/>
            <a:ext cx="1863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Jsou názvy: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268538" y="1268413"/>
            <a:ext cx="3148012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osob /učitel/</a:t>
            </a:r>
          </a:p>
          <a:p>
            <a:pPr>
              <a:buFontTx/>
              <a:buChar char="-"/>
            </a:pP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zvířat /tygr/</a:t>
            </a:r>
          </a:p>
          <a:p>
            <a:pPr>
              <a:buFontTx/>
              <a:buChar char="-"/>
            </a:pP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věcí /kniha/</a:t>
            </a:r>
          </a:p>
          <a:p>
            <a:pPr>
              <a:buFontTx/>
              <a:buChar char="-"/>
            </a:pP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vlastností /radost/</a:t>
            </a:r>
          </a:p>
          <a:p>
            <a:pPr>
              <a:buFontTx/>
              <a:buChar char="-"/>
            </a:pP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dějů  /křik/</a:t>
            </a:r>
          </a:p>
        </p:txBody>
      </p:sp>
      <p:sp>
        <p:nvSpPr>
          <p:cNvPr id="17425" name="TextovéPole 17"/>
          <p:cNvSpPr txBox="1">
            <a:spLocks noChangeArrowheads="1"/>
          </p:cNvSpPr>
          <p:nvPr/>
        </p:nvSpPr>
        <p:spPr bwMode="auto">
          <a:xfrm>
            <a:off x="323850" y="3573463"/>
            <a:ext cx="19145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Jsou v čísle: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124075" y="3573463"/>
            <a:ext cx="3268663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2800" b="1">
                <a:latin typeface="Calibri" pitchFamily="34" charset="0"/>
              </a:rPr>
              <a:t> jednotném /strom/</a:t>
            </a:r>
          </a:p>
          <a:p>
            <a:pPr>
              <a:buFontTx/>
              <a:buChar char="-"/>
            </a:pPr>
            <a:r>
              <a:rPr lang="cs-CZ" sz="2800" b="1">
                <a:latin typeface="Calibri" pitchFamily="34" charset="0"/>
              </a:rPr>
              <a:t> množném /stromy/</a:t>
            </a:r>
          </a:p>
        </p:txBody>
      </p:sp>
      <p:sp>
        <p:nvSpPr>
          <p:cNvPr id="17427" name="TextovéPole 19"/>
          <p:cNvSpPr txBox="1">
            <a:spLocks noChangeArrowheads="1"/>
          </p:cNvSpPr>
          <p:nvPr/>
        </p:nvSpPr>
        <p:spPr bwMode="auto">
          <a:xfrm>
            <a:off x="250825" y="4652963"/>
            <a:ext cx="2151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Označují rod: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2411413" y="4652963"/>
            <a:ext cx="4451350" cy="138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-"/>
            </a:pP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mužský /ten řidič, ten hrad/</a:t>
            </a:r>
          </a:p>
          <a:p>
            <a:pPr>
              <a:buFontTx/>
              <a:buChar char="-"/>
            </a:pP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ženský / ta maminka/</a:t>
            </a:r>
          </a:p>
          <a:p>
            <a:pPr>
              <a:buFontTx/>
              <a:buChar char="-"/>
            </a:pP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střední /to kuře/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1763713" y="476250"/>
            <a:ext cx="5494337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U podstatných jmen urči,</a:t>
            </a:r>
          </a:p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co znamenají</a:t>
            </a: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468313" y="2133600"/>
            <a:ext cx="8434387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slunce, hluk, lev, učitel, maminka, mísa,</a:t>
            </a:r>
          </a:p>
          <a:p>
            <a:r>
              <a:rPr lang="cs-CZ" sz="3600" b="1">
                <a:latin typeface="Calibri" pitchFamily="34" charset="0"/>
              </a:rPr>
              <a:t>čtení, pekař, kotě, soudek, klávesnice, růže,</a:t>
            </a:r>
          </a:p>
          <a:p>
            <a:r>
              <a:rPr lang="cs-CZ" sz="3600" b="1">
                <a:latin typeface="Calibri" pitchFamily="34" charset="0"/>
              </a:rPr>
              <a:t>pes, štěstí, liška, plavání, chůze, řidič, zajíc,</a:t>
            </a:r>
          </a:p>
          <a:p>
            <a:r>
              <a:rPr lang="cs-CZ" sz="3600" b="1">
                <a:latin typeface="Calibri" pitchFamily="34" charset="0"/>
              </a:rPr>
              <a:t>čepice, bouda, soutěž, tele, slonice, sova, </a:t>
            </a:r>
          </a:p>
          <a:p>
            <a:r>
              <a:rPr lang="cs-CZ" sz="3600" b="1">
                <a:latin typeface="Calibri" pitchFamily="34" charset="0"/>
              </a:rPr>
              <a:t>hluk, běh, háďátko, dům, lžíce, rybička  </a:t>
            </a:r>
          </a:p>
        </p:txBody>
      </p:sp>
      <p:pic>
        <p:nvPicPr>
          <p:cNvPr id="18435" name="Picture 2" descr="C:\Documents and Settings\Všichni\Local Settings\Temporary Internet Files\Content.IE5\7EG7Z5S1\MC9004413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5013325"/>
            <a:ext cx="1293812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5" descr="C:\Documents and Settings\Všichni\Local Settings\Temporary Internet Files\Content.IE5\0VLFUMJ5\MP90039963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5157788"/>
            <a:ext cx="1017588" cy="127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 descr="C:\Documents and Settings\Všichni\Local Settings\Temporary Internet Files\Content.IE5\GP2J4TQB\MP90040261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24525" y="5300663"/>
            <a:ext cx="1477963" cy="1182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7" descr="C:\Documents and Settings\Všichni\Local Settings\Temporary Internet Files\Content.IE5\YPGXA76F\MC90042838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40200" y="5445125"/>
            <a:ext cx="1262063" cy="113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8" descr="C:\Documents and Settings\Všichni\Local Settings\Temporary Internet Files\Content.IE5\4H238HYB\MC90044139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24750" y="5373688"/>
            <a:ext cx="1049338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1042988" y="404813"/>
            <a:ext cx="72993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ve větách podstatná jména,</a:t>
            </a:r>
          </a:p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urči rod a číslo</a:t>
            </a:r>
          </a:p>
        </p:txBody>
      </p:sp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371475" y="2060575"/>
            <a:ext cx="8772525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Obrazy visí na stěně. Pekař peče dobré</a:t>
            </a:r>
          </a:p>
          <a:p>
            <a:r>
              <a:rPr lang="cs-CZ" sz="3600" b="1">
                <a:latin typeface="Calibri" pitchFamily="34" charset="0"/>
              </a:rPr>
              <a:t>rohlíky. Na zahradě pomáhají děti sázet</a:t>
            </a:r>
          </a:p>
          <a:p>
            <a:r>
              <a:rPr lang="cs-CZ" sz="3600" b="1">
                <a:latin typeface="Calibri" pitchFamily="34" charset="0"/>
              </a:rPr>
              <a:t>stromky. Za městem se rozkládá hluboký</a:t>
            </a:r>
          </a:p>
          <a:p>
            <a:r>
              <a:rPr lang="cs-CZ" sz="3600" b="1">
                <a:latin typeface="Calibri" pitchFamily="34" charset="0"/>
              </a:rPr>
              <a:t>les. Kuře běhá po dvoře a pípá. Hana má</a:t>
            </a:r>
          </a:p>
          <a:p>
            <a:r>
              <a:rPr lang="cs-CZ" sz="3600" b="1">
                <a:latin typeface="Calibri" pitchFamily="34" charset="0"/>
              </a:rPr>
              <a:t>velkou radost z dárku. Malování zvířete je</a:t>
            </a:r>
          </a:p>
          <a:p>
            <a:r>
              <a:rPr lang="cs-CZ" sz="3600" b="1">
                <a:latin typeface="Calibri" pitchFamily="34" charset="0"/>
              </a:rPr>
              <a:t>pro mě velmi obtížné. To děvčátko je milé.     </a:t>
            </a:r>
          </a:p>
        </p:txBody>
      </p:sp>
      <p:pic>
        <p:nvPicPr>
          <p:cNvPr id="19459" name="Picture 2" descr="C:\Documents and Settings\Všichni\Local Settings\Temporary Internet Files\Content.IE5\WJYZ63IX\MC90023113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5589588"/>
            <a:ext cx="87153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3" descr="C:\Documents and Settings\Všichni\Local Settings\Temporary Internet Files\Content.IE5\TF7B15CE\MC90043637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75463" y="5445125"/>
            <a:ext cx="1217612" cy="1217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4" descr="C:\Documents and Settings\Všichni\Local Settings\Temporary Internet Files\Content.IE5\0VLFUMJ5\MP90040135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4300" y="5589588"/>
            <a:ext cx="989013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5" descr="C:\Documents and Settings\Všichni\Local Settings\Temporary Internet Files\Content.IE5\I38F8LOR\MP90038483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35600" y="5589588"/>
            <a:ext cx="11414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7" descr="C:\Documents and Settings\Všichni\Local Settings\Temporary Internet Files\Content.IE5\YPGXA76F\MC900433048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627313" y="5589588"/>
            <a:ext cx="812800" cy="811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1042988" y="404813"/>
            <a:ext cx="72993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ve větách podstatná jména,</a:t>
            </a:r>
          </a:p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urči rod a číslo</a:t>
            </a: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371475" y="2060575"/>
            <a:ext cx="8772525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Obrazy visí na stěně. Pekař peče dobré</a:t>
            </a:r>
          </a:p>
          <a:p>
            <a:r>
              <a:rPr lang="cs-CZ" sz="3600" b="1">
                <a:latin typeface="Calibri" pitchFamily="34" charset="0"/>
              </a:rPr>
              <a:t>rohlíky. Na zahradě pomáhají děti sázet</a:t>
            </a:r>
          </a:p>
          <a:p>
            <a:r>
              <a:rPr lang="cs-CZ" sz="3600" b="1">
                <a:latin typeface="Calibri" pitchFamily="34" charset="0"/>
              </a:rPr>
              <a:t>stromky. Za městem se rozkládá hluboký</a:t>
            </a:r>
          </a:p>
          <a:p>
            <a:r>
              <a:rPr lang="cs-CZ" sz="3600" b="1">
                <a:latin typeface="Calibri" pitchFamily="34" charset="0"/>
              </a:rPr>
              <a:t>les. Kuře běhá po dvoře a pípá. Hana má</a:t>
            </a:r>
          </a:p>
          <a:p>
            <a:r>
              <a:rPr lang="cs-CZ" sz="3600" b="1">
                <a:latin typeface="Calibri" pitchFamily="34" charset="0"/>
              </a:rPr>
              <a:t>velkou radost z dárku. Malování zvířete je</a:t>
            </a:r>
          </a:p>
          <a:p>
            <a:r>
              <a:rPr lang="cs-CZ" sz="3600" b="1">
                <a:latin typeface="Calibri" pitchFamily="34" charset="0"/>
              </a:rPr>
              <a:t>pro mě velmi obtížné. To děvčátko je milé.     </a:t>
            </a:r>
          </a:p>
        </p:txBody>
      </p:sp>
      <p:pic>
        <p:nvPicPr>
          <p:cNvPr id="20483" name="Picture 2" descr="C:\Documents and Settings\Všichni\Local Settings\Temporary Internet Files\Content.IE5\WJYZ63IX\MC90023113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5589588"/>
            <a:ext cx="87153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3" descr="C:\Documents and Settings\Všichni\Local Settings\Temporary Internet Files\Content.IE5\TF7B15CE\MC90043637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75463" y="5445125"/>
            <a:ext cx="1217612" cy="1217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4" descr="C:\Documents and Settings\Všichni\Local Settings\Temporary Internet Files\Content.IE5\0VLFUMJ5\MP90040135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4300" y="5589588"/>
            <a:ext cx="989013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5" descr="C:\Documents and Settings\Všichni\Local Settings\Temporary Internet Files\Content.IE5\I38F8LOR\MP90038483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35600" y="5589588"/>
            <a:ext cx="1141413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7" descr="C:\Documents and Settings\Všichni\Local Settings\Temporary Internet Files\Content.IE5\YPGXA76F\MC900433048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627313" y="5589588"/>
            <a:ext cx="812800" cy="811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2060575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132138" y="2060575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356100" y="2060575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95288" y="2636838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2636838"/>
            <a:ext cx="1712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011863" y="2636838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95288" y="3141663"/>
            <a:ext cx="171450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627313" y="3141663"/>
            <a:ext cx="171450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95288" y="3716338"/>
            <a:ext cx="695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187450" y="3716338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851275" y="3716338"/>
            <a:ext cx="1204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300788" y="3716338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692275" y="4221163"/>
            <a:ext cx="1458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348038" y="4221163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643438" y="4221163"/>
            <a:ext cx="19700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_______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516688" y="4221163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076825" y="4797425"/>
            <a:ext cx="1968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_______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2555875" y="476250"/>
            <a:ext cx="40211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2. Přídavná jména</a:t>
            </a:r>
          </a:p>
        </p:txBody>
      </p:sp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755650" y="1628775"/>
            <a:ext cx="74279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Označují vlastnosti podstatných jmen </a:t>
            </a:r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684213" y="2492375"/>
            <a:ext cx="50879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Ptáme se na ně otázkami:</a:t>
            </a:r>
          </a:p>
        </p:txBody>
      </p:sp>
      <p:sp>
        <p:nvSpPr>
          <p:cNvPr id="21508" name="TextovéPole 4"/>
          <p:cNvSpPr txBox="1">
            <a:spLocks noChangeArrowheads="1"/>
          </p:cNvSpPr>
          <p:nvPr/>
        </p:nvSpPr>
        <p:spPr bwMode="auto">
          <a:xfrm>
            <a:off x="539750" y="3284538"/>
            <a:ext cx="676751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jaký? (-á,-é) moudrý, moudrá, moudré,</a:t>
            </a:r>
          </a:p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který? (-á, -é) jarní</a:t>
            </a:r>
          </a:p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čí? tetin</a:t>
            </a:r>
            <a:r>
              <a:rPr lang="cs-CZ" sz="3200" b="1">
                <a:latin typeface="Calibri" pitchFamily="34" charset="0"/>
              </a:rPr>
              <a:t> šátek</a:t>
            </a:r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, Petrův </a:t>
            </a:r>
            <a:r>
              <a:rPr lang="cs-CZ" sz="3200" b="1">
                <a:latin typeface="Calibri" pitchFamily="34" charset="0"/>
              </a:rPr>
              <a:t>míč </a:t>
            </a:r>
          </a:p>
        </p:txBody>
      </p:sp>
      <p:pic>
        <p:nvPicPr>
          <p:cNvPr id="21509" name="Picture 3" descr="C:\Documents and Settings\Všichni\Local Settings\Temporary Internet Files\Content.IE5\IPXAZ2T4\MP90042213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5013325"/>
            <a:ext cx="1762125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4" descr="C:\Documents and Settings\Všichni\Local Settings\Temporary Internet Files\Content.IE5\C92ZS1YV\MP90040118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08850" y="4868863"/>
            <a:ext cx="1176338" cy="147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5" descr="C:\Documents and Settings\Všichni\Local Settings\Temporary Internet Files\Content.IE5\MIOTUQJV\MC90041254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64163" y="5013325"/>
            <a:ext cx="1409700" cy="143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6" descr="C:\Documents and Settings\Všichni\Local Settings\Temporary Internet Files\Content.IE5\IPXAZ2T4\MP900433306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87675" y="5013325"/>
            <a:ext cx="1908175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1116013" y="404813"/>
            <a:ext cx="702151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ve větách přídavná jména,</a:t>
            </a:r>
          </a:p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zeptej se správnou otázkou</a:t>
            </a:r>
          </a:p>
        </p:txBody>
      </p:sp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611188" y="2133600"/>
            <a:ext cx="7729537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Ta vánoční ozdoba je skutečně krásná.</a:t>
            </a:r>
          </a:p>
          <a:p>
            <a:r>
              <a:rPr lang="cs-CZ" sz="3600" b="1">
                <a:latin typeface="Calibri" pitchFamily="34" charset="0"/>
              </a:rPr>
              <a:t>Tatínkovo auto stojí před domem. Želví</a:t>
            </a:r>
          </a:p>
          <a:p>
            <a:r>
              <a:rPr lang="cs-CZ" sz="3600" b="1">
                <a:latin typeface="Calibri" pitchFamily="34" charset="0"/>
              </a:rPr>
              <a:t>krunýř je tvrdý. Máš rád černou kávu?</a:t>
            </a:r>
          </a:p>
          <a:p>
            <a:r>
              <a:rPr lang="cs-CZ" sz="3600" b="1">
                <a:latin typeface="Calibri" pitchFamily="34" charset="0"/>
              </a:rPr>
              <a:t>Staré kalhoty si neber, jsou ti už malé.</a:t>
            </a:r>
          </a:p>
          <a:p>
            <a:r>
              <a:rPr lang="cs-CZ" sz="3600" b="1">
                <a:latin typeface="Calibri" pitchFamily="34" charset="0"/>
              </a:rPr>
              <a:t>Krokodýlí kůže </a:t>
            </a:r>
            <a:r>
              <a:rPr lang="cs-CZ" sz="3600" b="1"/>
              <a:t>j</a:t>
            </a:r>
            <a:r>
              <a:rPr lang="cs-CZ" sz="3600" b="1">
                <a:latin typeface="Calibri" pitchFamily="34" charset="0"/>
              </a:rPr>
              <a:t>e velmi vzácná.</a:t>
            </a:r>
          </a:p>
        </p:txBody>
      </p:sp>
      <p:pic>
        <p:nvPicPr>
          <p:cNvPr id="22531" name="Picture 2" descr="C:\Documents and Settings\Všichni\Local Settings\Temporary Internet Files\Content.IE5\I38F8LOR\MP90042771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5300663"/>
            <a:ext cx="1270000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Documents and Settings\Všichni\Local Settings\Temporary Internet Files\Content.IE5\9V7OO5SK\MC90044173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5229225"/>
            <a:ext cx="1443038" cy="1443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4" descr="C:\Documents and Settings\Všichni\Local Settings\Temporary Internet Files\Content.IE5\JDIE607L\MC900431563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6100" y="5516563"/>
            <a:ext cx="1046163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5" descr="C:\Documents and Settings\Všichni\Local Settings\Temporary Internet Files\Content.IE5\45ANI1ED\MP90026296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08850" y="5373688"/>
            <a:ext cx="1127125" cy="113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6" descr="C:\Documents and Settings\Všichni\Local Settings\Temporary Internet Files\Content.IE5\45ANI1ED\MC90036016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51500" y="5229225"/>
            <a:ext cx="919163" cy="133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1"/>
          <p:cNvSpPr txBox="1">
            <a:spLocks noChangeArrowheads="1"/>
          </p:cNvSpPr>
          <p:nvPr/>
        </p:nvSpPr>
        <p:spPr bwMode="auto">
          <a:xfrm>
            <a:off x="1116013" y="404813"/>
            <a:ext cx="702151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ve větách přídavná jména,</a:t>
            </a:r>
          </a:p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zeptej se správnou otázkou</a:t>
            </a:r>
          </a:p>
        </p:txBody>
      </p:sp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611188" y="2133600"/>
            <a:ext cx="7729537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Ta vánoční ozdoba je skutečně krásná.</a:t>
            </a:r>
          </a:p>
          <a:p>
            <a:r>
              <a:rPr lang="cs-CZ" sz="3600" b="1">
                <a:latin typeface="Calibri" pitchFamily="34" charset="0"/>
              </a:rPr>
              <a:t>Tatínkovo auto stojí před domem. Želví</a:t>
            </a:r>
          </a:p>
          <a:p>
            <a:r>
              <a:rPr lang="cs-CZ" sz="3600" b="1">
                <a:latin typeface="Calibri" pitchFamily="34" charset="0"/>
              </a:rPr>
              <a:t>krunýř je tvrdý. Máš rád černou kávu?</a:t>
            </a:r>
          </a:p>
          <a:p>
            <a:r>
              <a:rPr lang="cs-CZ" sz="3600" b="1">
                <a:latin typeface="Calibri" pitchFamily="34" charset="0"/>
              </a:rPr>
              <a:t>Staré kalhoty si neber, jsou ti už malé.</a:t>
            </a:r>
          </a:p>
          <a:p>
            <a:r>
              <a:rPr lang="cs-CZ" sz="3600" b="1">
                <a:latin typeface="Calibri" pitchFamily="34" charset="0"/>
              </a:rPr>
              <a:t>Krokodýlí kůže </a:t>
            </a:r>
            <a:r>
              <a:rPr lang="cs-CZ" sz="3600" b="1"/>
              <a:t>j</a:t>
            </a:r>
            <a:r>
              <a:rPr lang="cs-CZ" sz="3600" b="1">
                <a:latin typeface="Calibri" pitchFamily="34" charset="0"/>
              </a:rPr>
              <a:t>e velmi vzácná.</a:t>
            </a:r>
          </a:p>
        </p:txBody>
      </p:sp>
      <p:pic>
        <p:nvPicPr>
          <p:cNvPr id="23555" name="Picture 2" descr="C:\Documents and Settings\Všichni\Local Settings\Temporary Internet Files\Content.IE5\I38F8LOR\MP90042771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5300663"/>
            <a:ext cx="1270000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3" descr="C:\Documents and Settings\Všichni\Local Settings\Temporary Internet Files\Content.IE5\9V7OO5SK\MC90044173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5229225"/>
            <a:ext cx="1443038" cy="1443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4" descr="C:\Documents and Settings\Všichni\Local Settings\Temporary Internet Files\Content.IE5\JDIE607L\MC900431563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6100" y="5516563"/>
            <a:ext cx="1046163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5" descr="C:\Documents and Settings\Všichni\Local Settings\Temporary Internet Files\Content.IE5\45ANI1ED\MP90026296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08850" y="5373688"/>
            <a:ext cx="1127125" cy="113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6" descr="C:\Documents and Settings\Všichni\Local Settings\Temporary Internet Files\Content.IE5\45ANI1ED\MC90036016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51500" y="5229225"/>
            <a:ext cx="919163" cy="133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116013" y="2133600"/>
            <a:ext cx="1712912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443663" y="2133600"/>
            <a:ext cx="1458912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39750" y="2708275"/>
            <a:ext cx="22240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________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092950" y="2708275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11413" y="3284538"/>
            <a:ext cx="1204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292725" y="3213100"/>
            <a:ext cx="1458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11188" y="3789363"/>
            <a:ext cx="1204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732588" y="3789363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84213" y="4365625"/>
            <a:ext cx="1968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_______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219700" y="4365625"/>
            <a:ext cx="1458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2"/>
          <p:cNvSpPr txBox="1">
            <a:spLocks noChangeArrowheads="1"/>
          </p:cNvSpPr>
          <p:nvPr/>
        </p:nvSpPr>
        <p:spPr bwMode="auto">
          <a:xfrm>
            <a:off x="3059113" y="765175"/>
            <a:ext cx="25273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3. Zájmena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2204864"/>
            <a:ext cx="8033033" cy="397031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  <a:latin typeface="+mn-lt"/>
                <a:cs typeface="+mn-cs"/>
              </a:rPr>
              <a:t>Jsou slova, která zastupují 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solidFill>
                <a:srgbClr val="FF0000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3600" b="1" dirty="0">
                <a:solidFill>
                  <a:srgbClr val="FF0000"/>
                </a:solidFill>
                <a:latin typeface="+mn-lt"/>
                <a:cs typeface="+mn-cs"/>
              </a:rPr>
              <a:t> názvy osob, zvířat a věcí </a:t>
            </a:r>
            <a:r>
              <a:rPr lang="cs-CZ" sz="3600" b="1" dirty="0">
                <a:latin typeface="+mn-lt"/>
                <a:cs typeface="+mn-cs"/>
              </a:rPr>
              <a:t>(já, on, ho, jim)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3600" b="1" dirty="0">
                <a:solidFill>
                  <a:srgbClr val="FF0000"/>
                </a:solidFill>
                <a:latin typeface="+mn-lt"/>
                <a:cs typeface="+mn-cs"/>
              </a:rPr>
              <a:t> </a:t>
            </a:r>
            <a:r>
              <a:rPr lang="cs-CZ" sz="3600" b="1" dirty="0">
                <a:solidFill>
                  <a:srgbClr val="FF0000"/>
                </a:solidFill>
                <a:latin typeface="+mn-lt"/>
                <a:cs typeface="+mn-cs"/>
              </a:rPr>
              <a:t>nebo na ně ukazují </a:t>
            </a:r>
            <a:r>
              <a:rPr lang="cs-CZ" sz="3600" b="1" dirty="0">
                <a:latin typeface="+mn-lt"/>
                <a:cs typeface="+mn-cs"/>
              </a:rPr>
              <a:t>(ten, ta, to, tento, </a:t>
            </a:r>
          </a:p>
          <a:p>
            <a:pPr lvl="8">
              <a:defRPr/>
            </a:pPr>
            <a:r>
              <a:rPr lang="cs-CZ" sz="3600" b="1" dirty="0">
                <a:solidFill>
                  <a:srgbClr val="FF0000"/>
                </a:solidFill>
                <a:latin typeface="+mn-lt"/>
                <a:cs typeface="+mn-cs"/>
              </a:rPr>
              <a:t> </a:t>
            </a:r>
            <a:r>
              <a:rPr lang="cs-CZ" sz="3600" b="1" dirty="0">
                <a:solidFill>
                  <a:srgbClr val="FF0000"/>
                </a:solidFill>
                <a:latin typeface="+mn-lt"/>
                <a:cs typeface="+mn-cs"/>
              </a:rPr>
              <a:t>  </a:t>
            </a:r>
            <a:r>
              <a:rPr lang="cs-CZ" sz="3600" b="1" dirty="0">
                <a:latin typeface="+mn-lt"/>
                <a:cs typeface="+mn-cs"/>
              </a:rPr>
              <a:t>tenhle, takový)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cs-CZ" sz="3600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>
              <a:latin typeface="+mn-lt"/>
              <a:cs typeface="+mn-cs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1979613" y="765175"/>
            <a:ext cx="53467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ve větách zájmena</a:t>
            </a:r>
          </a:p>
        </p:txBody>
      </p:sp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323850" y="1916113"/>
            <a:ext cx="8564563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Ten člověk je velmi hodný. On je dobrý</a:t>
            </a:r>
          </a:p>
          <a:p>
            <a:r>
              <a:rPr lang="cs-CZ" sz="3600" b="1">
                <a:latin typeface="Calibri" pitchFamily="34" charset="0"/>
              </a:rPr>
              <a:t>sportovec, protože stále trénuje. Toho psa </a:t>
            </a:r>
          </a:p>
          <a:p>
            <a:r>
              <a:rPr lang="cs-CZ" sz="3600" b="1">
                <a:latin typeface="Calibri" pitchFamily="34" charset="0"/>
              </a:rPr>
              <a:t>dobře znám. Naše kočka tiše přede. Půjdeš </a:t>
            </a:r>
          </a:p>
          <a:p>
            <a:r>
              <a:rPr lang="cs-CZ" sz="3600" b="1">
                <a:latin typeface="Calibri" pitchFamily="34" charset="0"/>
              </a:rPr>
              <a:t>s námi do kina? Můj bratr hraje na housle. </a:t>
            </a:r>
          </a:p>
          <a:p>
            <a:r>
              <a:rPr lang="cs-CZ" sz="3600" b="1">
                <a:latin typeface="Calibri" pitchFamily="34" charset="0"/>
              </a:rPr>
              <a:t>Tato kniha se mi velmi líbí. Utiš to miminko!</a:t>
            </a:r>
          </a:p>
          <a:p>
            <a:r>
              <a:rPr lang="cs-CZ" sz="3600" b="1">
                <a:latin typeface="Calibri" pitchFamily="34" charset="0"/>
              </a:rPr>
              <a:t>Znáš ji? Nelez na ten žebřík, můžeš z něj</a:t>
            </a:r>
          </a:p>
          <a:p>
            <a:r>
              <a:rPr lang="cs-CZ" sz="3600" b="1">
                <a:latin typeface="Calibri" pitchFamily="34" charset="0"/>
              </a:rPr>
              <a:t>spadnout! 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1979613" y="765175"/>
            <a:ext cx="53467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Najdi ve větách zájmena</a:t>
            </a:r>
          </a:p>
        </p:txBody>
      </p:sp>
      <p:sp>
        <p:nvSpPr>
          <p:cNvPr id="26626" name="TextovéPole 2"/>
          <p:cNvSpPr txBox="1">
            <a:spLocks noChangeArrowheads="1"/>
          </p:cNvSpPr>
          <p:nvPr/>
        </p:nvSpPr>
        <p:spPr bwMode="auto">
          <a:xfrm>
            <a:off x="323850" y="1916113"/>
            <a:ext cx="8564563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Ten člověk je velmi hodný. On je dobrý</a:t>
            </a:r>
          </a:p>
          <a:p>
            <a:r>
              <a:rPr lang="cs-CZ" sz="3600" b="1">
                <a:latin typeface="Calibri" pitchFamily="34" charset="0"/>
              </a:rPr>
              <a:t>sportovec, protože stále trénuje. Toho psa </a:t>
            </a:r>
          </a:p>
          <a:p>
            <a:r>
              <a:rPr lang="cs-CZ" sz="3600" b="1">
                <a:latin typeface="Calibri" pitchFamily="34" charset="0"/>
              </a:rPr>
              <a:t>dobře znám. Naše kočka tiše přede. Půjdeš </a:t>
            </a:r>
          </a:p>
          <a:p>
            <a:r>
              <a:rPr lang="cs-CZ" sz="3600" b="1">
                <a:latin typeface="Calibri" pitchFamily="34" charset="0"/>
              </a:rPr>
              <a:t>s námi do kina? Můj bratr hraje na housle. </a:t>
            </a:r>
          </a:p>
          <a:p>
            <a:r>
              <a:rPr lang="cs-CZ" sz="3600" b="1">
                <a:latin typeface="Calibri" pitchFamily="34" charset="0"/>
              </a:rPr>
              <a:t>Tato kniha se mi velmi líbí. Utiš to miminko!</a:t>
            </a:r>
          </a:p>
          <a:p>
            <a:r>
              <a:rPr lang="cs-CZ" sz="3600" b="1">
                <a:latin typeface="Calibri" pitchFamily="34" charset="0"/>
              </a:rPr>
              <a:t>Znáš ji? Nelez na ten žebřík, můžeš z něj</a:t>
            </a:r>
          </a:p>
          <a:p>
            <a:r>
              <a:rPr lang="cs-CZ" sz="3600" b="1">
                <a:latin typeface="Calibri" pitchFamily="34" charset="0"/>
              </a:rPr>
              <a:t>spadnout! 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288" y="1916113"/>
            <a:ext cx="695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364163" y="1916113"/>
            <a:ext cx="693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659563" y="2492375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771775" y="2997200"/>
            <a:ext cx="1204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4076700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916238" y="4076700"/>
            <a:ext cx="693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227763" y="4149725"/>
            <a:ext cx="6429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87450" y="4652963"/>
            <a:ext cx="695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563938" y="4652963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235825" y="4652963"/>
            <a:ext cx="695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11188" y="3573463"/>
            <a:ext cx="1204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348038" y="3573463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1"/>
          <p:cNvSpPr txBox="1">
            <a:spLocks noChangeArrowheads="1"/>
          </p:cNvSpPr>
          <p:nvPr/>
        </p:nvSpPr>
        <p:spPr bwMode="auto">
          <a:xfrm>
            <a:off x="1482725" y="333375"/>
            <a:ext cx="5868988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Označ v textu :</a:t>
            </a:r>
          </a:p>
          <a:p>
            <a:pPr algn="ctr"/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podstatná jména - červeně</a:t>
            </a:r>
          </a:p>
          <a:p>
            <a:pPr algn="ctr"/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přídavná jména - černě</a:t>
            </a:r>
          </a:p>
          <a:p>
            <a:pPr algn="ctr"/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zájmena - zeleně</a:t>
            </a:r>
          </a:p>
          <a:p>
            <a:pPr algn="ctr"/>
            <a:endParaRPr lang="cs-CZ" sz="4000" b="1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27650" name="TextovéPole 2"/>
          <p:cNvSpPr txBox="1">
            <a:spLocks noChangeArrowheads="1"/>
          </p:cNvSpPr>
          <p:nvPr/>
        </p:nvSpPr>
        <p:spPr bwMode="auto">
          <a:xfrm>
            <a:off x="395288" y="3068638"/>
            <a:ext cx="8512175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Naše maminka šije barevné šaty. Tento</a:t>
            </a:r>
          </a:p>
          <a:p>
            <a:r>
              <a:rPr lang="cs-CZ" sz="3600" b="1">
                <a:latin typeface="Calibri" pitchFamily="34" charset="0"/>
              </a:rPr>
              <a:t>mladý myslivec umí střílet. Vaši novou </a:t>
            </a:r>
          </a:p>
          <a:p>
            <a:r>
              <a:rPr lang="cs-CZ" sz="3600" b="1">
                <a:latin typeface="Calibri" pitchFamily="34" charset="0"/>
              </a:rPr>
              <a:t>knihu si chci přečíst. Malá holčička se bojí,</a:t>
            </a:r>
          </a:p>
          <a:p>
            <a:r>
              <a:rPr lang="cs-CZ" sz="3600" b="1">
                <a:latin typeface="Calibri" pitchFamily="34" charset="0"/>
              </a:rPr>
              <a:t>vezmi ji za ruku. Můj domácí pes ti neublíží.</a:t>
            </a:r>
          </a:p>
          <a:p>
            <a:r>
              <a:rPr lang="cs-CZ" sz="3600" b="1">
                <a:latin typeface="Calibri" pitchFamily="34" charset="0"/>
              </a:rPr>
              <a:t>Ten náš pes vesele skákal. </a:t>
            </a:r>
          </a:p>
          <a:p>
            <a:endParaRPr lang="cs-CZ" sz="3600" b="1">
              <a:latin typeface="Calibri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ovéPole 1"/>
          <p:cNvSpPr txBox="1">
            <a:spLocks noChangeArrowheads="1"/>
          </p:cNvSpPr>
          <p:nvPr/>
        </p:nvSpPr>
        <p:spPr bwMode="auto">
          <a:xfrm>
            <a:off x="1482725" y="333375"/>
            <a:ext cx="5868988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Označ v textu :</a:t>
            </a:r>
          </a:p>
          <a:p>
            <a:pPr algn="ctr"/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podstatná jména - červeně</a:t>
            </a:r>
          </a:p>
          <a:p>
            <a:pPr algn="ctr"/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přídavná jména - černě</a:t>
            </a:r>
          </a:p>
          <a:p>
            <a:pPr algn="ctr"/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zájmena - zeleně</a:t>
            </a:r>
          </a:p>
          <a:p>
            <a:pPr algn="ctr"/>
            <a:endParaRPr lang="cs-CZ" sz="4000" b="1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28674" name="TextovéPole 2"/>
          <p:cNvSpPr txBox="1">
            <a:spLocks noChangeArrowheads="1"/>
          </p:cNvSpPr>
          <p:nvPr/>
        </p:nvSpPr>
        <p:spPr bwMode="auto">
          <a:xfrm>
            <a:off x="395288" y="3068638"/>
            <a:ext cx="8512175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Naše maminka šije barevné šaty. Tento</a:t>
            </a:r>
          </a:p>
          <a:p>
            <a:r>
              <a:rPr lang="cs-CZ" sz="3600" b="1">
                <a:latin typeface="Calibri" pitchFamily="34" charset="0"/>
              </a:rPr>
              <a:t>mladý myslivec umí střílet. Vaši novou </a:t>
            </a:r>
          </a:p>
          <a:p>
            <a:r>
              <a:rPr lang="cs-CZ" sz="3600" b="1">
                <a:latin typeface="Calibri" pitchFamily="34" charset="0"/>
              </a:rPr>
              <a:t>knihu si chci přečíst. Malá holčička se bojí,</a:t>
            </a:r>
          </a:p>
          <a:p>
            <a:r>
              <a:rPr lang="cs-CZ" sz="3600" b="1">
                <a:latin typeface="Calibri" pitchFamily="34" charset="0"/>
              </a:rPr>
              <a:t>vezmi ji za ruku. Můj domácí pes ti neublíží.</a:t>
            </a:r>
          </a:p>
          <a:p>
            <a:r>
              <a:rPr lang="cs-CZ" sz="3600" b="1">
                <a:latin typeface="Calibri" pitchFamily="34" charset="0"/>
              </a:rPr>
              <a:t>Ten náš pes vesele skákal. </a:t>
            </a:r>
          </a:p>
          <a:p>
            <a:endParaRPr lang="cs-CZ" sz="3600" b="1">
              <a:latin typeface="Calibri" pitchFamily="34" charset="0"/>
            </a:endParaRPr>
          </a:p>
        </p:txBody>
      </p:sp>
      <p:sp>
        <p:nvSpPr>
          <p:cNvPr id="28675" name="TextovéPole 3"/>
          <p:cNvSpPr txBox="1">
            <a:spLocks noChangeArrowheads="1"/>
          </p:cNvSpPr>
          <p:nvPr/>
        </p:nvSpPr>
        <p:spPr bwMode="auto">
          <a:xfrm>
            <a:off x="1476375" y="3068638"/>
            <a:ext cx="1968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_______</a:t>
            </a:r>
          </a:p>
        </p:txBody>
      </p:sp>
      <p:sp>
        <p:nvSpPr>
          <p:cNvPr id="28676" name="TextovéPole 4"/>
          <p:cNvSpPr txBox="1">
            <a:spLocks noChangeArrowheads="1"/>
          </p:cNvSpPr>
          <p:nvPr/>
        </p:nvSpPr>
        <p:spPr bwMode="auto">
          <a:xfrm>
            <a:off x="395288" y="3068638"/>
            <a:ext cx="1204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92D05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28677" name="TextovéPole 5"/>
          <p:cNvSpPr txBox="1">
            <a:spLocks noChangeArrowheads="1"/>
          </p:cNvSpPr>
          <p:nvPr/>
        </p:nvSpPr>
        <p:spPr bwMode="auto">
          <a:xfrm>
            <a:off x="4067175" y="3068638"/>
            <a:ext cx="171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______</a:t>
            </a:r>
          </a:p>
        </p:txBody>
      </p:sp>
      <p:sp>
        <p:nvSpPr>
          <p:cNvPr id="28678" name="TextovéPole 6"/>
          <p:cNvSpPr txBox="1">
            <a:spLocks noChangeArrowheads="1"/>
          </p:cNvSpPr>
          <p:nvPr/>
        </p:nvSpPr>
        <p:spPr bwMode="auto">
          <a:xfrm>
            <a:off x="5724525" y="3068638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28679" name="TextovéPole 7"/>
          <p:cNvSpPr txBox="1">
            <a:spLocks noChangeArrowheads="1"/>
          </p:cNvSpPr>
          <p:nvPr/>
        </p:nvSpPr>
        <p:spPr bwMode="auto">
          <a:xfrm>
            <a:off x="6732588" y="3068638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92D05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28680" name="TextovéPole 8"/>
          <p:cNvSpPr txBox="1">
            <a:spLocks noChangeArrowheads="1"/>
          </p:cNvSpPr>
          <p:nvPr/>
        </p:nvSpPr>
        <p:spPr bwMode="auto">
          <a:xfrm>
            <a:off x="395288" y="3644900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_____</a:t>
            </a:r>
          </a:p>
        </p:txBody>
      </p:sp>
      <p:sp>
        <p:nvSpPr>
          <p:cNvPr id="28681" name="TextovéPole 9"/>
          <p:cNvSpPr txBox="1">
            <a:spLocks noChangeArrowheads="1"/>
          </p:cNvSpPr>
          <p:nvPr/>
        </p:nvSpPr>
        <p:spPr bwMode="auto">
          <a:xfrm>
            <a:off x="1692275" y="3644900"/>
            <a:ext cx="1712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</a:t>
            </a:r>
          </a:p>
        </p:txBody>
      </p:sp>
      <p:sp>
        <p:nvSpPr>
          <p:cNvPr id="28682" name="TextovéPole 10"/>
          <p:cNvSpPr txBox="1">
            <a:spLocks noChangeArrowheads="1"/>
          </p:cNvSpPr>
          <p:nvPr/>
        </p:nvSpPr>
        <p:spPr bwMode="auto">
          <a:xfrm>
            <a:off x="5580063" y="3644900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92D05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28683" name="TextovéPole 11"/>
          <p:cNvSpPr txBox="1">
            <a:spLocks noChangeArrowheads="1"/>
          </p:cNvSpPr>
          <p:nvPr/>
        </p:nvSpPr>
        <p:spPr bwMode="auto">
          <a:xfrm>
            <a:off x="6443663" y="3644900"/>
            <a:ext cx="1458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_____</a:t>
            </a:r>
          </a:p>
        </p:txBody>
      </p:sp>
      <p:sp>
        <p:nvSpPr>
          <p:cNvPr id="28684" name="TextovéPole 12"/>
          <p:cNvSpPr txBox="1">
            <a:spLocks noChangeArrowheads="1"/>
          </p:cNvSpPr>
          <p:nvPr/>
        </p:nvSpPr>
        <p:spPr bwMode="auto">
          <a:xfrm>
            <a:off x="468313" y="4149725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</a:t>
            </a:r>
          </a:p>
        </p:txBody>
      </p:sp>
      <p:sp>
        <p:nvSpPr>
          <p:cNvPr id="28685" name="TextovéPole 13"/>
          <p:cNvSpPr txBox="1">
            <a:spLocks noChangeArrowheads="1"/>
          </p:cNvSpPr>
          <p:nvPr/>
        </p:nvSpPr>
        <p:spPr bwMode="auto">
          <a:xfrm>
            <a:off x="4284663" y="4149725"/>
            <a:ext cx="1203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____</a:t>
            </a:r>
          </a:p>
        </p:txBody>
      </p:sp>
      <p:sp>
        <p:nvSpPr>
          <p:cNvPr id="28686" name="TextovéPole 14"/>
          <p:cNvSpPr txBox="1">
            <a:spLocks noChangeArrowheads="1"/>
          </p:cNvSpPr>
          <p:nvPr/>
        </p:nvSpPr>
        <p:spPr bwMode="auto">
          <a:xfrm>
            <a:off x="5364163" y="4149725"/>
            <a:ext cx="171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______</a:t>
            </a:r>
          </a:p>
        </p:txBody>
      </p:sp>
      <p:sp>
        <p:nvSpPr>
          <p:cNvPr id="28687" name="TextovéPole 15"/>
          <p:cNvSpPr txBox="1">
            <a:spLocks noChangeArrowheads="1"/>
          </p:cNvSpPr>
          <p:nvPr/>
        </p:nvSpPr>
        <p:spPr bwMode="auto">
          <a:xfrm>
            <a:off x="1476375" y="4724400"/>
            <a:ext cx="693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92D05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28688" name="TextovéPole 16"/>
          <p:cNvSpPr txBox="1">
            <a:spLocks noChangeArrowheads="1"/>
          </p:cNvSpPr>
          <p:nvPr/>
        </p:nvSpPr>
        <p:spPr bwMode="auto">
          <a:xfrm>
            <a:off x="2484438" y="4724400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28689" name="TextovéPole 17"/>
          <p:cNvSpPr txBox="1">
            <a:spLocks noChangeArrowheads="1"/>
          </p:cNvSpPr>
          <p:nvPr/>
        </p:nvSpPr>
        <p:spPr bwMode="auto">
          <a:xfrm>
            <a:off x="3492500" y="4724400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92D05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28690" name="TextovéPole 18"/>
          <p:cNvSpPr txBox="1">
            <a:spLocks noChangeArrowheads="1"/>
          </p:cNvSpPr>
          <p:nvPr/>
        </p:nvSpPr>
        <p:spPr bwMode="auto">
          <a:xfrm>
            <a:off x="4356100" y="4724400"/>
            <a:ext cx="171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______</a:t>
            </a:r>
          </a:p>
        </p:txBody>
      </p:sp>
      <p:sp>
        <p:nvSpPr>
          <p:cNvPr id="28691" name="TextovéPole 20"/>
          <p:cNvSpPr txBox="1">
            <a:spLocks noChangeArrowheads="1"/>
          </p:cNvSpPr>
          <p:nvPr/>
        </p:nvSpPr>
        <p:spPr bwMode="auto">
          <a:xfrm>
            <a:off x="5867400" y="4724400"/>
            <a:ext cx="94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  <p:sp>
        <p:nvSpPr>
          <p:cNvPr id="28692" name="TextovéPole 21"/>
          <p:cNvSpPr txBox="1">
            <a:spLocks noChangeArrowheads="1"/>
          </p:cNvSpPr>
          <p:nvPr/>
        </p:nvSpPr>
        <p:spPr bwMode="auto">
          <a:xfrm>
            <a:off x="6588125" y="4724400"/>
            <a:ext cx="693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92D050"/>
                </a:solidFill>
                <a:latin typeface="Calibri" pitchFamily="34" charset="0"/>
              </a:rPr>
              <a:t>__</a:t>
            </a:r>
          </a:p>
        </p:txBody>
      </p:sp>
      <p:sp>
        <p:nvSpPr>
          <p:cNvPr id="28693" name="TextovéPole 22"/>
          <p:cNvSpPr txBox="1">
            <a:spLocks noChangeArrowheads="1"/>
          </p:cNvSpPr>
          <p:nvPr/>
        </p:nvSpPr>
        <p:spPr bwMode="auto">
          <a:xfrm>
            <a:off x="395288" y="5300663"/>
            <a:ext cx="15605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92D050"/>
                </a:solidFill>
                <a:latin typeface="Calibri" pitchFamily="34" charset="0"/>
              </a:rPr>
              <a:t>______</a:t>
            </a:r>
          </a:p>
        </p:txBody>
      </p:sp>
      <p:sp>
        <p:nvSpPr>
          <p:cNvPr id="28694" name="TextovéPole 23"/>
          <p:cNvSpPr txBox="1">
            <a:spLocks noChangeArrowheads="1"/>
          </p:cNvSpPr>
          <p:nvPr/>
        </p:nvSpPr>
        <p:spPr bwMode="auto">
          <a:xfrm>
            <a:off x="1908175" y="5300663"/>
            <a:ext cx="13684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___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586</Words>
  <Application>Microsoft Office PowerPoint</Application>
  <PresentationFormat>On-screen Show (4:3)</PresentationFormat>
  <Paragraphs>196</Paragraphs>
  <Slides>15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Calibri</vt:lpstr>
      <vt:lpstr>Arial</vt:lpstr>
      <vt:lpstr>Motiv sady Office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Všichni</dc:creator>
  <cp:lastModifiedBy>DUM</cp:lastModifiedBy>
  <cp:revision>34</cp:revision>
  <dcterms:created xsi:type="dcterms:W3CDTF">2012-05-19T05:06:28Z</dcterms:created>
  <dcterms:modified xsi:type="dcterms:W3CDTF">2013-07-27T11:06:04Z</dcterms:modified>
</cp:coreProperties>
</file>