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60" r:id="rId5"/>
    <p:sldId id="262" r:id="rId6"/>
    <p:sldId id="261" r:id="rId7"/>
    <p:sldId id="263" r:id="rId8"/>
    <p:sldId id="264" r:id="rId9"/>
    <p:sldId id="266" r:id="rId10"/>
    <p:sldId id="268" r:id="rId11"/>
    <p:sldId id="271" r:id="rId12"/>
    <p:sldId id="269" r:id="rId13"/>
    <p:sldId id="270" r:id="rId14"/>
    <p:sldId id="273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A090C7-684F-4367-B89C-8C5B1C096E8A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6A848-D2CD-401B-9101-A885C1E17A2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FA4A34-C69D-4099-84F8-2F9A1FE995A0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8DA941-AAAB-4DDB-9EF3-67C01F2992D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135D54-AF0A-48D2-BCE9-FC77F9BCE0AF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714F2D-0F03-4FB6-9A5B-944321A7F7F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E99C89-BC7B-4B0F-9FC5-4291ABC3BAE8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BAB5-08CD-4CE3-9164-28C493C8F9A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BB15DC-5144-4CBD-9A75-DA65A66AEC36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53DD18-29A1-44BF-A15A-95448AA5701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B59C61-6EB1-4190-825A-E86B6780332A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91C7C-2515-4861-A997-939FC2FDFB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820435-9D07-4E10-9887-26A62D01BFE4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6B91D4-834C-4F8C-8AF6-ADD5324D0CB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13D076-9F41-4490-AD90-490B1D64D13B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DDE940-75CD-4626-B3D6-CCC97E27E7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F7737D-396E-4BBA-85C9-885245350EA3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A82816-DB72-4D90-A7FB-F28D05682B5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63F680-E830-4726-B136-30A2E2EBEE63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66BD47-C273-4236-A1BA-06539C9519F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AEE629-9014-44F0-B8DD-D7F29D39AA49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F4CB59-781C-4804-A4D1-D98AD7A243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433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6A90FF8-72B8-4943-915C-FC5688A4940B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3AEB174-E432-484D-949C-3E3C7D1F9BD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0" y="0"/>
          <a:ext cx="9144000" cy="6845300"/>
        </p:xfrm>
        <a:graphic>
          <a:graphicData uri="http://schemas.openxmlformats.org/presentationml/2006/ole">
            <p:oleObj spid="_x0000_s1027" name="Prezentace" r:id="rId3" imgW="3532557" imgH="2648684" progId="">
              <p:embed/>
            </p:oleObj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1"/>
          <p:cNvSpPr txBox="1">
            <a:spLocks noChangeArrowheads="1"/>
          </p:cNvSpPr>
          <p:nvPr/>
        </p:nvSpPr>
        <p:spPr bwMode="auto">
          <a:xfrm>
            <a:off x="539750" y="620713"/>
            <a:ext cx="8201025" cy="5078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Metodický list: Slovní druhy – 2. část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Jazykové vzdělávání</a:t>
            </a:r>
          </a:p>
          <a:p>
            <a:r>
              <a:rPr lang="cs-CZ">
                <a:latin typeface="Calibri" pitchFamily="34" charset="0"/>
              </a:rPr>
              <a:t>Jazyk: český</a:t>
            </a:r>
          </a:p>
          <a:p>
            <a:r>
              <a:rPr lang="cs-CZ">
                <a:latin typeface="Calibri" pitchFamily="34" charset="0"/>
              </a:rPr>
              <a:t>Věk: 3. ročník ZŠ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Anotace:</a:t>
            </a:r>
          </a:p>
          <a:p>
            <a:r>
              <a:rPr lang="cs-CZ">
                <a:latin typeface="Calibri" pitchFamily="34" charset="0"/>
              </a:rPr>
              <a:t>Tato prezentace slouží k uvedení učiva slovní druhy se zaměřením na číslovky, slovesa,</a:t>
            </a:r>
          </a:p>
          <a:p>
            <a:r>
              <a:rPr lang="cs-CZ">
                <a:latin typeface="Calibri" pitchFamily="34" charset="0"/>
              </a:rPr>
              <a:t>příslovce. Informuje a procvičuje pouze základní znalosti o těchto slovních druzích.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Druh učebního materiálu: Prezentace Power point k použití na interaktivní tabuli</a:t>
            </a:r>
          </a:p>
          <a:p>
            <a:r>
              <a:rPr lang="cs-CZ">
                <a:latin typeface="Calibri" pitchFamily="34" charset="0"/>
              </a:rPr>
              <a:t>+ pracovní list, který může být použitý jak na IWB, tak ho můžeme vytisknout a použít</a:t>
            </a:r>
          </a:p>
          <a:p>
            <a:r>
              <a:rPr lang="cs-CZ">
                <a:latin typeface="Calibri" pitchFamily="34" charset="0"/>
              </a:rPr>
              <a:t>k procvičování učiva ve třídě nebo doma.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Citace:</a:t>
            </a:r>
          </a:p>
          <a:p>
            <a:r>
              <a:rPr lang="cs-CZ">
                <a:latin typeface="Calibri" pitchFamily="34" charset="0"/>
              </a:rPr>
              <a:t>Použité zdroje: MS Office 2010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1"/>
          <p:cNvSpPr txBox="1">
            <a:spLocks noChangeArrowheads="1"/>
          </p:cNvSpPr>
          <p:nvPr/>
        </p:nvSpPr>
        <p:spPr bwMode="auto">
          <a:xfrm>
            <a:off x="3059113" y="333375"/>
            <a:ext cx="22066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4. Číslovky</a:t>
            </a:r>
          </a:p>
        </p:txBody>
      </p:sp>
      <p:sp>
        <p:nvSpPr>
          <p:cNvPr id="16386" name="TextovéPole 2"/>
          <p:cNvSpPr txBox="1">
            <a:spLocks noChangeArrowheads="1"/>
          </p:cNvSpPr>
          <p:nvPr/>
        </p:nvSpPr>
        <p:spPr bwMode="auto">
          <a:xfrm>
            <a:off x="468313" y="1557338"/>
            <a:ext cx="8362950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Jsou slova, která vyjadřují: </a:t>
            </a:r>
          </a:p>
          <a:p>
            <a:pPr>
              <a:buFontTx/>
              <a:buChar char="-"/>
            </a:pPr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 čísla </a:t>
            </a:r>
            <a:r>
              <a:rPr lang="cs-CZ" sz="3600" b="1">
                <a:latin typeface="Calibri" pitchFamily="34" charset="0"/>
              </a:rPr>
              <a:t>(jedna, dvě pět, tisíc)</a:t>
            </a:r>
          </a:p>
          <a:p>
            <a:pPr>
              <a:buFontTx/>
              <a:buChar char="-"/>
            </a:pPr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 počet</a:t>
            </a:r>
            <a:r>
              <a:rPr lang="cs-CZ" sz="3600" b="1">
                <a:latin typeface="Calibri" pitchFamily="34" charset="0"/>
              </a:rPr>
              <a:t> (jeden rohlík, dva sešity, pět korun)</a:t>
            </a:r>
          </a:p>
          <a:p>
            <a:pPr>
              <a:buFontTx/>
              <a:buChar char="-"/>
            </a:pPr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 pořadí</a:t>
            </a:r>
            <a:r>
              <a:rPr lang="cs-CZ" sz="3600" b="1">
                <a:latin typeface="Calibri" pitchFamily="34" charset="0"/>
              </a:rPr>
              <a:t> (první, druhý, patnáctý)</a:t>
            </a:r>
          </a:p>
          <a:p>
            <a:endParaRPr lang="cs-CZ" sz="3600" b="1">
              <a:latin typeface="Calibri" pitchFamily="34" charset="0"/>
            </a:endParaRPr>
          </a:p>
          <a:p>
            <a:endParaRPr lang="cs-CZ" sz="3600" b="1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16387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4365625"/>
            <a:ext cx="1001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1041400" cy="855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4" descr="C:\Documents and Settings\Všichni\Local Settings\Temporary Internet Files\Content.IE5\8TEZK52Z\MP90041175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72225" y="4076700"/>
            <a:ext cx="1495425" cy="224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12" descr="C:\Documents and Settings\Všichni\Local Settings\Temporary Internet Files\Content.IE5\MIOTUQJV\MP900423613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08400" y="4292600"/>
            <a:ext cx="2201863" cy="173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1"/>
          <p:cNvSpPr txBox="1">
            <a:spLocks noChangeArrowheads="1"/>
          </p:cNvSpPr>
          <p:nvPr/>
        </p:nvSpPr>
        <p:spPr bwMode="auto">
          <a:xfrm>
            <a:off x="1835150" y="692150"/>
            <a:ext cx="52403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Najdi ve větách číslovky</a:t>
            </a:r>
          </a:p>
        </p:txBody>
      </p:sp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250825" y="2060575"/>
            <a:ext cx="8782050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Ten nákup stál sto korun. Maminka </a:t>
            </a:r>
          </a:p>
          <a:p>
            <a:r>
              <a:rPr lang="cs-CZ" sz="3600" b="1">
                <a:latin typeface="Calibri" pitchFamily="34" charset="0"/>
              </a:rPr>
              <a:t>má ve skříni patery šaty. Bankéř přepočítává</a:t>
            </a:r>
          </a:p>
          <a:p>
            <a:r>
              <a:rPr lang="cs-CZ" sz="3600" b="1">
                <a:latin typeface="Calibri" pitchFamily="34" charset="0"/>
              </a:rPr>
              <a:t>mnoho peněz. Dnes je dvacátého prvního </a:t>
            </a:r>
          </a:p>
          <a:p>
            <a:r>
              <a:rPr lang="cs-CZ" sz="3600" b="1">
                <a:latin typeface="Calibri" pitchFamily="34" charset="0"/>
              </a:rPr>
              <a:t>dubna. Dostala jsem jednu čokoládu. Verča</a:t>
            </a:r>
          </a:p>
          <a:p>
            <a:r>
              <a:rPr lang="cs-CZ" sz="3600" b="1">
                <a:latin typeface="Calibri" pitchFamily="34" charset="0"/>
              </a:rPr>
              <a:t>je v řadě první. Našla jsem málo hub. V Praze</a:t>
            </a:r>
          </a:p>
          <a:p>
            <a:r>
              <a:rPr lang="cs-CZ" sz="3600" b="1">
                <a:latin typeface="Calibri" pitchFamily="34" charset="0"/>
              </a:rPr>
              <a:t>jsem byla dvakrát. Kolik je pět krát čtyři?   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1"/>
          <p:cNvSpPr txBox="1">
            <a:spLocks noChangeArrowheads="1"/>
          </p:cNvSpPr>
          <p:nvPr/>
        </p:nvSpPr>
        <p:spPr bwMode="auto">
          <a:xfrm>
            <a:off x="1835150" y="692150"/>
            <a:ext cx="52403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Najdi ve větách číslovky</a:t>
            </a:r>
          </a:p>
        </p:txBody>
      </p:sp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250825" y="2060575"/>
            <a:ext cx="8782050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Ten nákup stál sto korun. Maminka </a:t>
            </a:r>
          </a:p>
          <a:p>
            <a:r>
              <a:rPr lang="cs-CZ" sz="3600" b="1">
                <a:latin typeface="Calibri" pitchFamily="34" charset="0"/>
              </a:rPr>
              <a:t>má ve skříni patery šaty. Bankéř přepočítává</a:t>
            </a:r>
          </a:p>
          <a:p>
            <a:r>
              <a:rPr lang="cs-CZ" sz="3600" b="1">
                <a:latin typeface="Calibri" pitchFamily="34" charset="0"/>
              </a:rPr>
              <a:t>mnoho peněz. Dnes je dvacátého prvního </a:t>
            </a:r>
          </a:p>
          <a:p>
            <a:r>
              <a:rPr lang="cs-CZ" sz="3600" b="1">
                <a:latin typeface="Calibri" pitchFamily="34" charset="0"/>
              </a:rPr>
              <a:t>dubna. Dostala jsem jednu čokoládu. Verča</a:t>
            </a:r>
          </a:p>
          <a:p>
            <a:r>
              <a:rPr lang="cs-CZ" sz="3600" b="1">
                <a:latin typeface="Calibri" pitchFamily="34" charset="0"/>
              </a:rPr>
              <a:t>je v řadě první. Našla jsem málo hub. V Praze</a:t>
            </a:r>
          </a:p>
          <a:p>
            <a:r>
              <a:rPr lang="cs-CZ" sz="3600" b="1">
                <a:latin typeface="Calibri" pitchFamily="34" charset="0"/>
              </a:rPr>
              <a:t>jsem byla dvakrát. Kolik je pět krát čtyři?    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987675" y="2060575"/>
            <a:ext cx="949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627313" y="2565400"/>
            <a:ext cx="1458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23850" y="3141663"/>
            <a:ext cx="1458913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572000" y="3141663"/>
            <a:ext cx="3752850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______________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211638" y="3716338"/>
            <a:ext cx="1204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979613" y="4221163"/>
            <a:ext cx="1204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292725" y="4221163"/>
            <a:ext cx="1203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124075" y="4797425"/>
            <a:ext cx="17129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______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292725" y="4797425"/>
            <a:ext cx="8715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___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875463" y="4797425"/>
            <a:ext cx="1204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1"/>
          <p:cNvSpPr txBox="1">
            <a:spLocks noChangeArrowheads="1"/>
          </p:cNvSpPr>
          <p:nvPr/>
        </p:nvSpPr>
        <p:spPr bwMode="auto">
          <a:xfrm>
            <a:off x="3059113" y="476250"/>
            <a:ext cx="22939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5. Slovesa</a:t>
            </a:r>
          </a:p>
        </p:txBody>
      </p:sp>
      <p:sp>
        <p:nvSpPr>
          <p:cNvPr id="19458" name="TextovéPole 2"/>
          <p:cNvSpPr txBox="1">
            <a:spLocks noChangeArrowheads="1"/>
          </p:cNvSpPr>
          <p:nvPr/>
        </p:nvSpPr>
        <p:spPr bwMode="auto">
          <a:xfrm>
            <a:off x="539750" y="1341438"/>
            <a:ext cx="8215313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Jsou slova, která označují</a:t>
            </a:r>
            <a:r>
              <a:rPr lang="cs-CZ" sz="4000" b="1">
                <a:solidFill>
                  <a:srgbClr val="FF0000"/>
                </a:solidFill>
              </a:rPr>
              <a:t>,</a:t>
            </a:r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 co osoby,</a:t>
            </a:r>
          </a:p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zvířata a věci dělají nebo co se s nimi</a:t>
            </a:r>
          </a:p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děje.</a:t>
            </a:r>
          </a:p>
          <a:p>
            <a:pPr>
              <a:buFontTx/>
              <a:buChar char="-"/>
            </a:pPr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Vyjadřují děj </a:t>
            </a:r>
            <a:r>
              <a:rPr lang="cs-CZ" sz="4000" b="1">
                <a:latin typeface="Calibri" pitchFamily="34" charset="0"/>
              </a:rPr>
              <a:t>(utíkám, přečetl, blýská</a:t>
            </a:r>
          </a:p>
          <a:p>
            <a:r>
              <a:rPr lang="cs-CZ" sz="4000" b="1">
                <a:latin typeface="Calibri" pitchFamily="34" charset="0"/>
              </a:rPr>
              <a:t>                          se, budeme si hrát)</a:t>
            </a:r>
          </a:p>
          <a:p>
            <a:endParaRPr lang="cs-CZ" sz="4000" b="1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19459" name="Picture 2" descr="C:\Documents and Settings\Všichni\Local Settings\Temporary Internet Files\Content.IE5\45ANI1ED\MC90044650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1275" y="5013325"/>
            <a:ext cx="1784350" cy="114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4" descr="C:\Documents and Settings\Všichni\Local Settings\Temporary Internet Files\Content.IE5\C92ZS1YV\MP90042278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68538" y="4941888"/>
            <a:ext cx="1411287" cy="141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6" descr="C:\Documents and Settings\Všichni\Local Settings\Temporary Internet Files\Content.IE5\MIOTUQJV\MP900227712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51500" y="4941888"/>
            <a:ext cx="966788" cy="146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8" descr="C:\Documents and Settings\Všichni\Local Settings\Temporary Internet Files\Content.IE5\JDIE607L\MP900181418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92950" y="5229225"/>
            <a:ext cx="1684338" cy="110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9" descr="C:\Documents and Settings\Všichni\Local Settings\Temporary Internet Files\Content.IE5\YPGXA76F\MP900202188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39750" y="5229225"/>
            <a:ext cx="1397000" cy="93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1"/>
          <p:cNvSpPr txBox="1">
            <a:spLocks noChangeArrowheads="1"/>
          </p:cNvSpPr>
          <p:nvPr/>
        </p:nvSpPr>
        <p:spPr bwMode="auto">
          <a:xfrm>
            <a:off x="1692275" y="549275"/>
            <a:ext cx="6405563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Napiš slovesa, která označují,</a:t>
            </a:r>
          </a:p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co můžeš dělat</a:t>
            </a:r>
          </a:p>
        </p:txBody>
      </p:sp>
      <p:sp>
        <p:nvSpPr>
          <p:cNvPr id="20482" name="TextovéPole 3"/>
          <p:cNvSpPr txBox="1">
            <a:spLocks noChangeArrowheads="1"/>
          </p:cNvSpPr>
          <p:nvPr/>
        </p:nvSpPr>
        <p:spPr bwMode="auto">
          <a:xfrm>
            <a:off x="468313" y="2349500"/>
            <a:ext cx="8332787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doma _____________________________</a:t>
            </a:r>
          </a:p>
          <a:p>
            <a:r>
              <a:rPr lang="cs-CZ" sz="3600" b="1">
                <a:latin typeface="Calibri" pitchFamily="34" charset="0"/>
              </a:rPr>
              <a:t>ve škole ___________________________</a:t>
            </a:r>
          </a:p>
          <a:p>
            <a:r>
              <a:rPr lang="cs-CZ" sz="3600" b="1">
                <a:latin typeface="Calibri" pitchFamily="34" charset="0"/>
              </a:rPr>
              <a:t>na hřišti ___________________________</a:t>
            </a:r>
          </a:p>
          <a:p>
            <a:r>
              <a:rPr lang="cs-CZ" sz="3600" b="1">
                <a:latin typeface="Calibri" pitchFamily="34" charset="0"/>
              </a:rPr>
              <a:t>na výletě __________________________</a:t>
            </a:r>
          </a:p>
          <a:p>
            <a:r>
              <a:rPr lang="cs-CZ" sz="3600" b="1">
                <a:latin typeface="Calibri" pitchFamily="34" charset="0"/>
              </a:rPr>
              <a:t>v lese _____________________________</a:t>
            </a:r>
          </a:p>
          <a:p>
            <a:r>
              <a:rPr lang="cs-CZ" sz="3600" b="1">
                <a:latin typeface="Calibri" pitchFamily="34" charset="0"/>
              </a:rPr>
              <a:t>v kuchyni __________________________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ovéPole 1"/>
          <p:cNvSpPr txBox="1">
            <a:spLocks noChangeArrowheads="1"/>
          </p:cNvSpPr>
          <p:nvPr/>
        </p:nvSpPr>
        <p:spPr bwMode="auto">
          <a:xfrm>
            <a:off x="1403350" y="476250"/>
            <a:ext cx="644207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Slovesa se pomíchala s jinými</a:t>
            </a:r>
          </a:p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slovními druhy – najdi je</a:t>
            </a:r>
          </a:p>
        </p:txBody>
      </p:sp>
      <p:sp>
        <p:nvSpPr>
          <p:cNvPr id="21506" name="TextovéPole 3"/>
          <p:cNvSpPr txBox="1">
            <a:spLocks noChangeArrowheads="1"/>
          </p:cNvSpPr>
          <p:nvPr/>
        </p:nvSpPr>
        <p:spPr bwMode="auto">
          <a:xfrm>
            <a:off x="442913" y="1989138"/>
            <a:ext cx="8701087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stůl, zpíváme, šťastný _________________</a:t>
            </a:r>
          </a:p>
          <a:p>
            <a:r>
              <a:rPr lang="cs-CZ" sz="3600" b="1">
                <a:latin typeface="Calibri" pitchFamily="34" charset="0"/>
              </a:rPr>
              <a:t>pilný, sedm, jedeš ____________________</a:t>
            </a:r>
          </a:p>
          <a:p>
            <a:r>
              <a:rPr lang="cs-CZ" sz="3600" b="1">
                <a:latin typeface="Calibri" pitchFamily="34" charset="0"/>
              </a:rPr>
              <a:t>sto, vozit, malý _______________________</a:t>
            </a:r>
          </a:p>
          <a:p>
            <a:r>
              <a:rPr lang="cs-CZ" sz="3600" b="1">
                <a:latin typeface="Calibri" pitchFamily="34" charset="0"/>
              </a:rPr>
              <a:t>sypeme, okopává, já ___________________</a:t>
            </a:r>
          </a:p>
          <a:p>
            <a:r>
              <a:rPr lang="cs-CZ" sz="3600" b="1">
                <a:latin typeface="Calibri" pitchFamily="34" charset="0"/>
              </a:rPr>
              <a:t>ten, běhá, nůž ________________________</a:t>
            </a:r>
          </a:p>
          <a:p>
            <a:r>
              <a:rPr lang="cs-CZ" sz="3600" b="1">
                <a:latin typeface="Calibri" pitchFamily="34" charset="0"/>
              </a:rPr>
              <a:t>svítí, maluje,naše ______________________</a:t>
            </a:r>
          </a:p>
        </p:txBody>
      </p:sp>
      <p:pic>
        <p:nvPicPr>
          <p:cNvPr id="21507" name="Picture 2" descr="C:\Documents and Settings\Všichni\Local Settings\Temporary Internet Files\Content.IE5\7EG7Z5S1\MP90025558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35375" y="5445125"/>
            <a:ext cx="1719263" cy="113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3" descr="C:\Documents and Settings\Všichni\Local Settings\Temporary Internet Files\Content.IE5\MIOTUQJV\MC9002956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58888" y="5300663"/>
            <a:ext cx="1651000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4" descr="C:\Documents and Settings\Všichni\Local Settings\Temporary Internet Files\Content.IE5\YPGXA76F\MC90023245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11863" y="5302250"/>
            <a:ext cx="1546225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ovéPole 1"/>
          <p:cNvSpPr txBox="1">
            <a:spLocks noChangeArrowheads="1"/>
          </p:cNvSpPr>
          <p:nvPr/>
        </p:nvSpPr>
        <p:spPr bwMode="auto">
          <a:xfrm>
            <a:off x="1403350" y="476250"/>
            <a:ext cx="644207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Slovesa se pomíchala s jinými</a:t>
            </a:r>
          </a:p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slovními druhy – najdi je</a:t>
            </a:r>
          </a:p>
        </p:txBody>
      </p:sp>
      <p:sp>
        <p:nvSpPr>
          <p:cNvPr id="22530" name="TextovéPole 3"/>
          <p:cNvSpPr txBox="1">
            <a:spLocks noChangeArrowheads="1"/>
          </p:cNvSpPr>
          <p:nvPr/>
        </p:nvSpPr>
        <p:spPr bwMode="auto">
          <a:xfrm>
            <a:off x="442913" y="1989138"/>
            <a:ext cx="8701087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stůl, zpíváme, šťastný _________________</a:t>
            </a:r>
          </a:p>
          <a:p>
            <a:r>
              <a:rPr lang="cs-CZ" sz="3600" b="1">
                <a:latin typeface="Calibri" pitchFamily="34" charset="0"/>
              </a:rPr>
              <a:t>pilný, sedm, jedeš ____________________</a:t>
            </a:r>
          </a:p>
          <a:p>
            <a:r>
              <a:rPr lang="cs-CZ" sz="3600" b="1">
                <a:latin typeface="Calibri" pitchFamily="34" charset="0"/>
              </a:rPr>
              <a:t>sto, vozit, malý _______________________</a:t>
            </a:r>
          </a:p>
          <a:p>
            <a:r>
              <a:rPr lang="cs-CZ" sz="3600" b="1">
                <a:latin typeface="Calibri" pitchFamily="34" charset="0"/>
              </a:rPr>
              <a:t>sypeme, okopává, já ___________________</a:t>
            </a:r>
          </a:p>
          <a:p>
            <a:r>
              <a:rPr lang="cs-CZ" sz="3600" b="1">
                <a:latin typeface="Calibri" pitchFamily="34" charset="0"/>
              </a:rPr>
              <a:t>ten, běhá, nůž ________________________</a:t>
            </a:r>
          </a:p>
          <a:p>
            <a:r>
              <a:rPr lang="cs-CZ" sz="3600" b="1">
                <a:latin typeface="Calibri" pitchFamily="34" charset="0"/>
              </a:rPr>
              <a:t>svítí, maluje,naše ______________________</a:t>
            </a:r>
          </a:p>
        </p:txBody>
      </p:sp>
      <p:pic>
        <p:nvPicPr>
          <p:cNvPr id="22531" name="Picture 2" descr="C:\Documents and Settings\Všichni\Local Settings\Temporary Internet Files\Content.IE5\7EG7Z5S1\MP90025558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35375" y="5445125"/>
            <a:ext cx="1719263" cy="113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3" descr="C:\Documents and Settings\Všichni\Local Settings\Temporary Internet Files\Content.IE5\MIOTUQJV\MC9002956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58888" y="5300663"/>
            <a:ext cx="1651000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4" descr="C:\Documents and Settings\Všichni\Local Settings\Temporary Internet Files\Content.IE5\YPGXA76F\MC90023245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11863" y="5302250"/>
            <a:ext cx="1546225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859338" y="1989138"/>
            <a:ext cx="3505200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zpíváme</a:t>
            </a:r>
          </a:p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jedeš</a:t>
            </a:r>
          </a:p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vozit</a:t>
            </a:r>
          </a:p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sypeme, okopává</a:t>
            </a:r>
          </a:p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běhá</a:t>
            </a:r>
          </a:p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svítí, maluje</a:t>
            </a:r>
          </a:p>
        </p:txBody>
      </p:sp>
      <p:sp>
        <p:nvSpPr>
          <p:cNvPr id="22535" name="TextovéPole 7"/>
          <p:cNvSpPr txBox="1">
            <a:spLocks noChangeArrowheads="1"/>
          </p:cNvSpPr>
          <p:nvPr/>
        </p:nvSpPr>
        <p:spPr bwMode="auto">
          <a:xfrm>
            <a:off x="5292725" y="2349500"/>
            <a:ext cx="184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ovéPole 1"/>
          <p:cNvSpPr txBox="1">
            <a:spLocks noChangeArrowheads="1"/>
          </p:cNvSpPr>
          <p:nvPr/>
        </p:nvSpPr>
        <p:spPr bwMode="auto">
          <a:xfrm>
            <a:off x="1835150" y="692150"/>
            <a:ext cx="51212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Najdi ve větách slovesa</a:t>
            </a:r>
          </a:p>
        </p:txBody>
      </p:sp>
      <p:sp>
        <p:nvSpPr>
          <p:cNvPr id="23554" name="TextovéPole 3"/>
          <p:cNvSpPr txBox="1">
            <a:spLocks noChangeArrowheads="1"/>
          </p:cNvSpPr>
          <p:nvPr/>
        </p:nvSpPr>
        <p:spPr bwMode="auto">
          <a:xfrm>
            <a:off x="468313" y="1916113"/>
            <a:ext cx="8335962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U dveří zazvonil zvonek. Děti šly na  hřiště </a:t>
            </a:r>
          </a:p>
          <a:p>
            <a:r>
              <a:rPr lang="cs-CZ" sz="3600" b="1">
                <a:latin typeface="Calibri" pitchFamily="34" charset="0"/>
              </a:rPr>
              <a:t>běhat a skákat. Musíš se lépe učit. Proč</a:t>
            </a:r>
          </a:p>
          <a:p>
            <a:r>
              <a:rPr lang="cs-CZ" sz="3600" b="1">
                <a:latin typeface="Calibri" pitchFamily="34" charset="0"/>
              </a:rPr>
              <a:t>nechodíš někdy do kina? Budeš dnes jezdit</a:t>
            </a:r>
          </a:p>
          <a:p>
            <a:r>
              <a:rPr lang="cs-CZ" sz="3600" b="1">
                <a:latin typeface="Calibri" pitchFamily="34" charset="0"/>
              </a:rPr>
              <a:t>na kole? V létě  si pojedeme oddychnout</a:t>
            </a:r>
          </a:p>
          <a:p>
            <a:r>
              <a:rPr lang="cs-CZ" sz="3600" b="1">
                <a:latin typeface="Calibri" pitchFamily="34" charset="0"/>
              </a:rPr>
              <a:t>k moři. To sluníčko dnes krásně svítí.</a:t>
            </a:r>
          </a:p>
          <a:p>
            <a:r>
              <a:rPr lang="cs-CZ" sz="3600" b="1">
                <a:latin typeface="Calibri" pitchFamily="34" charset="0"/>
              </a:rPr>
              <a:t> </a:t>
            </a:r>
          </a:p>
        </p:txBody>
      </p:sp>
      <p:pic>
        <p:nvPicPr>
          <p:cNvPr id="23555" name="Picture 2" descr="C:\Documents and Settings\Všichni\Local Settings\Temporary Internet Files\Content.IE5\JDIE607L\MC90019773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76600" y="4868863"/>
            <a:ext cx="1803400" cy="161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4" descr="C:\Documents and Settings\Všichni\Local Settings\Temporary Internet Files\Content.IE5\QJ2XA54J\MP90039939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87450" y="5300663"/>
            <a:ext cx="1843088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5" descr="C:\Documents and Settings\Všichni\Local Settings\Temporary Internet Files\Content.IE5\C92ZS1YV\MP900406742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80063" y="4797425"/>
            <a:ext cx="1135062" cy="170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1"/>
          <p:cNvSpPr txBox="1">
            <a:spLocks noChangeArrowheads="1"/>
          </p:cNvSpPr>
          <p:nvPr/>
        </p:nvSpPr>
        <p:spPr bwMode="auto">
          <a:xfrm>
            <a:off x="1835150" y="692150"/>
            <a:ext cx="51212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Najdi ve větách slovesa</a:t>
            </a:r>
          </a:p>
        </p:txBody>
      </p:sp>
      <p:sp>
        <p:nvSpPr>
          <p:cNvPr id="24578" name="TextovéPole 3"/>
          <p:cNvSpPr txBox="1">
            <a:spLocks noChangeArrowheads="1"/>
          </p:cNvSpPr>
          <p:nvPr/>
        </p:nvSpPr>
        <p:spPr bwMode="auto">
          <a:xfrm>
            <a:off x="468313" y="1916113"/>
            <a:ext cx="8335962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U dveří zazvonil zvonek. Děti šly na  hřiště </a:t>
            </a:r>
          </a:p>
          <a:p>
            <a:r>
              <a:rPr lang="cs-CZ" sz="3600" b="1">
                <a:latin typeface="Calibri" pitchFamily="34" charset="0"/>
              </a:rPr>
              <a:t>běhat a skákat. Musíš se lépe učit. Proč</a:t>
            </a:r>
          </a:p>
          <a:p>
            <a:r>
              <a:rPr lang="cs-CZ" sz="3600" b="1">
                <a:latin typeface="Calibri" pitchFamily="34" charset="0"/>
              </a:rPr>
              <a:t>nechodíš někdy do kina? Budeš dnes jezdit</a:t>
            </a:r>
          </a:p>
          <a:p>
            <a:r>
              <a:rPr lang="cs-CZ" sz="3600" b="1">
                <a:latin typeface="Calibri" pitchFamily="34" charset="0"/>
              </a:rPr>
              <a:t>na kole? V létě  si pojedeme oddychnout</a:t>
            </a:r>
          </a:p>
          <a:p>
            <a:r>
              <a:rPr lang="cs-CZ" sz="3600" b="1">
                <a:latin typeface="Calibri" pitchFamily="34" charset="0"/>
              </a:rPr>
              <a:t>k moři. To sluníčko dnes krásně svítí.</a:t>
            </a:r>
          </a:p>
          <a:p>
            <a:r>
              <a:rPr lang="cs-CZ" sz="3600" b="1">
                <a:latin typeface="Calibri" pitchFamily="34" charset="0"/>
              </a:rPr>
              <a:t> </a:t>
            </a:r>
          </a:p>
        </p:txBody>
      </p:sp>
      <p:pic>
        <p:nvPicPr>
          <p:cNvPr id="24579" name="Picture 2" descr="C:\Documents and Settings\Všichni\Local Settings\Temporary Internet Files\Content.IE5\JDIE607L\MC90019773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76600" y="4868863"/>
            <a:ext cx="1803400" cy="161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4" descr="C:\Documents and Settings\Všichni\Local Settings\Temporary Internet Files\Content.IE5\QJ2XA54J\MP90039939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87450" y="5300663"/>
            <a:ext cx="1843088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Picture 5" descr="C:\Documents and Settings\Všichni\Local Settings\Temporary Internet Files\Content.IE5\C92ZS1YV\MP900406742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80063" y="4797425"/>
            <a:ext cx="1135062" cy="170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908175" y="1916113"/>
            <a:ext cx="17129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______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940425" y="1916113"/>
            <a:ext cx="6937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68313" y="2492375"/>
            <a:ext cx="1458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979613" y="2492375"/>
            <a:ext cx="1458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419475" y="2492375"/>
            <a:ext cx="1968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_______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084888" y="2492375"/>
            <a:ext cx="949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95288" y="2997200"/>
            <a:ext cx="1968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_______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219700" y="2997200"/>
            <a:ext cx="14589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7524750" y="3068638"/>
            <a:ext cx="1203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419475" y="3573463"/>
            <a:ext cx="50276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___________________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6516688" y="4149725"/>
            <a:ext cx="949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1"/>
          <p:cNvSpPr txBox="1">
            <a:spLocks noChangeArrowheads="1"/>
          </p:cNvSpPr>
          <p:nvPr/>
        </p:nvSpPr>
        <p:spPr bwMode="auto">
          <a:xfrm>
            <a:off x="2843213" y="692150"/>
            <a:ext cx="25939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6. Příslovce</a:t>
            </a:r>
          </a:p>
        </p:txBody>
      </p:sp>
      <p:sp>
        <p:nvSpPr>
          <p:cNvPr id="25602" name="TextovéPole 2"/>
          <p:cNvSpPr txBox="1">
            <a:spLocks noChangeArrowheads="1"/>
          </p:cNvSpPr>
          <p:nvPr/>
        </p:nvSpPr>
        <p:spPr bwMode="auto">
          <a:xfrm>
            <a:off x="323850" y="1773238"/>
            <a:ext cx="8448675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Jsou slova, kterými odpovídáme na otázky:</a:t>
            </a:r>
          </a:p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- kam? </a:t>
            </a:r>
            <a:r>
              <a:rPr lang="cs-CZ" sz="3600" b="1">
                <a:latin typeface="Calibri" pitchFamily="34" charset="0"/>
              </a:rPr>
              <a:t>(jdu </a:t>
            </a:r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domů</a:t>
            </a:r>
            <a:r>
              <a:rPr lang="cs-CZ" sz="3600" b="1">
                <a:latin typeface="Calibri" pitchFamily="34" charset="0"/>
              </a:rPr>
              <a:t>)</a:t>
            </a:r>
          </a:p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- kde? </a:t>
            </a:r>
            <a:r>
              <a:rPr lang="cs-CZ" sz="3600" b="1">
                <a:latin typeface="Calibri" pitchFamily="34" charset="0"/>
              </a:rPr>
              <a:t>(učí se </a:t>
            </a:r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doma</a:t>
            </a:r>
            <a:r>
              <a:rPr lang="cs-CZ" sz="3600" b="1">
                <a:latin typeface="Calibri" pitchFamily="34" charset="0"/>
              </a:rPr>
              <a:t>)</a:t>
            </a:r>
          </a:p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- kdy? </a:t>
            </a:r>
            <a:r>
              <a:rPr lang="cs-CZ" sz="3600" b="1">
                <a:latin typeface="Calibri" pitchFamily="34" charset="0"/>
              </a:rPr>
              <a:t>(přijedeme</a:t>
            </a:r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 brzy</a:t>
            </a:r>
            <a:r>
              <a:rPr lang="cs-CZ" sz="3600" b="1">
                <a:latin typeface="Calibri" pitchFamily="34" charset="0"/>
              </a:rPr>
              <a:t>)</a:t>
            </a:r>
          </a:p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- jak? </a:t>
            </a:r>
            <a:r>
              <a:rPr lang="cs-CZ" sz="3600" b="1">
                <a:latin typeface="Calibri" pitchFamily="34" charset="0"/>
              </a:rPr>
              <a:t>(mluvil </a:t>
            </a:r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nahlas</a:t>
            </a:r>
            <a:r>
              <a:rPr lang="cs-CZ" sz="3600" b="1">
                <a:latin typeface="Calibri" pitchFamily="34" charset="0"/>
              </a:rPr>
              <a:t>)</a:t>
            </a:r>
          </a:p>
          <a:p>
            <a:r>
              <a:rPr lang="cs-CZ" sz="3600" b="1">
                <a:latin typeface="Calibri" pitchFamily="34" charset="0"/>
              </a:rPr>
              <a:t>- I slova </a:t>
            </a:r>
            <a:r>
              <a:rPr lang="cs-CZ" sz="3600" b="1" i="1">
                <a:latin typeface="Calibri" pitchFamily="34" charset="0"/>
              </a:rPr>
              <a:t>kam, kde, kdy, jak </a:t>
            </a:r>
            <a:r>
              <a:rPr lang="cs-CZ" sz="3600" b="1">
                <a:latin typeface="Calibri" pitchFamily="34" charset="0"/>
              </a:rPr>
              <a:t>se považují </a:t>
            </a:r>
          </a:p>
          <a:p>
            <a:r>
              <a:rPr lang="cs-CZ" sz="3600" b="1">
                <a:latin typeface="Calibri" pitchFamily="34" charset="0"/>
              </a:rPr>
              <a:t>  zpravidla za příslovce </a:t>
            </a:r>
          </a:p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 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ovéPole 1"/>
          <p:cNvSpPr txBox="1">
            <a:spLocks noChangeArrowheads="1"/>
          </p:cNvSpPr>
          <p:nvPr/>
        </p:nvSpPr>
        <p:spPr bwMode="auto">
          <a:xfrm>
            <a:off x="1763713" y="620713"/>
            <a:ext cx="54594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Najdi příslovce ve větách</a:t>
            </a:r>
          </a:p>
        </p:txBody>
      </p:sp>
      <p:sp>
        <p:nvSpPr>
          <p:cNvPr id="26626" name="TextovéPole 2"/>
          <p:cNvSpPr txBox="1">
            <a:spLocks noChangeArrowheads="1"/>
          </p:cNvSpPr>
          <p:nvPr/>
        </p:nvSpPr>
        <p:spPr bwMode="auto">
          <a:xfrm>
            <a:off x="468313" y="2205038"/>
            <a:ext cx="8890000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Známá cesta se klikatila dolů. Pojeďte </a:t>
            </a:r>
          </a:p>
          <a:p>
            <a:r>
              <a:rPr lang="cs-CZ" sz="3600" b="1">
                <a:latin typeface="Calibri" pitchFamily="34" charset="0"/>
              </a:rPr>
              <a:t>rychle domů. Marie se lehce učí cizí jazyky.</a:t>
            </a:r>
          </a:p>
          <a:p>
            <a:r>
              <a:rPr lang="cs-CZ" sz="3600" b="1">
                <a:latin typeface="Calibri" pitchFamily="34" charset="0"/>
              </a:rPr>
              <a:t>Martina sedí vzpřímeně. Odpoledne bude </a:t>
            </a:r>
          </a:p>
          <a:p>
            <a:r>
              <a:rPr lang="cs-CZ" sz="3600" b="1">
                <a:latin typeface="Calibri" pitchFamily="34" charset="0"/>
              </a:rPr>
              <a:t>asi pršet. Vzadu sedí Petr. Postav se dopředu. </a:t>
            </a:r>
          </a:p>
          <a:p>
            <a:r>
              <a:rPr lang="cs-CZ" sz="3600" b="1">
                <a:latin typeface="Calibri" pitchFamily="34" charset="0"/>
              </a:rPr>
              <a:t>Včera jsem se byla projít v lese.  Ten úkol </a:t>
            </a:r>
          </a:p>
          <a:p>
            <a:r>
              <a:rPr lang="cs-CZ" sz="3600" b="1">
                <a:latin typeface="Calibri" pitchFamily="34" charset="0"/>
              </a:rPr>
              <a:t>napiš pečlivě. Dnes bude krásně.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ovéPole 1"/>
          <p:cNvSpPr txBox="1">
            <a:spLocks noChangeArrowheads="1"/>
          </p:cNvSpPr>
          <p:nvPr/>
        </p:nvSpPr>
        <p:spPr bwMode="auto">
          <a:xfrm>
            <a:off x="1763713" y="620713"/>
            <a:ext cx="54594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Najdi příslovce ve větách</a:t>
            </a:r>
          </a:p>
        </p:txBody>
      </p:sp>
      <p:sp>
        <p:nvSpPr>
          <p:cNvPr id="27650" name="TextovéPole 2"/>
          <p:cNvSpPr txBox="1">
            <a:spLocks noChangeArrowheads="1"/>
          </p:cNvSpPr>
          <p:nvPr/>
        </p:nvSpPr>
        <p:spPr bwMode="auto">
          <a:xfrm>
            <a:off x="468313" y="2205038"/>
            <a:ext cx="8890000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Známá cesta se klikatila dolů. Pojeďte </a:t>
            </a:r>
          </a:p>
          <a:p>
            <a:r>
              <a:rPr lang="cs-CZ" sz="3600" b="1">
                <a:latin typeface="Calibri" pitchFamily="34" charset="0"/>
              </a:rPr>
              <a:t>rychle domů. Marie se lehce učí cizí jazyky.</a:t>
            </a:r>
          </a:p>
          <a:p>
            <a:r>
              <a:rPr lang="cs-CZ" sz="3600" b="1">
                <a:latin typeface="Calibri" pitchFamily="34" charset="0"/>
              </a:rPr>
              <a:t>Martina sedí vzpřímeně. Odpoledne bude </a:t>
            </a:r>
          </a:p>
          <a:p>
            <a:r>
              <a:rPr lang="cs-CZ" sz="3600" b="1">
                <a:latin typeface="Calibri" pitchFamily="34" charset="0"/>
              </a:rPr>
              <a:t>asi pršet. Vzadu sedí Petr. Postav se dopředu. </a:t>
            </a:r>
          </a:p>
          <a:p>
            <a:r>
              <a:rPr lang="cs-CZ" sz="3600" b="1">
                <a:latin typeface="Calibri" pitchFamily="34" charset="0"/>
              </a:rPr>
              <a:t>Včera jsem se byla projít v lese.  Ten úkol </a:t>
            </a:r>
          </a:p>
          <a:p>
            <a:r>
              <a:rPr lang="cs-CZ" sz="3600" b="1">
                <a:latin typeface="Calibri" pitchFamily="34" charset="0"/>
              </a:rPr>
              <a:t>napiš pečlivě. Dnes bude krásně.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932363" y="2205038"/>
            <a:ext cx="1203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68313" y="2781300"/>
            <a:ext cx="1458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787900" y="2781300"/>
            <a:ext cx="12049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987675" y="3357563"/>
            <a:ext cx="22240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________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219700" y="3357563"/>
            <a:ext cx="22240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________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268538" y="3933825"/>
            <a:ext cx="1458912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7175500" y="3860800"/>
            <a:ext cx="1968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_______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39750" y="4437063"/>
            <a:ext cx="1203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547813" y="5013325"/>
            <a:ext cx="171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______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292725" y="4941888"/>
            <a:ext cx="1458913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1763713" y="2852738"/>
            <a:ext cx="1458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203575" y="5013325"/>
            <a:ext cx="949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</TotalTime>
  <Words>503</Words>
  <Application>Microsoft Office PowerPoint</Application>
  <PresentationFormat>On-screen Show (4:3)</PresentationFormat>
  <Paragraphs>141</Paragraphs>
  <Slides>14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8" baseType="lpstr">
      <vt:lpstr>Calibri</vt:lpstr>
      <vt:lpstr>Arial</vt:lpstr>
      <vt:lpstr>Motiv sady Office</vt:lpstr>
      <vt:lpstr>Prezentace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Všichni</dc:creator>
  <cp:lastModifiedBy>DUM</cp:lastModifiedBy>
  <cp:revision>28</cp:revision>
  <dcterms:created xsi:type="dcterms:W3CDTF">2012-05-19T09:18:26Z</dcterms:created>
  <dcterms:modified xsi:type="dcterms:W3CDTF">2013-07-27T11:07:58Z</dcterms:modified>
</cp:coreProperties>
</file>