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  <p:sldId id="262" r:id="rId6"/>
    <p:sldId id="261" r:id="rId7"/>
    <p:sldId id="263" r:id="rId8"/>
    <p:sldId id="271" r:id="rId9"/>
    <p:sldId id="272" r:id="rId10"/>
    <p:sldId id="264" r:id="rId11"/>
    <p:sldId id="274" r:id="rId12"/>
    <p:sldId id="268" r:id="rId13"/>
    <p:sldId id="273" r:id="rId14"/>
    <p:sldId id="275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47" d="100"/>
          <a:sy n="47" d="100"/>
        </p:scale>
        <p:origin x="-11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9CB3A-D011-413B-91A8-6AFB9B428421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62152B-42CA-4104-8B02-BF2160942D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1B10E-516B-4231-BC7B-0223E993F97A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9FA39-1938-492D-832C-78C0917ECB8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2FEB6-8AE1-45A1-B851-30960E5861F6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B719A5-8452-4946-92CE-4DAA29E930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AF92D-AE93-4D9C-8ADE-AE592C008B5D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ED7C4-5BC2-4554-8B2D-17E6F8A5083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188B3-A1ED-418B-A324-09CF61F8D4B1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E495D-668E-4828-A20D-8A92AF23F1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E73B1-57E4-418F-895E-6C99434264CE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5F0A4-C38B-4E67-94BE-F2E7A1B2AA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9D86B-8376-4866-8E0A-42A63026CFE5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D116E-4609-4A68-B8D4-C17CD6FFD4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C7CC1-80DC-4570-8FFB-CD1E05B0DFE0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B1E79-32A4-4288-ACE6-FA4580FB2E6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96F73-F62F-4926-A724-A59B4B76ACBE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0E3BFB-72DC-4FA1-BA23-86159B252C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EDFBA-5B83-4399-91F7-2A756570107D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228F3-6CAF-4523-B09D-637781881D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EDC1BD-C6A4-4D49-814E-D773B204EBBD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F957E-6F9C-47CC-A836-86539B6E94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EC74C6C-E4C5-42FC-9AD1-72F1168D5D58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EE774F-0ADD-4153-898F-6D60440735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0" y="0"/>
          <a:ext cx="9144000" cy="6845300"/>
        </p:xfrm>
        <a:graphic>
          <a:graphicData uri="http://schemas.openxmlformats.org/presentationml/2006/ole">
            <p:oleObj spid="_x0000_s1027" name="Prezentace" r:id="rId3" imgW="3112023" imgH="2334891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539750" y="620713"/>
            <a:ext cx="8162925" cy="507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Metodický list: Slovní druhy – 3. část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Jazykové vzdělávání</a:t>
            </a:r>
          </a:p>
          <a:p>
            <a:r>
              <a:rPr lang="cs-CZ">
                <a:latin typeface="Calibri" pitchFamily="34" charset="0"/>
              </a:rPr>
              <a:t>Jazyk: český</a:t>
            </a:r>
          </a:p>
          <a:p>
            <a:r>
              <a:rPr lang="cs-CZ">
                <a:latin typeface="Calibri" pitchFamily="34" charset="0"/>
              </a:rPr>
              <a:t>Věk: 3. ročník ZŠ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Anotace:</a:t>
            </a:r>
          </a:p>
          <a:p>
            <a:r>
              <a:rPr lang="cs-CZ">
                <a:latin typeface="Calibri" pitchFamily="34" charset="0"/>
              </a:rPr>
              <a:t>Tato prezentace slouží k uvedení učiva slovní druhy se zaměřením na předložky,</a:t>
            </a:r>
          </a:p>
          <a:p>
            <a:r>
              <a:rPr lang="cs-CZ">
                <a:latin typeface="Calibri" pitchFamily="34" charset="0"/>
              </a:rPr>
              <a:t>spojky, částice a citoslovce. Informuje a procvičuje pouze základní znalosti o těchto </a:t>
            </a:r>
          </a:p>
          <a:p>
            <a:r>
              <a:rPr lang="cs-CZ">
                <a:latin typeface="Calibri" pitchFamily="34" charset="0"/>
              </a:rPr>
              <a:t>slovních druzích.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Druh učebního materiálu: Prezentace Power point k použití na interaktivní tabuli</a:t>
            </a:r>
          </a:p>
          <a:p>
            <a:r>
              <a:rPr lang="cs-CZ">
                <a:latin typeface="Calibri" pitchFamily="34" charset="0"/>
              </a:rPr>
              <a:t>+ pracovní list, který může být použitý jak na IWB, tak ho můžeme vytisknout a použít</a:t>
            </a:r>
          </a:p>
          <a:p>
            <a:r>
              <a:rPr lang="cs-CZ">
                <a:latin typeface="Calibri" pitchFamily="34" charset="0"/>
              </a:rPr>
              <a:t>k prodvičování učiva ve třídě nebo doma.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Citace:</a:t>
            </a:r>
          </a:p>
          <a:p>
            <a:r>
              <a:rPr lang="cs-CZ">
                <a:latin typeface="Calibri" pitchFamily="34" charset="0"/>
              </a:rPr>
              <a:t>Použité zdroje: MS Office 2010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2916238" y="476250"/>
            <a:ext cx="27701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7. Předložky</a:t>
            </a:r>
          </a:p>
        </p:txBody>
      </p:sp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511175" y="1412875"/>
            <a:ext cx="8583613" cy="600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Jsou slova spojující se s podstatnými jmény</a:t>
            </a:r>
          </a:p>
          <a:p>
            <a:r>
              <a:rPr lang="cs-CZ" sz="3600" b="1">
                <a:latin typeface="Calibri" pitchFamily="34" charset="0"/>
              </a:rPr>
              <a:t>-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3600" b="1">
                <a:latin typeface="Calibri" pitchFamily="34" charset="0"/>
              </a:rPr>
              <a:t>neslabičné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(v, k, s)</a:t>
            </a:r>
          </a:p>
          <a:p>
            <a:r>
              <a:rPr lang="cs-CZ" sz="3600" b="1">
                <a:latin typeface="Calibri" pitchFamily="34" charset="0"/>
              </a:rPr>
              <a:t>- jednoslabičné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(do, po, ve, ku, nad, pod, za)</a:t>
            </a:r>
          </a:p>
          <a:p>
            <a:r>
              <a:rPr lang="cs-CZ" sz="3600" b="1">
                <a:latin typeface="Calibri" pitchFamily="34" charset="0"/>
              </a:rPr>
              <a:t>- dvojslabičné 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(vedle, proti, pode)</a:t>
            </a:r>
          </a:p>
          <a:p>
            <a:pPr>
              <a:buFontTx/>
              <a:buChar char="-"/>
            </a:pPr>
            <a:r>
              <a:rPr lang="cs-CZ" sz="3600" b="1">
                <a:latin typeface="Calibri" pitchFamily="34" charset="0"/>
              </a:rPr>
              <a:t>trojslabičné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(okolo)</a:t>
            </a:r>
          </a:p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Předložky vyslovujeme dohromady </a:t>
            </a:r>
          </a:p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s následujícím slovem, ale píšeme je</a:t>
            </a:r>
          </a:p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vždy zvlášť.</a:t>
            </a:r>
          </a:p>
          <a:p>
            <a:endParaRPr lang="cs-CZ" sz="3600" b="1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</a:t>
            </a:r>
          </a:p>
          <a:p>
            <a:endParaRPr lang="cs-CZ" sz="3600" b="1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1835150" y="692150"/>
            <a:ext cx="50879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 textu předložky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323850" y="1773238"/>
            <a:ext cx="8694738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Pes vyje na měsíc. Půjdeme přes les. Máš</a:t>
            </a:r>
          </a:p>
          <a:p>
            <a:r>
              <a:rPr lang="cs-CZ" sz="3600" b="1">
                <a:latin typeface="Calibri" pitchFamily="34" charset="0"/>
              </a:rPr>
              <a:t>v tašce svačinu? Dostala jsem od tety dárek.</a:t>
            </a:r>
          </a:p>
          <a:p>
            <a:r>
              <a:rPr lang="cs-CZ" sz="3600" b="1">
                <a:latin typeface="Calibri" pitchFamily="34" charset="0"/>
              </a:rPr>
              <a:t>Okolo rybníka roste rákosí. Bydlíme v novém</a:t>
            </a:r>
          </a:p>
          <a:p>
            <a:r>
              <a:rPr lang="cs-CZ" sz="3600" b="1">
                <a:latin typeface="Calibri" pitchFamily="34" charset="0"/>
              </a:rPr>
              <a:t>bytě. Před školou roste strom. Asi to bez nás </a:t>
            </a:r>
          </a:p>
          <a:p>
            <a:r>
              <a:rPr lang="cs-CZ" sz="3600" b="1">
                <a:latin typeface="Calibri" pitchFamily="34" charset="0"/>
              </a:rPr>
              <a:t>nesvedete. Půjdu s tebou ráda. K našemu</a:t>
            </a:r>
          </a:p>
          <a:p>
            <a:r>
              <a:rPr lang="cs-CZ" sz="3600" b="1">
                <a:latin typeface="Calibri" pitchFamily="34" charset="0"/>
              </a:rPr>
              <a:t>domu vede pěkná cesta. Vytáhni si z lavice</a:t>
            </a:r>
          </a:p>
          <a:p>
            <a:r>
              <a:rPr lang="cs-CZ" sz="3600" b="1">
                <a:latin typeface="Calibri" pitchFamily="34" charset="0"/>
              </a:rPr>
              <a:t>svačinu. Pod schody čeká náš pes.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1835150" y="692150"/>
            <a:ext cx="50879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 textu předložky</a:t>
            </a: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323850" y="1773238"/>
            <a:ext cx="8770938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Pes vyje na měsíc. Půjdeme přes les. Máš</a:t>
            </a:r>
          </a:p>
          <a:p>
            <a:r>
              <a:rPr lang="cs-CZ" sz="3600" b="1">
                <a:latin typeface="Calibri" pitchFamily="34" charset="0"/>
              </a:rPr>
              <a:t>v tašce svačinu</a:t>
            </a:r>
            <a:r>
              <a:rPr lang="cs-CZ" sz="3600" b="1"/>
              <a:t>?</a:t>
            </a:r>
            <a:r>
              <a:rPr lang="cs-CZ" sz="3600" b="1">
                <a:latin typeface="Calibri" pitchFamily="34" charset="0"/>
              </a:rPr>
              <a:t> Dostala jsem od tety dárek.</a:t>
            </a:r>
          </a:p>
          <a:p>
            <a:r>
              <a:rPr lang="cs-CZ" sz="3600" b="1">
                <a:latin typeface="Calibri" pitchFamily="34" charset="0"/>
              </a:rPr>
              <a:t>Okolo rybníka roste rákosí. Bydlíme v novém</a:t>
            </a:r>
          </a:p>
          <a:p>
            <a:r>
              <a:rPr lang="cs-CZ" sz="3600" b="1">
                <a:latin typeface="Calibri" pitchFamily="34" charset="0"/>
              </a:rPr>
              <a:t>bytě. Před školou roste strom. Asi to bez nás </a:t>
            </a:r>
          </a:p>
          <a:p>
            <a:r>
              <a:rPr lang="cs-CZ" sz="3600" b="1">
                <a:latin typeface="Calibri" pitchFamily="34" charset="0"/>
              </a:rPr>
              <a:t>nesvedete. Půjdu s tebou ráda. K našemu</a:t>
            </a:r>
          </a:p>
          <a:p>
            <a:r>
              <a:rPr lang="cs-CZ" sz="3600" b="1">
                <a:latin typeface="Calibri" pitchFamily="34" charset="0"/>
              </a:rPr>
              <a:t>domu vede pěkná cesta. Vytáhni si z lavice</a:t>
            </a:r>
          </a:p>
          <a:p>
            <a:r>
              <a:rPr lang="cs-CZ" sz="3600" b="1">
                <a:latin typeface="Calibri" pitchFamily="34" charset="0"/>
              </a:rPr>
              <a:t>svačinu. Pod schody čeká náš pes. 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08175" y="1773238"/>
            <a:ext cx="693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651500" y="1773238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3850" y="2276475"/>
            <a:ext cx="439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867400" y="2276475"/>
            <a:ext cx="695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23850" y="2852738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092950" y="2852738"/>
            <a:ext cx="4381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403350" y="3429000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18442" name="TextovéPole 12"/>
          <p:cNvSpPr txBox="1">
            <a:spLocks noChangeArrowheads="1"/>
          </p:cNvSpPr>
          <p:nvPr/>
        </p:nvSpPr>
        <p:spPr bwMode="auto">
          <a:xfrm>
            <a:off x="6084888" y="3429000"/>
            <a:ext cx="1841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/>
            </a:r>
            <a:br>
              <a:rPr lang="cs-CZ" sz="4000" b="1">
                <a:solidFill>
                  <a:srgbClr val="FF0000"/>
                </a:solidFill>
                <a:latin typeface="Calibri" pitchFamily="34" charset="0"/>
              </a:rPr>
            </a:br>
            <a:endParaRPr lang="cs-CZ" sz="4000" b="1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635375" y="3933825"/>
            <a:ext cx="439738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300788" y="4005263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948488" y="4508500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908175" y="5084763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380288" y="3429000"/>
            <a:ext cx="693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3203575" y="476250"/>
            <a:ext cx="21113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8. Spojky</a:t>
            </a:r>
          </a:p>
        </p:txBody>
      </p:sp>
      <p:sp>
        <p:nvSpPr>
          <p:cNvPr id="19458" name="TextovéPole 3"/>
          <p:cNvSpPr txBox="1">
            <a:spLocks noChangeArrowheads="1"/>
          </p:cNvSpPr>
          <p:nvPr/>
        </p:nvSpPr>
        <p:spPr bwMode="auto">
          <a:xfrm>
            <a:off x="1908175" y="1484313"/>
            <a:ext cx="50815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Spojují slova nebo věty</a:t>
            </a:r>
          </a:p>
        </p:txBody>
      </p:sp>
      <p:sp>
        <p:nvSpPr>
          <p:cNvPr id="5" name="Elipsa 4"/>
          <p:cNvSpPr/>
          <p:nvPr/>
        </p:nvSpPr>
        <p:spPr>
          <a:xfrm>
            <a:off x="1547813" y="2781300"/>
            <a:ext cx="3600450" cy="8636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/>
          </a:p>
        </p:txBody>
      </p:sp>
      <p:sp>
        <p:nvSpPr>
          <p:cNvPr id="19460" name="TextovéPole 5"/>
          <p:cNvSpPr txBox="1">
            <a:spLocks noChangeArrowheads="1"/>
          </p:cNvSpPr>
          <p:nvPr/>
        </p:nvSpPr>
        <p:spPr bwMode="auto">
          <a:xfrm>
            <a:off x="2484438" y="2852738"/>
            <a:ext cx="13620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kniha</a:t>
            </a:r>
          </a:p>
        </p:txBody>
      </p:sp>
      <p:sp>
        <p:nvSpPr>
          <p:cNvPr id="7" name="Elipsa 6"/>
          <p:cNvSpPr/>
          <p:nvPr/>
        </p:nvSpPr>
        <p:spPr>
          <a:xfrm>
            <a:off x="4284663" y="2781300"/>
            <a:ext cx="3382962" cy="8636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462" name="TextovéPole 7"/>
          <p:cNvSpPr txBox="1">
            <a:spLocks noChangeArrowheads="1"/>
          </p:cNvSpPr>
          <p:nvPr/>
        </p:nvSpPr>
        <p:spPr bwMode="auto">
          <a:xfrm>
            <a:off x="5435600" y="2852738"/>
            <a:ext cx="1158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sešit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356100" y="2852738"/>
            <a:ext cx="412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611188" y="4437063"/>
            <a:ext cx="4608512" cy="79216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492500" y="4437063"/>
            <a:ext cx="4608513" cy="76993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466" name="TextovéPole 11"/>
          <p:cNvSpPr txBox="1">
            <a:spLocks noChangeArrowheads="1"/>
          </p:cNvSpPr>
          <p:nvPr/>
        </p:nvSpPr>
        <p:spPr bwMode="auto">
          <a:xfrm>
            <a:off x="755650" y="4508500"/>
            <a:ext cx="26431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Mám tě ráda</a:t>
            </a:r>
          </a:p>
        </p:txBody>
      </p:sp>
      <p:sp>
        <p:nvSpPr>
          <p:cNvPr id="19467" name="TextovéPole 12"/>
          <p:cNvSpPr txBox="1">
            <a:spLocks noChangeArrowheads="1"/>
          </p:cNvSpPr>
          <p:nvPr/>
        </p:nvSpPr>
        <p:spPr bwMode="auto">
          <a:xfrm>
            <a:off x="5219700" y="4508500"/>
            <a:ext cx="28305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jsi moc hodný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492500" y="4508500"/>
            <a:ext cx="16446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protože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1763713" y="620713"/>
            <a:ext cx="4938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ve větách spojky</a:t>
            </a: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468313" y="1989138"/>
            <a:ext cx="8575675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Maminka koupila chleba a rohlíky. Mám</a:t>
            </a:r>
          </a:p>
          <a:p>
            <a:r>
              <a:rPr lang="cs-CZ" sz="3600" b="1">
                <a:latin typeface="Calibri" pitchFamily="34" charset="0"/>
              </a:rPr>
              <a:t>tě ráda a pomohu ti. Děti prosily učitele, </a:t>
            </a:r>
          </a:p>
          <a:p>
            <a:r>
              <a:rPr lang="cs-CZ" sz="3600" b="1">
                <a:latin typeface="Calibri" pitchFamily="34" charset="0"/>
              </a:rPr>
              <a:t>aby jim něco přečetl. Budulínek slíbil, že</a:t>
            </a:r>
          </a:p>
          <a:p>
            <a:r>
              <a:rPr lang="cs-CZ" sz="3600" b="1">
                <a:latin typeface="Calibri" pitchFamily="34" charset="0"/>
              </a:rPr>
              <a:t>nikomu neotevře. Popelka ztratila střevíček,</a:t>
            </a:r>
          </a:p>
          <a:p>
            <a:r>
              <a:rPr lang="cs-CZ" sz="3600" b="1">
                <a:latin typeface="Calibri" pitchFamily="34" charset="0"/>
              </a:rPr>
              <a:t>když spěchala domů. Pavel se vrhl po míči,</a:t>
            </a:r>
          </a:p>
          <a:p>
            <a:r>
              <a:rPr lang="cs-CZ" sz="3600" b="1">
                <a:latin typeface="Calibri" pitchFamily="34" charset="0"/>
              </a:rPr>
              <a:t>aby zabránil nejhoršímu. V noci svítily</a:t>
            </a:r>
          </a:p>
          <a:p>
            <a:r>
              <a:rPr lang="cs-CZ" sz="3600" b="1">
                <a:latin typeface="Calibri" pitchFamily="34" charset="0"/>
              </a:rPr>
              <a:t>hvězdy, ale ráno pršelo.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1763713" y="620713"/>
            <a:ext cx="4938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ve větách spojky</a:t>
            </a:r>
          </a:p>
        </p:txBody>
      </p:sp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468313" y="1989138"/>
            <a:ext cx="8575675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Maminka koupila chleba a rohlíky. Mám</a:t>
            </a:r>
          </a:p>
          <a:p>
            <a:r>
              <a:rPr lang="cs-CZ" sz="3600" b="1">
                <a:latin typeface="Calibri" pitchFamily="34" charset="0"/>
              </a:rPr>
              <a:t>tě ráda a pomohu ti. Děti prosily učitele, </a:t>
            </a:r>
          </a:p>
          <a:p>
            <a:r>
              <a:rPr lang="cs-CZ" sz="3600" b="1">
                <a:latin typeface="Calibri" pitchFamily="34" charset="0"/>
              </a:rPr>
              <a:t>aby jim něco přečetl. Budulínek slíbil, že</a:t>
            </a:r>
          </a:p>
          <a:p>
            <a:r>
              <a:rPr lang="cs-CZ" sz="3600" b="1">
                <a:latin typeface="Calibri" pitchFamily="34" charset="0"/>
              </a:rPr>
              <a:t>nikomu neotevře. Popelka ztratila střevíček,</a:t>
            </a:r>
          </a:p>
          <a:p>
            <a:r>
              <a:rPr lang="cs-CZ" sz="3600" b="1">
                <a:latin typeface="Calibri" pitchFamily="34" charset="0"/>
              </a:rPr>
              <a:t>když spěchala domů. Pavel se vrhl po míči,</a:t>
            </a:r>
          </a:p>
          <a:p>
            <a:r>
              <a:rPr lang="cs-CZ" sz="3600" b="1">
                <a:latin typeface="Calibri" pitchFamily="34" charset="0"/>
              </a:rPr>
              <a:t>aby zabránil nejhoršímu. V noci svítily</a:t>
            </a:r>
          </a:p>
          <a:p>
            <a:r>
              <a:rPr lang="cs-CZ" sz="3600" b="1">
                <a:latin typeface="Calibri" pitchFamily="34" charset="0"/>
              </a:rPr>
              <a:t>hvězdy, ale ráno pršelo.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148263" y="1989138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908175" y="2492375"/>
            <a:ext cx="439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39750" y="3068638"/>
            <a:ext cx="693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596188" y="3068638"/>
            <a:ext cx="695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68313" y="4221163"/>
            <a:ext cx="947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9750" y="4724400"/>
            <a:ext cx="693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979613" y="5300663"/>
            <a:ext cx="693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3059113" y="692150"/>
            <a:ext cx="21971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9. Částice</a:t>
            </a:r>
          </a:p>
        </p:txBody>
      </p:sp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684213" y="2349500"/>
            <a:ext cx="5522912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Jsou slova, kterými ve  větě:</a:t>
            </a:r>
          </a:p>
          <a:p>
            <a:endParaRPr lang="cs-CZ" sz="3600" b="1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- na něco upozorňujeme </a:t>
            </a:r>
            <a:endParaRPr lang="cs-CZ" sz="3600" b="1">
              <a:latin typeface="Calibri" pitchFamily="34" charset="0"/>
            </a:endParaRP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- uvozují samostatné věty</a:t>
            </a:r>
          </a:p>
          <a:p>
            <a:r>
              <a:rPr lang="cs-CZ" sz="3600" b="1">
                <a:latin typeface="Calibri" pitchFamily="34" charset="0"/>
              </a:rPr>
              <a:t>(ať, kéž, nechť, kdyby, což)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1"/>
          <p:cNvSpPr txBox="1">
            <a:spLocks noChangeArrowheads="1"/>
          </p:cNvSpPr>
          <p:nvPr/>
        </p:nvSpPr>
        <p:spPr bwMode="auto">
          <a:xfrm>
            <a:off x="2124075" y="981075"/>
            <a:ext cx="4524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Najdi ve větách částice</a:t>
            </a:r>
          </a:p>
        </p:txBody>
      </p:sp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468313" y="2708275"/>
            <a:ext cx="8285162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Kéž jsi brzy zdravý. Ať už je konečně teplo. </a:t>
            </a:r>
          </a:p>
          <a:p>
            <a:r>
              <a:rPr lang="cs-CZ" sz="3600" b="1">
                <a:latin typeface="Calibri" pitchFamily="34" charset="0"/>
              </a:rPr>
              <a:t>Což abys už šel domů? Ať se ti vše podaří.</a:t>
            </a:r>
          </a:p>
          <a:p>
            <a:r>
              <a:rPr lang="cs-CZ" sz="3600" b="1">
                <a:latin typeface="Calibri" pitchFamily="34" charset="0"/>
              </a:rPr>
              <a:t>Nechť se vám výlet líbí. Kdyby bylo dnes</a:t>
            </a:r>
          </a:p>
          <a:p>
            <a:r>
              <a:rPr lang="cs-CZ" sz="3600" b="1">
                <a:latin typeface="Calibri" pitchFamily="34" charset="0"/>
              </a:rPr>
              <a:t>dobře.  </a:t>
            </a:r>
          </a:p>
        </p:txBody>
      </p:sp>
      <p:pic>
        <p:nvPicPr>
          <p:cNvPr id="23555" name="Picture 2" descr="C:\Documents and Settings\Všichni\Local Settings\Temporary Internet Files\Content.IE5\4H238HYB\MP90042761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5084763"/>
            <a:ext cx="1412875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3" descr="C:\Documents and Settings\Všichni\Local Settings\Temporary Internet Files\Content.IE5\I38F8LOR\MP90043111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5157788"/>
            <a:ext cx="1270000" cy="126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4" descr="C:\Documents and Settings\Všichni\Local Settings\Temporary Internet Files\Content.IE5\YPGXA76F\MP90040892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24525" y="5229225"/>
            <a:ext cx="1241425" cy="124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2124075" y="981075"/>
            <a:ext cx="4524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Najdi ve větách částice</a:t>
            </a:r>
          </a:p>
        </p:txBody>
      </p:sp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468313" y="2708275"/>
            <a:ext cx="8285162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Kéž jsi brzy zdravý. Ať už je konečně teplo. </a:t>
            </a:r>
          </a:p>
          <a:p>
            <a:r>
              <a:rPr lang="cs-CZ" sz="3600" b="1">
                <a:latin typeface="Calibri" pitchFamily="34" charset="0"/>
              </a:rPr>
              <a:t>Což abys už šel domů? Ať se ti vše podaří.</a:t>
            </a:r>
          </a:p>
          <a:p>
            <a:r>
              <a:rPr lang="cs-CZ" sz="3600" b="1">
                <a:latin typeface="Calibri" pitchFamily="34" charset="0"/>
              </a:rPr>
              <a:t>Nechť se vám výlet líbí. Kdyby bylo dnes</a:t>
            </a:r>
          </a:p>
          <a:p>
            <a:r>
              <a:rPr lang="cs-CZ" sz="3600" b="1">
                <a:latin typeface="Calibri" pitchFamily="34" charset="0"/>
              </a:rPr>
              <a:t>dobře. 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39750" y="2708275"/>
            <a:ext cx="693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95738" y="2708275"/>
            <a:ext cx="695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39750" y="3284538"/>
            <a:ext cx="693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716463" y="3284538"/>
            <a:ext cx="693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68313" y="3789363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932363" y="3789363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pic>
        <p:nvPicPr>
          <p:cNvPr id="24585" name="Picture 2" descr="C:\Documents and Settings\Všichni\Local Settings\Temporary Internet Files\Content.IE5\YPGXA76F\MP90040892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5229225"/>
            <a:ext cx="1123950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6" name="Picture 3" descr="C:\Documents and Settings\Všichni\Local Settings\Temporary Internet Files\Content.IE5\I38F8LOR\MP90043111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8538" y="5157788"/>
            <a:ext cx="1195387" cy="119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7" name="Picture 4" descr="C:\Documents and Settings\Všichni\Local Settings\Temporary Internet Files\Content.IE5\4H238HYB\MP90042761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1275" y="5013325"/>
            <a:ext cx="1485900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2987675" y="620713"/>
            <a:ext cx="3116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10. Citoslovce</a:t>
            </a:r>
          </a:p>
        </p:txBody>
      </p:sp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684213" y="1844675"/>
            <a:ext cx="775652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Slova označující </a:t>
            </a:r>
          </a:p>
          <a:p>
            <a:endParaRPr lang="cs-CZ" sz="3600" b="1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- zvuky a pobídky </a:t>
            </a:r>
            <a:r>
              <a:rPr lang="cs-CZ" sz="3600" b="1">
                <a:latin typeface="Calibri" pitchFamily="34" charset="0"/>
              </a:rPr>
              <a:t>(kuku, vrkú, cink,hop)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- nálady a pocity </a:t>
            </a:r>
            <a:r>
              <a:rPr lang="cs-CZ" sz="3600" b="1">
                <a:latin typeface="Calibri" pitchFamily="34" charset="0"/>
              </a:rPr>
              <a:t>(ach, heč, hybaj)</a:t>
            </a:r>
          </a:p>
        </p:txBody>
      </p:sp>
      <p:pic>
        <p:nvPicPr>
          <p:cNvPr id="25603" name="Picture 2" descr="C:\Documents and Settings\Všichni\Local Settings\Temporary Internet Files\Content.IE5\8TEZK52Z\MP90043413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797425"/>
            <a:ext cx="1701800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3" descr="C:\Documents and Settings\Všichni\Local Settings\Temporary Internet Files\Content.IE5\C92ZS1YV\MC90041733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95738" y="4724400"/>
            <a:ext cx="1352550" cy="135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 descr="C:\Documents and Settings\Všichni\Local Settings\Temporary Internet Files\Content.IE5\5KEH41CJ\MP90031564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51500" y="4797425"/>
            <a:ext cx="1900238" cy="131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2124075" y="692150"/>
            <a:ext cx="51212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Najdi ve větách citoslovce</a:t>
            </a:r>
          </a:p>
        </p:txBody>
      </p:sp>
      <p:sp>
        <p:nvSpPr>
          <p:cNvPr id="26626" name="TextovéPole 3"/>
          <p:cNvSpPr txBox="1">
            <a:spLocks noChangeArrowheads="1"/>
          </p:cNvSpPr>
          <p:nvPr/>
        </p:nvSpPr>
        <p:spPr bwMode="auto">
          <a:xfrm>
            <a:off x="684213" y="1989138"/>
            <a:ext cx="8091487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Ouvej, ouvej, to, to bolí. Pepík vzdychá</a:t>
            </a:r>
          </a:p>
          <a:p>
            <a:r>
              <a:rPr lang="cs-CZ" sz="3600" b="1">
                <a:latin typeface="Calibri" pitchFamily="34" charset="0"/>
              </a:rPr>
              <a:t>ach, ach. Zítra máme volno, heč. Páááni, </a:t>
            </a:r>
          </a:p>
          <a:p>
            <a:r>
              <a:rPr lang="cs-CZ" sz="3600" b="1">
                <a:latin typeface="Calibri" pitchFamily="34" charset="0"/>
              </a:rPr>
              <a:t>to je ostuda. Kruciš, Cipísku, nechoď tam.</a:t>
            </a:r>
          </a:p>
          <a:p>
            <a:r>
              <a:rPr lang="cs-CZ" sz="3600" b="1">
                <a:latin typeface="Calibri" pitchFamily="34" charset="0"/>
              </a:rPr>
              <a:t>Jú, Pavel přišel zase pozdě. Zvonek zvoní </a:t>
            </a:r>
          </a:p>
          <a:p>
            <a:r>
              <a:rPr lang="cs-CZ" sz="3600" b="1">
                <a:latin typeface="Calibri" pitchFamily="34" charset="0"/>
              </a:rPr>
              <a:t>cink,</a:t>
            </a:r>
            <a:r>
              <a:rPr lang="cs-CZ" sz="3600" b="1"/>
              <a:t> </a:t>
            </a:r>
            <a:r>
              <a:rPr lang="cs-CZ" sz="3600" b="1">
                <a:latin typeface="Calibri" pitchFamily="34" charset="0"/>
              </a:rPr>
              <a:t>cink. Vrabec frnk a byl pryč.  </a:t>
            </a:r>
          </a:p>
        </p:txBody>
      </p:sp>
      <p:pic>
        <p:nvPicPr>
          <p:cNvPr id="26627" name="Picture 3" descr="C:\Documents and Settings\Všichni\Local Settings\Temporary Internet Files\Content.IE5\4H238HYB\MC90035906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2288" y="5084763"/>
            <a:ext cx="1560512" cy="1382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4" descr="C:\Documents and Settings\Všichni\Local Settings\Temporary Internet Files\Content.IE5\C92ZS1YV\MP90040754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43325" y="5373688"/>
            <a:ext cx="1266825" cy="84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5" descr="C:\Documents and Settings\Všichni\Local Settings\Temporary Internet Files\Content.IE5\0BKR09KL\MP90039954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8625" y="5084763"/>
            <a:ext cx="1252538" cy="156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2124075" y="692150"/>
            <a:ext cx="51212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Najdi ve větách citoslovce</a:t>
            </a:r>
          </a:p>
        </p:txBody>
      </p:sp>
      <p:sp>
        <p:nvSpPr>
          <p:cNvPr id="27650" name="TextovéPole 3"/>
          <p:cNvSpPr txBox="1">
            <a:spLocks noChangeArrowheads="1"/>
          </p:cNvSpPr>
          <p:nvPr/>
        </p:nvSpPr>
        <p:spPr bwMode="auto">
          <a:xfrm>
            <a:off x="684213" y="1989138"/>
            <a:ext cx="8088312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Ouvej, ouvej, to, to bolí. Pepík vzdychá</a:t>
            </a:r>
          </a:p>
          <a:p>
            <a:r>
              <a:rPr lang="cs-CZ" sz="3600" b="1">
                <a:latin typeface="Calibri" pitchFamily="34" charset="0"/>
              </a:rPr>
              <a:t>ach, ach. Zítra máme volno, heč. Páááni, </a:t>
            </a:r>
          </a:p>
          <a:p>
            <a:r>
              <a:rPr lang="cs-CZ" sz="3600" b="1">
                <a:latin typeface="Calibri" pitchFamily="34" charset="0"/>
              </a:rPr>
              <a:t>to je ostuda. Kruciš, Cipísku, nechoď tam.</a:t>
            </a:r>
          </a:p>
          <a:p>
            <a:r>
              <a:rPr lang="cs-CZ" sz="3600" b="1">
                <a:latin typeface="Calibri" pitchFamily="34" charset="0"/>
              </a:rPr>
              <a:t>Jú, Pavel přišel zase pozdě. Zvonek zvoní </a:t>
            </a:r>
          </a:p>
          <a:p>
            <a:r>
              <a:rPr lang="cs-CZ" sz="3600" b="1">
                <a:latin typeface="Calibri" pitchFamily="34" charset="0"/>
              </a:rPr>
              <a:t>cink,cink. Vrabec frnk a byl pryč. 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1989138"/>
            <a:ext cx="27320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__________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84213" y="2565400"/>
            <a:ext cx="1712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011863" y="2565400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948488" y="2565400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132138" y="3068638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11188" y="3644900"/>
            <a:ext cx="695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84213" y="4221163"/>
            <a:ext cx="223361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  <a:r>
              <a:rPr lang="cs-CZ" sz="4000" b="1">
                <a:solidFill>
                  <a:srgbClr val="FF0000"/>
                </a:solidFill>
              </a:rPr>
              <a:t>  </a:t>
            </a:r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995738" y="4221163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519</Words>
  <Application>Microsoft Office PowerPoint</Application>
  <PresentationFormat>On-screen Show (4:3)</PresentationFormat>
  <Paragraphs>135</Paragraphs>
  <Slides>14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Calibri</vt:lpstr>
      <vt:lpstr>Arial</vt:lpstr>
      <vt:lpstr>Motiv sady Office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Všichni</dc:creator>
  <cp:lastModifiedBy>DUM</cp:lastModifiedBy>
  <cp:revision>16</cp:revision>
  <dcterms:created xsi:type="dcterms:W3CDTF">2012-05-19T12:23:30Z</dcterms:created>
  <dcterms:modified xsi:type="dcterms:W3CDTF">2013-07-27T11:10:47Z</dcterms:modified>
</cp:coreProperties>
</file>