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3" r:id="rId2"/>
    <p:sldId id="258" r:id="rId3"/>
    <p:sldId id="259" r:id="rId4"/>
    <p:sldId id="260" r:id="rId5"/>
    <p:sldId id="261" r:id="rId6"/>
    <p:sldId id="262" r:id="rId7"/>
    <p:sldId id="263" r:id="rId8"/>
    <p:sldId id="265" r:id="rId9"/>
    <p:sldId id="266" r:id="rId10"/>
    <p:sldId id="268" r:id="rId11"/>
    <p:sldId id="267" r:id="rId12"/>
    <p:sldId id="270" r:id="rId13"/>
    <p:sldId id="264" r:id="rId14"/>
    <p:sldId id="272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96" y="-5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EC4C59-5E9D-45EA-8636-DAF8AB81EC26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71AB77-8303-4A5F-A40E-530DE422A00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EC4C59-5E9D-45EA-8636-DAF8AB81EC26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71AB77-8303-4A5F-A40E-530DE422A00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EC4C59-5E9D-45EA-8636-DAF8AB81EC26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71AB77-8303-4A5F-A40E-530DE422A00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EC4C59-5E9D-45EA-8636-DAF8AB81EC26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71AB77-8303-4A5F-A40E-530DE422A00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EC4C59-5E9D-45EA-8636-DAF8AB81EC26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71AB77-8303-4A5F-A40E-530DE422A00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EC4C59-5E9D-45EA-8636-DAF8AB81EC26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71AB77-8303-4A5F-A40E-530DE422A00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EC4C59-5E9D-45EA-8636-DAF8AB81EC26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71AB77-8303-4A5F-A40E-530DE422A00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EC4C59-5E9D-45EA-8636-DAF8AB81EC26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71AB77-8303-4A5F-A40E-530DE422A00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EC4C59-5E9D-45EA-8636-DAF8AB81EC26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71AB77-8303-4A5F-A40E-530DE422A00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EC4C59-5E9D-45EA-8636-DAF8AB81EC26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71AB77-8303-4A5F-A40E-530DE422A00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EC4C59-5E9D-45EA-8636-DAF8AB81EC26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71AB77-8303-4A5F-A40E-530DE422A00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EC4C59-5E9D-45EA-8636-DAF8AB81EC26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71AB77-8303-4A5F-A40E-530DE422A00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package" Target="../embeddings/Microsoft_PowerPoint_Presentation1.pptx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wmf"/><Relationship Id="rId4" Type="http://schemas.openxmlformats.org/officeDocument/2006/relationships/image" Target="../media/image1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wmf"/><Relationship Id="rId4" Type="http://schemas.openxmlformats.org/officeDocument/2006/relationships/image" Target="../media/image1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-1058" y="0"/>
          <a:ext cx="9146118" cy="685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Prezentace" r:id="rId4" imgW="3971469" imgH="2977968" progId="PowerPoint.Show.12">
                  <p:embed/>
                </p:oleObj>
              </mc:Choice>
              <mc:Fallback>
                <p:oleObj name="Prezentace" r:id="rId4" imgW="3971469" imgH="2977968" progId="PowerPoint.Show.12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-1058" y="0"/>
                        <a:ext cx="9146118" cy="6858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20688"/>
            <a:ext cx="8163453" cy="535531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Metodický list: Slovní druhy – podstatná jména</a:t>
            </a:r>
          </a:p>
          <a:p>
            <a:endParaRPr lang="cs-CZ" dirty="0"/>
          </a:p>
          <a:p>
            <a:r>
              <a:rPr lang="cs-CZ" dirty="0" smtClean="0"/>
              <a:t>Jazykové vzdělávání</a:t>
            </a:r>
          </a:p>
          <a:p>
            <a:r>
              <a:rPr lang="cs-CZ" dirty="0" smtClean="0"/>
              <a:t>Jazyk: český</a:t>
            </a:r>
          </a:p>
          <a:p>
            <a:r>
              <a:rPr lang="cs-CZ" dirty="0" smtClean="0"/>
              <a:t>Věk: 3. ročník ZŠ</a:t>
            </a:r>
          </a:p>
          <a:p>
            <a:endParaRPr lang="cs-CZ" dirty="0"/>
          </a:p>
          <a:p>
            <a:r>
              <a:rPr lang="cs-CZ" dirty="0" smtClean="0"/>
              <a:t>Anotace:</a:t>
            </a:r>
          </a:p>
          <a:p>
            <a:r>
              <a:rPr lang="cs-CZ" dirty="0" smtClean="0"/>
              <a:t>Tato prezentace slouží k uvedení a procvičování učiva </a:t>
            </a:r>
            <a:r>
              <a:rPr lang="cs-CZ" dirty="0"/>
              <a:t>s</a:t>
            </a:r>
            <a:r>
              <a:rPr lang="cs-CZ" dirty="0" smtClean="0"/>
              <a:t>lovní druhy. </a:t>
            </a:r>
            <a:r>
              <a:rPr lang="cs-CZ" dirty="0" smtClean="0"/>
              <a:t>Zaměřeno</a:t>
            </a:r>
          </a:p>
          <a:p>
            <a:r>
              <a:rPr lang="cs-CZ" dirty="0" smtClean="0"/>
              <a:t> </a:t>
            </a:r>
            <a:r>
              <a:rPr lang="cs-CZ" dirty="0" smtClean="0"/>
              <a:t>na základní znalosti o podstatných jménech – jak je poznám, co u nich</a:t>
            </a:r>
          </a:p>
          <a:p>
            <a:r>
              <a:rPr lang="cs-CZ" dirty="0" smtClean="0"/>
              <a:t>určujeme. 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Druh učebního materiálu: Prezentace Power point k použití na interaktivní tabuli</a:t>
            </a:r>
          </a:p>
          <a:p>
            <a:r>
              <a:rPr lang="cs-CZ" dirty="0" smtClean="0"/>
              <a:t>+ pracovní list, který může být použitý jak na IWB, tak ho můžeme vytisknout a použít</a:t>
            </a:r>
          </a:p>
          <a:p>
            <a:r>
              <a:rPr lang="cs-CZ" dirty="0" smtClean="0"/>
              <a:t>k prodvičování učiva ve třídě nebo doma.</a:t>
            </a:r>
          </a:p>
          <a:p>
            <a:endParaRPr lang="cs-CZ" dirty="0"/>
          </a:p>
          <a:p>
            <a:r>
              <a:rPr lang="cs-CZ" dirty="0" smtClean="0"/>
              <a:t>Citace:</a:t>
            </a:r>
          </a:p>
          <a:p>
            <a:r>
              <a:rPr lang="cs-CZ" dirty="0" smtClean="0"/>
              <a:t>Použité zdroje: MS Office 2010</a:t>
            </a:r>
          </a:p>
          <a:p>
            <a:endParaRPr lang="cs-CZ" dirty="0"/>
          </a:p>
          <a:p>
            <a:endParaRPr lang="cs-CZ" dirty="0" smtClean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79712" y="548680"/>
            <a:ext cx="486652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Slovní druhy - přehled</a:t>
            </a:r>
            <a:endParaRPr lang="cs-CZ" sz="4000" b="1" dirty="0"/>
          </a:p>
        </p:txBody>
      </p:sp>
      <p:pic>
        <p:nvPicPr>
          <p:cNvPr id="1026" name="Picture 2" descr="C:\Documents and Settings\Všichni\Local Settings\Temporary Internet Files\Content.IE5\QJ2XA54J\MC90041190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556792"/>
            <a:ext cx="1572667" cy="1492222"/>
          </a:xfrm>
          <a:prstGeom prst="rect">
            <a:avLst/>
          </a:prstGeom>
          <a:noFill/>
        </p:spPr>
      </p:pic>
      <p:pic>
        <p:nvPicPr>
          <p:cNvPr id="6" name="Picture 2" descr="C:\Documents and Settings\Všichni\Local Settings\Temporary Internet Files\Content.IE5\QJ2XA54J\MC90041190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4221088"/>
            <a:ext cx="1572667" cy="1492222"/>
          </a:xfrm>
          <a:prstGeom prst="rect">
            <a:avLst/>
          </a:prstGeom>
          <a:noFill/>
        </p:spPr>
      </p:pic>
      <p:pic>
        <p:nvPicPr>
          <p:cNvPr id="7" name="Picture 2" descr="C:\Documents and Settings\Všichni\Local Settings\Temporary Internet Files\Content.IE5\QJ2XA54J\MC90041190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1556792"/>
            <a:ext cx="1572667" cy="1492222"/>
          </a:xfrm>
          <a:prstGeom prst="rect">
            <a:avLst/>
          </a:prstGeom>
          <a:noFill/>
        </p:spPr>
      </p:pic>
      <p:pic>
        <p:nvPicPr>
          <p:cNvPr id="8" name="Picture 2" descr="C:\Documents and Settings\Všichni\Local Settings\Temporary Internet Files\Content.IE5\QJ2XA54J\MC90041190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1556792"/>
            <a:ext cx="1572667" cy="1492222"/>
          </a:xfrm>
          <a:prstGeom prst="rect">
            <a:avLst/>
          </a:prstGeom>
          <a:noFill/>
        </p:spPr>
      </p:pic>
      <p:pic>
        <p:nvPicPr>
          <p:cNvPr id="9" name="Picture 2" descr="C:\Documents and Settings\Všichni\Local Settings\Temporary Internet Files\Content.IE5\QJ2XA54J\MC90041190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080" y="1556792"/>
            <a:ext cx="1572667" cy="1492222"/>
          </a:xfrm>
          <a:prstGeom prst="rect">
            <a:avLst/>
          </a:prstGeom>
          <a:noFill/>
        </p:spPr>
      </p:pic>
      <p:pic>
        <p:nvPicPr>
          <p:cNvPr id="10" name="Picture 2" descr="C:\Documents and Settings\Všichni\Local Settings\Temporary Internet Files\Content.IE5\QJ2XA54J\MC90041190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48264" y="1556792"/>
            <a:ext cx="1572667" cy="1492222"/>
          </a:xfrm>
          <a:prstGeom prst="rect">
            <a:avLst/>
          </a:prstGeom>
          <a:noFill/>
        </p:spPr>
      </p:pic>
      <p:pic>
        <p:nvPicPr>
          <p:cNvPr id="11" name="Picture 2" descr="C:\Documents and Settings\Všichni\Local Settings\Temporary Internet Files\Content.IE5\QJ2XA54J\MC90041190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4221088"/>
            <a:ext cx="1572667" cy="1492222"/>
          </a:xfrm>
          <a:prstGeom prst="rect">
            <a:avLst/>
          </a:prstGeom>
          <a:noFill/>
        </p:spPr>
      </p:pic>
      <p:pic>
        <p:nvPicPr>
          <p:cNvPr id="12" name="Picture 2" descr="C:\Documents and Settings\Všichni\Local Settings\Temporary Internet Files\Content.IE5\QJ2XA54J\MC90041190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7904" y="4221088"/>
            <a:ext cx="1572667" cy="1492222"/>
          </a:xfrm>
          <a:prstGeom prst="rect">
            <a:avLst/>
          </a:prstGeom>
          <a:noFill/>
        </p:spPr>
      </p:pic>
      <p:pic>
        <p:nvPicPr>
          <p:cNvPr id="13" name="Picture 2" descr="C:\Documents and Settings\Všichni\Local Settings\Temporary Internet Files\Content.IE5\QJ2XA54J\MC90041190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4221088"/>
            <a:ext cx="1572667" cy="1492222"/>
          </a:xfrm>
          <a:prstGeom prst="rect">
            <a:avLst/>
          </a:prstGeom>
          <a:noFill/>
        </p:spPr>
      </p:pic>
      <p:pic>
        <p:nvPicPr>
          <p:cNvPr id="14" name="Picture 2" descr="C:\Documents and Settings\Všichni\Local Settings\Temporary Internet Files\Content.IE5\QJ2XA54J\MC90041190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72" y="4149080"/>
            <a:ext cx="1572667" cy="1492222"/>
          </a:xfrm>
          <a:prstGeom prst="rect">
            <a:avLst/>
          </a:prstGeom>
          <a:noFill/>
        </p:spPr>
      </p:pic>
      <p:sp>
        <p:nvSpPr>
          <p:cNvPr id="15" name="TextovéPole 14"/>
          <p:cNvSpPr txBox="1"/>
          <p:nvPr/>
        </p:nvSpPr>
        <p:spPr>
          <a:xfrm>
            <a:off x="179512" y="3068960"/>
            <a:ext cx="1691810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Podstatná</a:t>
            </a: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jména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55576" y="2060848"/>
            <a:ext cx="5020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1.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411760" y="2060848"/>
            <a:ext cx="5020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2.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139952" y="2060848"/>
            <a:ext cx="5020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3.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796136" y="2060848"/>
            <a:ext cx="5020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4.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452320" y="2060848"/>
            <a:ext cx="5020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5.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55576" y="4725144"/>
            <a:ext cx="5020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6.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411760" y="4725144"/>
            <a:ext cx="5020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7.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211960" y="4725144"/>
            <a:ext cx="5020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8.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868144" y="4725144"/>
            <a:ext cx="5020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9.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7452320" y="4653136"/>
            <a:ext cx="7104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10.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1907704" y="3068960"/>
            <a:ext cx="149887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Přídavná</a:t>
            </a: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jména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635896" y="3068960"/>
            <a:ext cx="15486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Zájmena 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292080" y="3068960"/>
            <a:ext cx="139871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Číslovky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020272" y="3068960"/>
            <a:ext cx="13841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Slovesa 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179512" y="5733256"/>
            <a:ext cx="15113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Příslovce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1835696" y="5733256"/>
            <a:ext cx="16357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Předložky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3851920" y="5733256"/>
            <a:ext cx="11737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Spojky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5508104" y="5733256"/>
            <a:ext cx="13059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Částice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6876256" y="5733256"/>
            <a:ext cx="17787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Citoslovce 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26" grpId="0"/>
      <p:bldP spid="27" grpId="0"/>
      <p:bldP spid="28" grpId="0"/>
      <p:bldP spid="29" grpId="0"/>
      <p:bldP spid="30" grpId="0"/>
      <p:bldP spid="31" grpId="0"/>
      <p:bldP spid="33" grpId="0"/>
      <p:bldP spid="3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11760" y="332656"/>
            <a:ext cx="377885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Podstatná jména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75656" y="1340768"/>
            <a:ext cx="600549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 </a:t>
            </a:r>
            <a:r>
              <a:rPr lang="cs-CZ" sz="3600" b="1" dirty="0"/>
              <a:t>J</a:t>
            </a:r>
            <a:r>
              <a:rPr lang="cs-CZ" sz="3600" b="1" dirty="0" smtClean="0"/>
              <a:t>sou názvy  osob, zvířat a věcí,</a:t>
            </a:r>
          </a:p>
          <a:p>
            <a:r>
              <a:rPr lang="cs-CZ" sz="3600" b="1" dirty="0"/>
              <a:t> </a:t>
            </a:r>
            <a:r>
              <a:rPr lang="cs-CZ" sz="3600" b="1" dirty="0" smtClean="0"/>
              <a:t>             názvy vlastností a dějů</a:t>
            </a:r>
            <a:endParaRPr lang="cs-CZ" sz="3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2708920"/>
            <a:ext cx="839261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Osoby     zvířata     věci     vlastnosti     děje  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3356992"/>
            <a:ext cx="1122743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ř</a:t>
            </a:r>
            <a:r>
              <a:rPr lang="cs-CZ" sz="2800" b="1" dirty="0" smtClean="0"/>
              <a:t>idič</a:t>
            </a:r>
          </a:p>
          <a:p>
            <a:r>
              <a:rPr lang="cs-CZ" sz="2800" b="1" dirty="0"/>
              <a:t>o</a:t>
            </a:r>
            <a:r>
              <a:rPr lang="cs-CZ" sz="2800" b="1" dirty="0" smtClean="0"/>
              <a:t>tec</a:t>
            </a:r>
          </a:p>
          <a:p>
            <a:r>
              <a:rPr lang="cs-CZ" sz="2800" b="1" dirty="0"/>
              <a:t>m</a:t>
            </a:r>
            <a:r>
              <a:rPr lang="cs-CZ" sz="2800" b="1" dirty="0" smtClean="0"/>
              <a:t>atka</a:t>
            </a:r>
          </a:p>
          <a:p>
            <a:r>
              <a:rPr lang="cs-CZ" sz="2800" b="1" dirty="0"/>
              <a:t>d</a:t>
            </a:r>
            <a:r>
              <a:rPr lang="cs-CZ" sz="2800" b="1" dirty="0" smtClean="0"/>
              <a:t>ívka</a:t>
            </a:r>
          </a:p>
          <a:p>
            <a:r>
              <a:rPr lang="cs-CZ" sz="2800" b="1" dirty="0"/>
              <a:t>d</a:t>
            </a:r>
            <a:r>
              <a:rPr lang="cs-CZ" sz="2800" b="1" dirty="0" smtClean="0"/>
              <a:t>ítě</a:t>
            </a:r>
          </a:p>
          <a:p>
            <a:r>
              <a:rPr lang="cs-CZ" sz="2800" b="1" dirty="0" smtClean="0"/>
              <a:t>děvče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411760" y="3356992"/>
            <a:ext cx="1063112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p</a:t>
            </a:r>
            <a:r>
              <a:rPr lang="cs-CZ" sz="2800" b="1" dirty="0" smtClean="0"/>
              <a:t>es </a:t>
            </a:r>
          </a:p>
          <a:p>
            <a:r>
              <a:rPr lang="cs-CZ" sz="2800" b="1" dirty="0"/>
              <a:t>k</a:t>
            </a:r>
            <a:r>
              <a:rPr lang="cs-CZ" sz="2800" b="1" dirty="0" smtClean="0"/>
              <a:t>os</a:t>
            </a:r>
          </a:p>
          <a:p>
            <a:r>
              <a:rPr lang="cs-CZ" sz="2800" b="1" dirty="0"/>
              <a:t>ž</a:t>
            </a:r>
            <a:r>
              <a:rPr lang="cs-CZ" sz="2800" b="1" dirty="0" smtClean="0"/>
              <a:t>ába</a:t>
            </a:r>
          </a:p>
          <a:p>
            <a:r>
              <a:rPr lang="cs-CZ" sz="2800" b="1" dirty="0"/>
              <a:t>v</a:t>
            </a:r>
            <a:r>
              <a:rPr lang="cs-CZ" sz="2800" b="1" dirty="0" smtClean="0"/>
              <a:t>rána</a:t>
            </a:r>
          </a:p>
          <a:p>
            <a:r>
              <a:rPr lang="cs-CZ" sz="2800" b="1" dirty="0" smtClean="0"/>
              <a:t>slůně </a:t>
            </a:r>
          </a:p>
          <a:p>
            <a:r>
              <a:rPr lang="cs-CZ" sz="2800" b="1" dirty="0" smtClean="0"/>
              <a:t>kuře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779912" y="3356992"/>
            <a:ext cx="1297150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s</a:t>
            </a:r>
            <a:r>
              <a:rPr lang="cs-CZ" sz="2800" b="1" dirty="0" smtClean="0"/>
              <a:t>tůl</a:t>
            </a:r>
          </a:p>
          <a:p>
            <a:r>
              <a:rPr lang="cs-CZ" sz="2800" b="1" dirty="0"/>
              <a:t>o</a:t>
            </a:r>
            <a:r>
              <a:rPr lang="cs-CZ" sz="2800" b="1" dirty="0" smtClean="0"/>
              <a:t>bchod</a:t>
            </a:r>
          </a:p>
          <a:p>
            <a:r>
              <a:rPr lang="cs-CZ" sz="2800" b="1" dirty="0"/>
              <a:t>ž</a:t>
            </a:r>
            <a:r>
              <a:rPr lang="cs-CZ" sz="2800" b="1" dirty="0" smtClean="0"/>
              <a:t>idle, </a:t>
            </a:r>
          </a:p>
          <a:p>
            <a:r>
              <a:rPr lang="cs-CZ" sz="2800" b="1" dirty="0"/>
              <a:t>s</a:t>
            </a:r>
            <a:r>
              <a:rPr lang="cs-CZ" sz="2800" b="1" dirty="0" smtClean="0"/>
              <a:t>kříň</a:t>
            </a:r>
          </a:p>
          <a:p>
            <a:r>
              <a:rPr lang="cs-CZ" sz="2800" b="1" dirty="0"/>
              <a:t>m</a:t>
            </a:r>
            <a:r>
              <a:rPr lang="cs-CZ" sz="2800" b="1" dirty="0" smtClean="0"/>
              <a:t>ýdlo</a:t>
            </a:r>
          </a:p>
          <a:p>
            <a:r>
              <a:rPr lang="cs-CZ" sz="2800" b="1" dirty="0" smtClean="0"/>
              <a:t>sedlo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580112" y="3356992"/>
            <a:ext cx="1286378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ž</a:t>
            </a:r>
            <a:r>
              <a:rPr lang="cs-CZ" sz="2800" b="1" dirty="0" smtClean="0"/>
              <a:t>al </a:t>
            </a:r>
          </a:p>
          <a:p>
            <a:r>
              <a:rPr lang="cs-CZ" sz="2800" b="1" dirty="0"/>
              <a:t>s</a:t>
            </a:r>
            <a:r>
              <a:rPr lang="cs-CZ" sz="2800" b="1" dirty="0" smtClean="0"/>
              <a:t>mutek</a:t>
            </a:r>
          </a:p>
          <a:p>
            <a:r>
              <a:rPr lang="cs-CZ" sz="2800" b="1" dirty="0" smtClean="0"/>
              <a:t>láska</a:t>
            </a:r>
          </a:p>
          <a:p>
            <a:r>
              <a:rPr lang="cs-CZ" sz="2800" b="1" dirty="0"/>
              <a:t>r</a:t>
            </a:r>
            <a:r>
              <a:rPr lang="cs-CZ" sz="2800" b="1" dirty="0" smtClean="0"/>
              <a:t>adost</a:t>
            </a:r>
          </a:p>
          <a:p>
            <a:r>
              <a:rPr lang="cs-CZ" sz="2800" b="1" dirty="0"/>
              <a:t>š</a:t>
            </a:r>
            <a:r>
              <a:rPr lang="cs-CZ" sz="2800" b="1" dirty="0" smtClean="0"/>
              <a:t>těstí </a:t>
            </a:r>
          </a:p>
          <a:p>
            <a:r>
              <a:rPr lang="cs-CZ" sz="2800" b="1" dirty="0" smtClean="0"/>
              <a:t>úsilí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308304" y="3356992"/>
            <a:ext cx="1556965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k</a:t>
            </a:r>
            <a:r>
              <a:rPr lang="cs-CZ" sz="2800" b="1" dirty="0" smtClean="0"/>
              <a:t>řik</a:t>
            </a:r>
          </a:p>
          <a:p>
            <a:r>
              <a:rPr lang="cs-CZ" sz="2800" b="1" dirty="0"/>
              <a:t>h</a:t>
            </a:r>
            <a:r>
              <a:rPr lang="cs-CZ" sz="2800" b="1" dirty="0" smtClean="0"/>
              <a:t>luk</a:t>
            </a:r>
          </a:p>
          <a:p>
            <a:r>
              <a:rPr lang="cs-CZ" sz="2800" b="1" dirty="0"/>
              <a:t>j</a:t>
            </a:r>
            <a:r>
              <a:rPr lang="cs-CZ" sz="2800" b="1" dirty="0" smtClean="0"/>
              <a:t>ízda </a:t>
            </a:r>
          </a:p>
          <a:p>
            <a:r>
              <a:rPr lang="cs-CZ" sz="2800" b="1" dirty="0"/>
              <a:t>k</a:t>
            </a:r>
            <a:r>
              <a:rPr lang="cs-CZ" sz="2800" b="1" dirty="0" smtClean="0"/>
              <a:t>resba</a:t>
            </a:r>
          </a:p>
          <a:p>
            <a:r>
              <a:rPr lang="cs-CZ" sz="2800" b="1" dirty="0"/>
              <a:t>l</a:t>
            </a:r>
            <a:r>
              <a:rPr lang="cs-CZ" sz="2800" b="1" dirty="0" smtClean="0"/>
              <a:t>étání</a:t>
            </a:r>
          </a:p>
          <a:p>
            <a:r>
              <a:rPr lang="cs-CZ" sz="2800" b="1" dirty="0" smtClean="0"/>
              <a:t>malování</a:t>
            </a:r>
            <a:endParaRPr lang="cs-CZ" sz="2800" b="1" dirty="0"/>
          </a:p>
        </p:txBody>
      </p:sp>
      <p:pic>
        <p:nvPicPr>
          <p:cNvPr id="2050" name="Picture 2" descr="C:\Documents and Settings\Všichni\Local Settings\Temporary Internet Files\Content.IE5\WJYZ63IX\MP90040029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404664"/>
            <a:ext cx="1518503" cy="1011940"/>
          </a:xfrm>
          <a:prstGeom prst="rect">
            <a:avLst/>
          </a:prstGeom>
          <a:noFill/>
        </p:spPr>
      </p:pic>
      <p:pic>
        <p:nvPicPr>
          <p:cNvPr id="2051" name="Picture 3" descr="C:\Documents and Settings\Všichni\Local Settings\Temporary Internet Files\Content.IE5\2RKRAHOD\MP90039928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620688"/>
            <a:ext cx="1136950" cy="1704592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620688"/>
            <a:ext cx="8666155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Napiš názvy: </a:t>
            </a:r>
          </a:p>
          <a:p>
            <a:r>
              <a:rPr lang="cs-CZ" sz="3600" b="1" dirty="0" smtClean="0">
                <a:solidFill>
                  <a:srgbClr val="FF0000"/>
                </a:solidFill>
              </a:rPr>
              <a:t>osob, které máš rád ___________________</a:t>
            </a:r>
          </a:p>
          <a:p>
            <a:r>
              <a:rPr lang="cs-CZ" sz="3600" b="1" dirty="0" smtClean="0">
                <a:solidFill>
                  <a:srgbClr val="FF0000"/>
                </a:solidFill>
              </a:rPr>
              <a:t>____________________________________</a:t>
            </a:r>
          </a:p>
          <a:p>
            <a:endParaRPr lang="cs-CZ" sz="3600" b="1" dirty="0" smtClean="0">
              <a:solidFill>
                <a:srgbClr val="FF0000"/>
              </a:solidFill>
            </a:endParaRPr>
          </a:p>
          <a:p>
            <a:r>
              <a:rPr lang="cs-CZ" sz="3600" b="1" dirty="0">
                <a:solidFill>
                  <a:srgbClr val="FF0000"/>
                </a:solidFill>
              </a:rPr>
              <a:t>z</a:t>
            </a:r>
            <a:r>
              <a:rPr lang="cs-CZ" sz="3600" b="1" dirty="0" smtClean="0">
                <a:solidFill>
                  <a:srgbClr val="FF0000"/>
                </a:solidFill>
              </a:rPr>
              <a:t>vířat  ze ZOO ________________________</a:t>
            </a:r>
          </a:p>
          <a:p>
            <a:r>
              <a:rPr lang="cs-CZ" sz="3600" b="1" dirty="0" smtClean="0">
                <a:solidFill>
                  <a:srgbClr val="FF0000"/>
                </a:solidFill>
              </a:rPr>
              <a:t>____________________________________</a:t>
            </a:r>
          </a:p>
          <a:p>
            <a:endParaRPr lang="cs-CZ" sz="3600" b="1" dirty="0">
              <a:solidFill>
                <a:srgbClr val="FF0000"/>
              </a:solidFill>
            </a:endParaRPr>
          </a:p>
          <a:p>
            <a:r>
              <a:rPr lang="cs-CZ" sz="3600" b="1" dirty="0">
                <a:solidFill>
                  <a:srgbClr val="FF0000"/>
                </a:solidFill>
              </a:rPr>
              <a:t>v</a:t>
            </a:r>
            <a:r>
              <a:rPr lang="cs-CZ" sz="3600" b="1" dirty="0" smtClean="0">
                <a:solidFill>
                  <a:srgbClr val="FF0000"/>
                </a:solidFill>
              </a:rPr>
              <a:t>ěcí ze třídy __________________________</a:t>
            </a:r>
          </a:p>
          <a:p>
            <a:r>
              <a:rPr lang="cs-CZ" sz="3600" b="1" dirty="0" smtClean="0">
                <a:solidFill>
                  <a:srgbClr val="FF0000"/>
                </a:solidFill>
              </a:rPr>
              <a:t>_____________________________________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836712"/>
            <a:ext cx="671517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U podstatných jmen určujeme: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916832"/>
            <a:ext cx="2589812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Rod: mužský</a:t>
            </a:r>
          </a:p>
          <a:p>
            <a:r>
              <a:rPr lang="cs-CZ" sz="3600" b="1" dirty="0">
                <a:solidFill>
                  <a:srgbClr val="FF0000"/>
                </a:solidFill>
              </a:rPr>
              <a:t> </a:t>
            </a:r>
            <a:r>
              <a:rPr lang="cs-CZ" sz="3600" b="1" dirty="0" smtClean="0">
                <a:solidFill>
                  <a:srgbClr val="FF0000"/>
                </a:solidFill>
              </a:rPr>
              <a:t>        ženský</a:t>
            </a:r>
          </a:p>
          <a:p>
            <a:r>
              <a:rPr lang="cs-CZ" sz="3600" b="1" dirty="0">
                <a:solidFill>
                  <a:srgbClr val="FF0000"/>
                </a:solidFill>
              </a:rPr>
              <a:t> </a:t>
            </a:r>
            <a:r>
              <a:rPr lang="cs-CZ" sz="3600" b="1" dirty="0" smtClean="0">
                <a:solidFill>
                  <a:srgbClr val="FF0000"/>
                </a:solidFill>
              </a:rPr>
              <a:t>        střední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131840" y="1916832"/>
            <a:ext cx="531940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/>
              <a:t>t</a:t>
            </a:r>
            <a:r>
              <a:rPr lang="cs-CZ" sz="3600" b="1" dirty="0" smtClean="0"/>
              <a:t>áta, vlk, nůž, smutek, hluk</a:t>
            </a:r>
            <a:endParaRPr lang="cs-CZ" sz="36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03848" y="2492896"/>
            <a:ext cx="524457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/>
              <a:t>u</a:t>
            </a:r>
            <a:r>
              <a:rPr lang="cs-CZ" sz="3600" b="1" dirty="0" smtClean="0"/>
              <a:t>čitelka, liška, růže, radost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03848" y="2996952"/>
            <a:ext cx="463851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/>
              <a:t>o</a:t>
            </a:r>
            <a:r>
              <a:rPr lang="cs-CZ" sz="3600" b="1" dirty="0" smtClean="0"/>
              <a:t>braz, mísa, pero, čtení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4149080"/>
            <a:ext cx="305724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Číslo: jednotné</a:t>
            </a:r>
          </a:p>
          <a:p>
            <a:r>
              <a:rPr lang="cs-CZ" sz="3600" b="1" dirty="0">
                <a:solidFill>
                  <a:srgbClr val="FF0000"/>
                </a:solidFill>
              </a:rPr>
              <a:t> </a:t>
            </a:r>
            <a:r>
              <a:rPr lang="cs-CZ" sz="3600" b="1" dirty="0" smtClean="0">
                <a:solidFill>
                  <a:srgbClr val="FF0000"/>
                </a:solidFill>
              </a:rPr>
              <a:t>          množné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63888" y="4149080"/>
            <a:ext cx="454945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/>
              <a:t>s</a:t>
            </a:r>
            <a:r>
              <a:rPr lang="cs-CZ" sz="3600" b="1" dirty="0" smtClean="0"/>
              <a:t>trom, růže, slůně, běh</a:t>
            </a:r>
            <a:endParaRPr lang="cs-CZ" sz="36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347864" y="4653136"/>
            <a:ext cx="54193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/>
              <a:t>s</a:t>
            </a:r>
            <a:r>
              <a:rPr lang="cs-CZ" sz="3600" b="1" dirty="0" smtClean="0"/>
              <a:t>tromy, růže, slůňata, běhy </a:t>
            </a:r>
            <a:endParaRPr lang="cs-CZ" sz="3600" b="1" dirty="0"/>
          </a:p>
        </p:txBody>
      </p:sp>
      <p:pic>
        <p:nvPicPr>
          <p:cNvPr id="3074" name="Picture 2" descr="C:\Documents and Settings\Všichni\Local Settings\Temporary Internet Files\Content.IE5\YPGXA76F\MP90014438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5589240"/>
            <a:ext cx="1280516" cy="840872"/>
          </a:xfrm>
          <a:prstGeom prst="rect">
            <a:avLst/>
          </a:prstGeom>
          <a:noFill/>
        </p:spPr>
      </p:pic>
      <p:pic>
        <p:nvPicPr>
          <p:cNvPr id="3075" name="Picture 3" descr="C:\Documents and Settings\Všichni\Local Settings\Temporary Internet Files\Content.IE5\7EG7Z5S1\MP900438661[2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5085184"/>
            <a:ext cx="1062624" cy="1587134"/>
          </a:xfrm>
          <a:prstGeom prst="rect">
            <a:avLst/>
          </a:prstGeom>
          <a:noFill/>
        </p:spPr>
      </p:pic>
      <p:pic>
        <p:nvPicPr>
          <p:cNvPr id="3076" name="Picture 4" descr="C:\Documents and Settings\Všichni\Local Settings\Temporary Internet Files\Content.IE5\IPXAZ2T4\MP90043319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99992" y="5517232"/>
            <a:ext cx="1472208" cy="981472"/>
          </a:xfrm>
          <a:prstGeom prst="rect">
            <a:avLst/>
          </a:prstGeom>
          <a:noFill/>
        </p:spPr>
      </p:pic>
      <p:pic>
        <p:nvPicPr>
          <p:cNvPr id="3077" name="Picture 5" descr="C:\Documents and Settings\Všichni\Local Settings\Temporary Internet Files\Content.IE5\TF7B15CE\MP900409378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88224" y="5445224"/>
            <a:ext cx="1657952" cy="1106165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35696" y="620688"/>
            <a:ext cx="535928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Najdi a podtrhni v textu </a:t>
            </a:r>
          </a:p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podstatná jména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2492896"/>
            <a:ext cx="8707961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Náš pes štěká. Maminka nese nákup. Řidič</a:t>
            </a:r>
          </a:p>
          <a:p>
            <a:r>
              <a:rPr lang="cs-CZ" sz="3600" b="1" dirty="0"/>
              <a:t>ř</a:t>
            </a:r>
            <a:r>
              <a:rPr lang="cs-CZ" sz="3600" b="1" dirty="0" smtClean="0"/>
              <a:t>ídí auto. Letadlo přistálo na letišti. Mám</a:t>
            </a:r>
          </a:p>
          <a:p>
            <a:r>
              <a:rPr lang="cs-CZ" sz="3600" b="1" dirty="0"/>
              <a:t>v</a:t>
            </a:r>
            <a:r>
              <a:rPr lang="cs-CZ" sz="3600" b="1" dirty="0" smtClean="0"/>
              <a:t>elikou radost.  Táta má starost o dítě.</a:t>
            </a:r>
          </a:p>
          <a:p>
            <a:r>
              <a:rPr lang="cs-CZ" sz="3600" b="1" dirty="0" smtClean="0"/>
              <a:t>Mýdlo krásně voní. Slůně opatrně našlapuje.</a:t>
            </a:r>
          </a:p>
          <a:p>
            <a:r>
              <a:rPr lang="cs-CZ" sz="3600" b="1" dirty="0" smtClean="0"/>
              <a:t>Děvčátko skáče přes švihadlo. Cukrář zdobí </a:t>
            </a:r>
          </a:p>
          <a:p>
            <a:r>
              <a:rPr lang="cs-CZ" sz="3600" b="1" dirty="0"/>
              <a:t>d</a:t>
            </a:r>
            <a:r>
              <a:rPr lang="cs-CZ" sz="3600" b="1" dirty="0" smtClean="0"/>
              <a:t>orty. Na zahradě kvetou růže. Holub vrká. </a:t>
            </a:r>
          </a:p>
          <a:p>
            <a:r>
              <a:rPr lang="cs-CZ" sz="3600" b="1" dirty="0" smtClean="0"/>
              <a:t>  </a:t>
            </a:r>
            <a:endParaRPr lang="cs-CZ" sz="3600" b="1" dirty="0"/>
          </a:p>
        </p:txBody>
      </p:sp>
      <p:pic>
        <p:nvPicPr>
          <p:cNvPr id="4098" name="Picture 2" descr="C:\Documents and Settings\Všichni\Local Settings\Temporary Internet Files\Content.IE5\0VLFUMJ5\MP90040240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476672"/>
            <a:ext cx="1281036" cy="1920616"/>
          </a:xfrm>
          <a:prstGeom prst="rect">
            <a:avLst/>
          </a:prstGeom>
          <a:noFill/>
        </p:spPr>
      </p:pic>
      <p:pic>
        <p:nvPicPr>
          <p:cNvPr id="4100" name="Picture 4" descr="C:\Documents and Settings\Všichni\Local Settings\Temporary Internet Files\Content.IE5\2RKRAHOD\MP90043413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20272" y="908720"/>
            <a:ext cx="1893284" cy="1420384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692696"/>
            <a:ext cx="535928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Najdi a podtrhni v textu </a:t>
            </a:r>
          </a:p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podstatná jména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36039" y="2492896"/>
            <a:ext cx="8707961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Náš pes štěká. Maminka nese nákup. Řidič</a:t>
            </a:r>
          </a:p>
          <a:p>
            <a:r>
              <a:rPr lang="cs-CZ" sz="3600" b="1" dirty="0"/>
              <a:t>ř</a:t>
            </a:r>
            <a:r>
              <a:rPr lang="cs-CZ" sz="3600" b="1" dirty="0" smtClean="0"/>
              <a:t>ídí auto. Letadlo přistálo na letišti. Mám</a:t>
            </a:r>
          </a:p>
          <a:p>
            <a:r>
              <a:rPr lang="cs-CZ" sz="3600" b="1" dirty="0"/>
              <a:t>v</a:t>
            </a:r>
            <a:r>
              <a:rPr lang="cs-CZ" sz="3600" b="1" dirty="0" smtClean="0"/>
              <a:t>elikou radost.  Táta má starost o dítě.</a:t>
            </a:r>
          </a:p>
          <a:p>
            <a:r>
              <a:rPr lang="cs-CZ" sz="3600" b="1" dirty="0" smtClean="0"/>
              <a:t>Mýdlo krásně voní. Slůně opatrně našlapuje.</a:t>
            </a:r>
          </a:p>
          <a:p>
            <a:r>
              <a:rPr lang="cs-CZ" sz="3600" b="1" dirty="0" smtClean="0"/>
              <a:t>Děvčátko skáče přes švihadlo. Cukrář zdobí </a:t>
            </a:r>
          </a:p>
          <a:p>
            <a:r>
              <a:rPr lang="cs-CZ" sz="3600" b="1" dirty="0"/>
              <a:t>d</a:t>
            </a:r>
            <a:r>
              <a:rPr lang="cs-CZ" sz="3600" b="1" dirty="0" smtClean="0"/>
              <a:t>orty. Na zahradě kvetou růže. Holub vrká. </a:t>
            </a:r>
          </a:p>
          <a:p>
            <a:r>
              <a:rPr lang="cs-CZ" sz="3600" b="1" dirty="0" smtClean="0"/>
              <a:t>  </a:t>
            </a:r>
            <a:endParaRPr lang="cs-CZ" sz="3600" b="1" dirty="0"/>
          </a:p>
        </p:txBody>
      </p:sp>
      <p:pic>
        <p:nvPicPr>
          <p:cNvPr id="4098" name="Picture 2" descr="C:\Documents and Settings\Všichni\Local Settings\Temporary Internet Files\Content.IE5\0VLFUMJ5\MP90040240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476672"/>
            <a:ext cx="1281036" cy="1920616"/>
          </a:xfrm>
          <a:prstGeom prst="rect">
            <a:avLst/>
          </a:prstGeom>
          <a:noFill/>
        </p:spPr>
      </p:pic>
      <p:pic>
        <p:nvPicPr>
          <p:cNvPr id="4100" name="Picture 4" descr="C:\Documents and Settings\Všichni\Local Settings\Temporary Internet Files\Content.IE5\2RKRAHOD\MP90043413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20272" y="908720"/>
            <a:ext cx="1893284" cy="1420384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187624" y="2492896"/>
            <a:ext cx="87235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___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75856" y="2492896"/>
            <a:ext cx="201850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________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084168" y="2492896"/>
            <a:ext cx="133081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_____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524328" y="2492896"/>
            <a:ext cx="110158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____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115616" y="3068960"/>
            <a:ext cx="110158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____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267744" y="3068960"/>
            <a:ext cx="156004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______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868144" y="3068960"/>
            <a:ext cx="133081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_____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907704" y="3645024"/>
            <a:ext cx="133081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_____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491880" y="3645024"/>
            <a:ext cx="87235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___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004048" y="3645024"/>
            <a:ext cx="156004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______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804248" y="3645024"/>
            <a:ext cx="87235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___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67544" y="4149080"/>
            <a:ext cx="133081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_____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211960" y="4149080"/>
            <a:ext cx="110158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____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67544" y="4725144"/>
            <a:ext cx="178927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_______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427984" y="4725144"/>
            <a:ext cx="178927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_______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228184" y="4725144"/>
            <a:ext cx="133081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_____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67544" y="5301208"/>
            <a:ext cx="110158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____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339752" y="5301208"/>
            <a:ext cx="178927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_______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364088" y="5301208"/>
            <a:ext cx="87235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___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372200" y="5301208"/>
            <a:ext cx="133081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_____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5" grpId="0"/>
      <p:bldP spid="2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764704"/>
            <a:ext cx="705949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Převeď podstatná jména </a:t>
            </a:r>
          </a:p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z čísla jednotného do množného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2636912"/>
            <a:ext cx="8372164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/>
              <a:t>l</a:t>
            </a:r>
            <a:r>
              <a:rPr lang="cs-CZ" sz="3600" b="1" dirty="0" smtClean="0"/>
              <a:t>ouka, koberec, tužka, stan, jehně, strom, </a:t>
            </a:r>
          </a:p>
          <a:p>
            <a:r>
              <a:rPr lang="cs-CZ" sz="3600" b="1" dirty="0"/>
              <a:t>d</a:t>
            </a:r>
            <a:r>
              <a:rPr lang="cs-CZ" sz="3600" b="1" dirty="0" smtClean="0"/>
              <a:t>ům, počítač, kotě, </a:t>
            </a:r>
            <a:r>
              <a:rPr lang="cs-CZ" sz="3600" b="1" dirty="0"/>
              <a:t>š</a:t>
            </a:r>
            <a:r>
              <a:rPr lang="cs-CZ" sz="3600" b="1" dirty="0" smtClean="0"/>
              <a:t>iška, hora, chléb, cukr,</a:t>
            </a:r>
          </a:p>
          <a:p>
            <a:r>
              <a:rPr lang="cs-CZ" sz="3600" b="1" dirty="0"/>
              <a:t>k</a:t>
            </a:r>
            <a:r>
              <a:rPr lang="cs-CZ" sz="3600" b="1" dirty="0" smtClean="0"/>
              <a:t>achna, kráva, hrad, stroj, muž, cesta, míč,</a:t>
            </a:r>
          </a:p>
          <a:p>
            <a:r>
              <a:rPr lang="cs-CZ" sz="3600" b="1" dirty="0" smtClean="0"/>
              <a:t>sněhulák, kolečko, kolo, město, zavazadlo   </a:t>
            </a:r>
            <a:endParaRPr lang="cs-CZ" sz="3600" b="1" dirty="0"/>
          </a:p>
        </p:txBody>
      </p:sp>
      <p:pic>
        <p:nvPicPr>
          <p:cNvPr id="5122" name="Picture 2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5157192"/>
            <a:ext cx="1201975" cy="989119"/>
          </a:xfrm>
          <a:prstGeom prst="rect">
            <a:avLst/>
          </a:prstGeom>
          <a:noFill/>
        </p:spPr>
      </p:pic>
      <p:pic>
        <p:nvPicPr>
          <p:cNvPr id="5123" name="Picture 3" descr="C:\Documents and Settings\Všichni\Local Settings\Temporary Internet Files\Content.IE5\JDIE607L\MC90021569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23728" y="5157192"/>
            <a:ext cx="1566985" cy="1063277"/>
          </a:xfrm>
          <a:prstGeom prst="rect">
            <a:avLst/>
          </a:prstGeom>
          <a:noFill/>
        </p:spPr>
      </p:pic>
      <p:pic>
        <p:nvPicPr>
          <p:cNvPr id="5125" name="Picture 5" descr="C:\Documents and Settings\Všichni\Local Settings\Temporary Internet Files\Content.IE5\45ANI1ED\MP90022758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11960" y="5157192"/>
            <a:ext cx="1719972" cy="1138048"/>
          </a:xfrm>
          <a:prstGeom prst="rect">
            <a:avLst/>
          </a:prstGeom>
          <a:noFill/>
        </p:spPr>
      </p:pic>
      <p:pic>
        <p:nvPicPr>
          <p:cNvPr id="5128" name="Picture 8" descr="C:\Documents and Settings\Všichni\Local Settings\Temporary Internet Files\Content.IE5\9V7OO5SK\MC90044182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16216" y="5013176"/>
            <a:ext cx="1325011" cy="1522735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764704"/>
            <a:ext cx="705949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Převeď podstatná jména </a:t>
            </a:r>
          </a:p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z čísla jednotného do množného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2204864"/>
            <a:ext cx="8470460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louky, koberce, tužky, stany, jehňata, </a:t>
            </a:r>
          </a:p>
          <a:p>
            <a:r>
              <a:rPr lang="cs-CZ" sz="3600" b="1" dirty="0" smtClean="0"/>
              <a:t>stromy, domy, počítače, koťata, šišky, hory, </a:t>
            </a:r>
          </a:p>
          <a:p>
            <a:r>
              <a:rPr lang="cs-CZ" sz="3600" b="1" dirty="0" smtClean="0"/>
              <a:t>chleby, cukry,</a:t>
            </a:r>
            <a:r>
              <a:rPr lang="cs-CZ" sz="3600" b="1" dirty="0"/>
              <a:t> </a:t>
            </a:r>
            <a:r>
              <a:rPr lang="cs-CZ" sz="3600" b="1" dirty="0" smtClean="0"/>
              <a:t>kachny, krávy, hrady, stroje, </a:t>
            </a:r>
          </a:p>
          <a:p>
            <a:r>
              <a:rPr lang="cs-CZ" sz="3600" b="1" dirty="0" smtClean="0"/>
              <a:t>muži, cesty, míče, sněhuláci, kolečka, kola, </a:t>
            </a:r>
          </a:p>
          <a:p>
            <a:r>
              <a:rPr lang="cs-CZ" sz="3600" b="1" dirty="0" smtClean="0"/>
              <a:t>města, zavazadla  </a:t>
            </a:r>
            <a:endParaRPr lang="cs-CZ" sz="3600" b="1" dirty="0"/>
          </a:p>
        </p:txBody>
      </p:sp>
      <p:pic>
        <p:nvPicPr>
          <p:cNvPr id="5122" name="Picture 2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5157192"/>
            <a:ext cx="1201975" cy="989119"/>
          </a:xfrm>
          <a:prstGeom prst="rect">
            <a:avLst/>
          </a:prstGeom>
          <a:noFill/>
        </p:spPr>
      </p:pic>
      <p:pic>
        <p:nvPicPr>
          <p:cNvPr id="5123" name="Picture 3" descr="C:\Documents and Settings\Všichni\Local Settings\Temporary Internet Files\Content.IE5\JDIE607L\MC90021569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23728" y="5157192"/>
            <a:ext cx="1566985" cy="1063277"/>
          </a:xfrm>
          <a:prstGeom prst="rect">
            <a:avLst/>
          </a:prstGeom>
          <a:noFill/>
        </p:spPr>
      </p:pic>
      <p:pic>
        <p:nvPicPr>
          <p:cNvPr id="5125" name="Picture 5" descr="C:\Documents and Settings\Všichni\Local Settings\Temporary Internet Files\Content.IE5\45ANI1ED\MP90022758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11960" y="5157192"/>
            <a:ext cx="1719972" cy="1138048"/>
          </a:xfrm>
          <a:prstGeom prst="rect">
            <a:avLst/>
          </a:prstGeom>
          <a:noFill/>
        </p:spPr>
      </p:pic>
      <p:pic>
        <p:nvPicPr>
          <p:cNvPr id="5128" name="Picture 8" descr="C:\Documents and Settings\Všichni\Local Settings\Temporary Internet Files\Content.IE5\9V7OO5SK\MC90044182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16216" y="5013176"/>
            <a:ext cx="1325011" cy="1522735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548680"/>
            <a:ext cx="7258910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Převeď podstatná jména</a:t>
            </a:r>
          </a:p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z čísla množného do jednotného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9601" y="2204864"/>
            <a:ext cx="9044399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/>
              <a:t>s</a:t>
            </a:r>
            <a:r>
              <a:rPr lang="cs-CZ" sz="3600" b="1" dirty="0" smtClean="0"/>
              <a:t>kříně, kachňata, vlaky, pavouci, zajíci, koně,</a:t>
            </a:r>
          </a:p>
          <a:p>
            <a:r>
              <a:rPr lang="cs-CZ" sz="3600" b="1" dirty="0"/>
              <a:t>z</a:t>
            </a:r>
            <a:r>
              <a:rPr lang="cs-CZ" sz="3600" b="1" dirty="0" smtClean="0"/>
              <a:t>ahrady, listy, města, holoubata, záclony, koše,</a:t>
            </a:r>
          </a:p>
          <a:p>
            <a:r>
              <a:rPr lang="cs-CZ" sz="3600" b="1" dirty="0"/>
              <a:t>k</a:t>
            </a:r>
            <a:r>
              <a:rPr lang="cs-CZ" sz="3600" b="1" dirty="0" smtClean="0"/>
              <a:t>věty, Petrové, fotky, kuličky, sněženky, vlci, </a:t>
            </a:r>
          </a:p>
          <a:p>
            <a:r>
              <a:rPr lang="cs-CZ" sz="3600" b="1" dirty="0"/>
              <a:t>o</a:t>
            </a:r>
            <a:r>
              <a:rPr lang="cs-CZ" sz="3600" b="1" dirty="0" smtClean="0"/>
              <a:t>kna, lišky, štěňata, papíry, obrázky, háďata   </a:t>
            </a:r>
          </a:p>
          <a:p>
            <a:r>
              <a:rPr lang="cs-CZ" sz="3600" b="1" dirty="0" smtClean="0"/>
              <a:t> </a:t>
            </a:r>
            <a:endParaRPr lang="cs-CZ" sz="3600" b="1" dirty="0"/>
          </a:p>
        </p:txBody>
      </p:sp>
      <p:pic>
        <p:nvPicPr>
          <p:cNvPr id="6147" name="Picture 3" descr="C:\Documents and Settings\Všichni\Local Settings\Temporary Internet Files\Content.IE5\4H238HYB\MC90041307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4869160"/>
            <a:ext cx="1982794" cy="1605789"/>
          </a:xfrm>
          <a:prstGeom prst="rect">
            <a:avLst/>
          </a:prstGeom>
          <a:noFill/>
        </p:spPr>
      </p:pic>
      <p:pic>
        <p:nvPicPr>
          <p:cNvPr id="6148" name="Picture 4" descr="C:\Documents and Settings\Všichni\Local Settings\Temporary Internet Files\Content.IE5\0BKR09KL\MP90043183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5013176"/>
            <a:ext cx="1556792" cy="1556792"/>
          </a:xfrm>
          <a:prstGeom prst="rect">
            <a:avLst/>
          </a:prstGeom>
          <a:noFill/>
        </p:spPr>
      </p:pic>
      <p:pic>
        <p:nvPicPr>
          <p:cNvPr id="6149" name="Picture 5" descr="C:\Documents and Settings\Všichni\Local Settings\Temporary Internet Files\Content.IE5\9V7OO5SK\MP90044481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0" y="4941168"/>
            <a:ext cx="1301880" cy="1708006"/>
          </a:xfrm>
          <a:prstGeom prst="rect">
            <a:avLst/>
          </a:prstGeom>
          <a:noFill/>
        </p:spPr>
      </p:pic>
      <p:pic>
        <p:nvPicPr>
          <p:cNvPr id="6150" name="Picture 6" descr="C:\Documents and Settings\Všichni\Local Settings\Temporary Internet Files\Content.IE5\2RKRAHOD\MP900406865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16216" y="5013176"/>
            <a:ext cx="1040892" cy="1560576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548680"/>
            <a:ext cx="7258910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Převeď podstatná jména</a:t>
            </a:r>
          </a:p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z čísla množného do jednotného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2132856"/>
            <a:ext cx="8345170" cy="280076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skříň, kachně, vlak, pavouk, zajíc, kůň,</a:t>
            </a:r>
          </a:p>
          <a:p>
            <a:r>
              <a:rPr lang="cs-CZ" sz="3600" b="1" dirty="0" smtClean="0"/>
              <a:t>zahrada, list, město, holoubě, záclona, koš,</a:t>
            </a:r>
          </a:p>
          <a:p>
            <a:r>
              <a:rPr lang="cs-CZ" sz="3600" b="1" dirty="0" smtClean="0"/>
              <a:t>květ, Petr, fotka, kulička, sněženka, vlk, </a:t>
            </a:r>
          </a:p>
          <a:p>
            <a:r>
              <a:rPr lang="cs-CZ" sz="3600" b="1" dirty="0" smtClean="0"/>
              <a:t>okno, liška, štěně, papír, obrázek, hádě   </a:t>
            </a:r>
          </a:p>
          <a:p>
            <a:r>
              <a:rPr lang="cs-CZ" sz="3200" b="1" dirty="0" smtClean="0"/>
              <a:t> </a:t>
            </a:r>
            <a:endParaRPr lang="cs-CZ" sz="3200" b="1" dirty="0"/>
          </a:p>
        </p:txBody>
      </p:sp>
      <p:pic>
        <p:nvPicPr>
          <p:cNvPr id="6147" name="Picture 3" descr="C:\Documents and Settings\Všichni\Local Settings\Temporary Internet Files\Content.IE5\4H238HYB\MC90041307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4869160"/>
            <a:ext cx="1982794" cy="1605789"/>
          </a:xfrm>
          <a:prstGeom prst="rect">
            <a:avLst/>
          </a:prstGeom>
          <a:noFill/>
        </p:spPr>
      </p:pic>
      <p:pic>
        <p:nvPicPr>
          <p:cNvPr id="6148" name="Picture 4" descr="C:\Documents and Settings\Všichni\Local Settings\Temporary Internet Files\Content.IE5\0BKR09KL\MP90043183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5013176"/>
            <a:ext cx="1556792" cy="1556792"/>
          </a:xfrm>
          <a:prstGeom prst="rect">
            <a:avLst/>
          </a:prstGeom>
          <a:noFill/>
        </p:spPr>
      </p:pic>
      <p:pic>
        <p:nvPicPr>
          <p:cNvPr id="6149" name="Picture 5" descr="C:\Documents and Settings\Všichni\Local Settings\Temporary Internet Files\Content.IE5\9V7OO5SK\MP90044481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0" y="4941168"/>
            <a:ext cx="1301880" cy="1708006"/>
          </a:xfrm>
          <a:prstGeom prst="rect">
            <a:avLst/>
          </a:prstGeom>
          <a:noFill/>
        </p:spPr>
      </p:pic>
      <p:pic>
        <p:nvPicPr>
          <p:cNvPr id="6150" name="Picture 6" descr="C:\Documents and Settings\Všichni\Local Settings\Temporary Internet Files\Content.IE5\2RKRAHOD\MP900406865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16216" y="5013176"/>
            <a:ext cx="1040892" cy="1560576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332656"/>
            <a:ext cx="760746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Rozděl podstatná jména do skupin </a:t>
            </a:r>
          </a:p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na číslo jednotné a množné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24333" y="1916832"/>
            <a:ext cx="8619667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/>
              <a:t>t</a:t>
            </a:r>
            <a:r>
              <a:rPr lang="cs-CZ" sz="3600" b="1" dirty="0" smtClean="0"/>
              <a:t>opoly, vzpomínka, zahradník, tety,  knihy, </a:t>
            </a:r>
          </a:p>
          <a:p>
            <a:r>
              <a:rPr lang="cs-CZ" sz="3600" b="1" dirty="0"/>
              <a:t>l</a:t>
            </a:r>
            <a:r>
              <a:rPr lang="cs-CZ" sz="3600" b="1" dirty="0" smtClean="0"/>
              <a:t>áhev, ptáci, koště, hříbě, švestky, pěst, psi,</a:t>
            </a:r>
          </a:p>
          <a:p>
            <a:r>
              <a:rPr lang="cs-CZ" sz="3600" b="1" dirty="0"/>
              <a:t>m</a:t>
            </a:r>
            <a:r>
              <a:rPr lang="cs-CZ" sz="3600" b="1" dirty="0" smtClean="0"/>
              <a:t>ýdlo, kolo, vesla, lesy, řeka, jablko, vlk,  </a:t>
            </a:r>
            <a:endParaRPr lang="cs-CZ" sz="36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3789040"/>
            <a:ext cx="746306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Rod mužský              rod ženský              rod střední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332656"/>
            <a:ext cx="760746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Rozděl podstatná jména do skupin </a:t>
            </a:r>
          </a:p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na číslo jednotné a množné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24333" y="1700808"/>
            <a:ext cx="8619667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/>
              <a:t>t</a:t>
            </a:r>
            <a:r>
              <a:rPr lang="cs-CZ" sz="3600" b="1" dirty="0" smtClean="0"/>
              <a:t>opoly, vzpomínka, zahradník, tety,  knihy, </a:t>
            </a:r>
          </a:p>
          <a:p>
            <a:r>
              <a:rPr lang="cs-CZ" sz="3600" b="1" dirty="0"/>
              <a:t>l</a:t>
            </a:r>
            <a:r>
              <a:rPr lang="cs-CZ" sz="3600" b="1" dirty="0" smtClean="0"/>
              <a:t>áhev, ptáci, koště, hříbě, švestky, pěst, psi,</a:t>
            </a:r>
          </a:p>
          <a:p>
            <a:r>
              <a:rPr lang="cs-CZ" sz="3600" b="1" dirty="0"/>
              <a:t>m</a:t>
            </a:r>
            <a:r>
              <a:rPr lang="cs-CZ" sz="3600" b="1" dirty="0" smtClean="0"/>
              <a:t>ýdlo, kolo, vesla, lesy, jablko, vlk,  </a:t>
            </a:r>
            <a:endParaRPr lang="cs-CZ" sz="36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3573016"/>
            <a:ext cx="746306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Rod mužský              rod ženský              rod střední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4005064"/>
            <a:ext cx="1637371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topoly</a:t>
            </a:r>
          </a:p>
          <a:p>
            <a:r>
              <a:rPr lang="cs-CZ" sz="2800" b="1" dirty="0"/>
              <a:t>z</a:t>
            </a:r>
            <a:r>
              <a:rPr lang="cs-CZ" sz="2800" b="1" dirty="0" smtClean="0"/>
              <a:t>ahradník</a:t>
            </a:r>
          </a:p>
          <a:p>
            <a:r>
              <a:rPr lang="cs-CZ" sz="2800" b="1" dirty="0" smtClean="0"/>
              <a:t>ptáci</a:t>
            </a:r>
          </a:p>
          <a:p>
            <a:r>
              <a:rPr lang="cs-CZ" sz="2800" b="1" dirty="0" smtClean="0"/>
              <a:t>psi</a:t>
            </a:r>
          </a:p>
          <a:p>
            <a:r>
              <a:rPr lang="cs-CZ" sz="2800" b="1" dirty="0" smtClean="0"/>
              <a:t>lesy</a:t>
            </a:r>
          </a:p>
          <a:p>
            <a:r>
              <a:rPr lang="cs-CZ" sz="2800" b="1" dirty="0" smtClean="0"/>
              <a:t>vlk</a:t>
            </a:r>
          </a:p>
          <a:p>
            <a:endParaRPr lang="cs-CZ" sz="2800" b="1" dirty="0" smtClean="0"/>
          </a:p>
          <a:p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419872" y="4005064"/>
            <a:ext cx="1797800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v</a:t>
            </a:r>
            <a:r>
              <a:rPr lang="cs-CZ" sz="2800" b="1" dirty="0" smtClean="0"/>
              <a:t>zpomínka</a:t>
            </a:r>
          </a:p>
          <a:p>
            <a:r>
              <a:rPr lang="cs-CZ" sz="2800" b="1" dirty="0" smtClean="0"/>
              <a:t>tety</a:t>
            </a:r>
          </a:p>
          <a:p>
            <a:r>
              <a:rPr lang="cs-CZ" sz="2800" b="1" dirty="0" smtClean="0"/>
              <a:t>knihy</a:t>
            </a:r>
          </a:p>
          <a:p>
            <a:r>
              <a:rPr lang="cs-CZ" sz="2800" b="1" dirty="0" smtClean="0"/>
              <a:t>láhev</a:t>
            </a:r>
          </a:p>
          <a:p>
            <a:r>
              <a:rPr lang="cs-CZ" sz="2800" b="1" dirty="0" smtClean="0"/>
              <a:t>švestky</a:t>
            </a:r>
          </a:p>
          <a:p>
            <a:r>
              <a:rPr lang="cs-CZ" sz="2800" b="1" dirty="0" smtClean="0"/>
              <a:t>pěst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372200" y="4005064"/>
            <a:ext cx="1108701" cy="31085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k</a:t>
            </a:r>
            <a:r>
              <a:rPr lang="cs-CZ" sz="2800" b="1" dirty="0" smtClean="0"/>
              <a:t>oště</a:t>
            </a:r>
          </a:p>
          <a:p>
            <a:r>
              <a:rPr lang="cs-CZ" sz="2800" b="1" dirty="0"/>
              <a:t>h</a:t>
            </a:r>
            <a:r>
              <a:rPr lang="cs-CZ" sz="2800" b="1" dirty="0" smtClean="0"/>
              <a:t>říbě</a:t>
            </a:r>
          </a:p>
          <a:p>
            <a:r>
              <a:rPr lang="cs-CZ" sz="2800" b="1" dirty="0"/>
              <a:t>m</a:t>
            </a:r>
            <a:r>
              <a:rPr lang="cs-CZ" sz="2800" b="1" dirty="0" smtClean="0"/>
              <a:t>ýdlo</a:t>
            </a:r>
          </a:p>
          <a:p>
            <a:r>
              <a:rPr lang="cs-CZ" sz="2800" b="1" dirty="0"/>
              <a:t>k</a:t>
            </a:r>
            <a:r>
              <a:rPr lang="cs-CZ" sz="2800" b="1" dirty="0" smtClean="0"/>
              <a:t>olo</a:t>
            </a:r>
          </a:p>
          <a:p>
            <a:r>
              <a:rPr lang="cs-CZ" sz="2800" b="1" dirty="0"/>
              <a:t>v</a:t>
            </a:r>
            <a:r>
              <a:rPr lang="cs-CZ" sz="2800" b="1" dirty="0" smtClean="0"/>
              <a:t>esla</a:t>
            </a:r>
          </a:p>
          <a:p>
            <a:r>
              <a:rPr lang="cs-CZ" sz="2800" b="1" dirty="0" smtClean="0"/>
              <a:t>jablko</a:t>
            </a:r>
          </a:p>
          <a:p>
            <a:endParaRPr lang="cs-CZ" sz="2800" b="1" dirty="0"/>
          </a:p>
        </p:txBody>
      </p:sp>
      <p:pic>
        <p:nvPicPr>
          <p:cNvPr id="7170" name="Picture 2" descr="C:\Documents and Settings\Všichni\Local Settings\Temporary Internet Files\Content.IE5\0BKR09KL\MC90033126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4797152"/>
            <a:ext cx="1459365" cy="1333202"/>
          </a:xfrm>
          <a:prstGeom prst="rect">
            <a:avLst/>
          </a:prstGeom>
          <a:noFill/>
        </p:spPr>
      </p:pic>
      <p:pic>
        <p:nvPicPr>
          <p:cNvPr id="7172" name="Picture 4" descr="C:\Documents and Settings\Všichni\Local Settings\Temporary Internet Files\Content.IE5\C92ZS1YV\MC900441708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452320" y="4581128"/>
            <a:ext cx="1443608" cy="1443608"/>
          </a:xfrm>
          <a:prstGeom prst="rect">
            <a:avLst/>
          </a:prstGeom>
          <a:noFill/>
        </p:spPr>
      </p:pic>
      <p:pic>
        <p:nvPicPr>
          <p:cNvPr id="7173" name="Picture 5" descr="C:\Documents and Settings\Všichni\Local Settings\Temporary Internet Files\Content.IE5\8TEZK52Z\MC90033625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07704" y="4844109"/>
            <a:ext cx="1189067" cy="2013891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190</TotalTime>
  <Words>748</Words>
  <Application>Microsoft Office PowerPoint</Application>
  <PresentationFormat>Předvádění na obrazovce (4:3)</PresentationFormat>
  <Paragraphs>189</Paragraphs>
  <Slides>14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Motiv sady Office</vt:lpstr>
      <vt:lpstr>Prezentace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Všichni</dc:creator>
  <cp:lastModifiedBy>08G8</cp:lastModifiedBy>
  <cp:revision>24</cp:revision>
  <dcterms:created xsi:type="dcterms:W3CDTF">2012-05-17T16:12:51Z</dcterms:created>
  <dcterms:modified xsi:type="dcterms:W3CDTF">2013-07-27T11:04:59Z</dcterms:modified>
</cp:coreProperties>
</file>