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pptx" ContentType="application/vnd.openxmlformats-officedocument.presentationml.presentation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1" r:id="rId5"/>
    <p:sldId id="260" r:id="rId6"/>
    <p:sldId id="263" r:id="rId7"/>
    <p:sldId id="262" r:id="rId8"/>
    <p:sldId id="265" r:id="rId9"/>
    <p:sldId id="264" r:id="rId10"/>
    <p:sldId id="267" r:id="rId11"/>
    <p:sldId id="266" r:id="rId12"/>
    <p:sldId id="269" r:id="rId13"/>
    <p:sldId id="268" r:id="rId14"/>
    <p:sldId id="272" r:id="rId1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7" d="100"/>
          <a:sy n="47" d="100"/>
        </p:scale>
        <p:origin x="-1176" y="4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CBCE38-9D50-426B-8E5C-6E2C0C4618B4}" type="datetimeFigureOut">
              <a:rPr lang="cs-CZ"/>
              <a:pPr>
                <a:defRPr/>
              </a:pPr>
              <a:t>27.7.2013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E8D8C8-65EA-4786-8A56-840FC7B944D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0BD088-3A35-4035-9CB8-EDB0A725BA5B}" type="datetimeFigureOut">
              <a:rPr lang="cs-CZ"/>
              <a:pPr>
                <a:defRPr/>
              </a:pPr>
              <a:t>27.7.2013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6A5B8A-77DC-4765-ADE9-68841C90C2B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96E5DF-8ACA-4FB6-BA4E-93D979794D65}" type="datetimeFigureOut">
              <a:rPr lang="cs-CZ"/>
              <a:pPr>
                <a:defRPr/>
              </a:pPr>
              <a:t>27.7.2013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4947F2-7BED-4E9B-8C25-1EB4DFFF29D0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9F912B-F1E5-4D67-BD77-38A10F97CB7F}" type="datetimeFigureOut">
              <a:rPr lang="cs-CZ"/>
              <a:pPr>
                <a:defRPr/>
              </a:pPr>
              <a:t>27.7.2013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269D1F-5C35-4335-9F43-EDDC2923357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730FE7-0E17-4120-B9A4-72CBD06B32E9}" type="datetimeFigureOut">
              <a:rPr lang="cs-CZ"/>
              <a:pPr>
                <a:defRPr/>
              </a:pPr>
              <a:t>27.7.2013</a:t>
            </a:fld>
            <a:endParaRPr lang="cs-CZ" dirty="0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9D5B5B-A68F-4325-A678-B09873A4C0A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316E60-D9F3-42EF-9172-E1B7BEF3B81D}" type="datetimeFigureOut">
              <a:rPr lang="cs-CZ"/>
              <a:pPr>
                <a:defRPr/>
              </a:pPr>
              <a:t>27.7.2013</a:t>
            </a:fld>
            <a:endParaRPr lang="cs-CZ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4E26A6-B801-42C1-9D3C-604BC8FA0C5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4F8F55-D8A1-4E8A-8348-DFE35C95140F}" type="datetimeFigureOut">
              <a:rPr lang="cs-CZ"/>
              <a:pPr>
                <a:defRPr/>
              </a:pPr>
              <a:t>27.7.2013</a:t>
            </a:fld>
            <a:endParaRPr lang="cs-CZ" dirty="0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B76C76-16AC-4823-87C7-C9D98E817B39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9A57F1-E72E-4C13-A9FB-556638F38351}" type="datetimeFigureOut">
              <a:rPr lang="cs-CZ"/>
              <a:pPr>
                <a:defRPr/>
              </a:pPr>
              <a:t>27.7.2013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FCF3AD-B30E-4273-90AB-2B88B377F2A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06FEA4-99FF-4789-981A-F504763EF7FB}" type="datetimeFigureOut">
              <a:rPr lang="cs-CZ"/>
              <a:pPr>
                <a:defRPr/>
              </a:pPr>
              <a:t>27.7.2013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BBB1E3-2D1D-4BE7-8B7F-C364C0028FA8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1DFFE0-C1CD-4027-AF0D-28B1A3557C51}" type="datetimeFigureOut">
              <a:rPr lang="cs-CZ"/>
              <a:pPr>
                <a:defRPr/>
              </a:pPr>
              <a:t>27.7.2013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A3D688-EB7F-4FC4-8A07-4EF456C0E4A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070E71-9AE9-4011-92BA-218453896AFC}" type="datetimeFigureOut">
              <a:rPr lang="cs-CZ"/>
              <a:pPr>
                <a:defRPr/>
              </a:pPr>
              <a:t>27.7.2013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25FBD9-339C-41E7-A107-62DE6238E3E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4339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88D011AA-C9FB-45FB-80DE-FDFC5023A7F6}" type="datetimeFigureOut">
              <a:rPr lang="cs-CZ"/>
              <a:pPr>
                <a:defRPr/>
              </a:pPr>
              <a:t>27.7.2013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dirty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41819D43-877D-4A7B-9DBD-F033E4BEA7C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PowerPoint_Presentation11.ppt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5.wm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5.wmf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28" name="Object 4"/>
          <p:cNvGraphicFramePr>
            <a:graphicFrameLocks noChangeAspect="1"/>
          </p:cNvGraphicFramePr>
          <p:nvPr/>
        </p:nvGraphicFramePr>
        <p:xfrm>
          <a:off x="-1588" y="0"/>
          <a:ext cx="9145588" cy="6856413"/>
        </p:xfrm>
        <a:graphic>
          <a:graphicData uri="http://schemas.openxmlformats.org/presentationml/2006/ole">
            <p:oleObj spid="_x0000_s1028" name="Prezentace" r:id="rId3" imgW="3892191" imgH="2917083" progId="">
              <p:embed/>
            </p:oleObj>
          </a:graphicData>
        </a:graphic>
      </p:graphicFrame>
    </p:spTree>
  </p:cSld>
  <p:clrMapOvr>
    <a:masterClrMapping/>
  </p:clrMapOvr>
  <p:transition>
    <p:circl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TextovéPole 1"/>
          <p:cNvSpPr txBox="1">
            <a:spLocks noChangeArrowheads="1"/>
          </p:cNvSpPr>
          <p:nvPr/>
        </p:nvSpPr>
        <p:spPr bwMode="auto">
          <a:xfrm>
            <a:off x="611188" y="549275"/>
            <a:ext cx="8164512" cy="50784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Metodický list: Podstatná jména ve vyjmenovaných slovech</a:t>
            </a:r>
          </a:p>
          <a:p>
            <a:endParaRPr lang="cs-CZ">
              <a:latin typeface="Calibri" pitchFamily="34" charset="0"/>
            </a:endParaRPr>
          </a:p>
          <a:p>
            <a:r>
              <a:rPr lang="cs-CZ">
                <a:latin typeface="Calibri" pitchFamily="34" charset="0"/>
              </a:rPr>
              <a:t>Jazykové vzdělávání</a:t>
            </a:r>
          </a:p>
          <a:p>
            <a:r>
              <a:rPr lang="cs-CZ">
                <a:latin typeface="Calibri" pitchFamily="34" charset="0"/>
              </a:rPr>
              <a:t>Jazyk: český</a:t>
            </a:r>
          </a:p>
          <a:p>
            <a:r>
              <a:rPr lang="cs-CZ">
                <a:latin typeface="Calibri" pitchFamily="34" charset="0"/>
              </a:rPr>
              <a:t>Věk: 3. ročník ZŠ</a:t>
            </a:r>
          </a:p>
          <a:p>
            <a:endParaRPr lang="cs-CZ">
              <a:latin typeface="Calibri" pitchFamily="34" charset="0"/>
            </a:endParaRPr>
          </a:p>
          <a:p>
            <a:r>
              <a:rPr lang="cs-CZ">
                <a:latin typeface="Calibri" pitchFamily="34" charset="0"/>
              </a:rPr>
              <a:t>Anotace:</a:t>
            </a:r>
          </a:p>
          <a:p>
            <a:r>
              <a:rPr lang="cs-CZ">
                <a:latin typeface="Calibri" pitchFamily="34" charset="0"/>
              </a:rPr>
              <a:t>Tato prezentace slouží k procvičování základních znalostí učiva podstatných jmen</a:t>
            </a:r>
          </a:p>
          <a:p>
            <a:r>
              <a:rPr lang="cs-CZ">
                <a:latin typeface="Calibri" pitchFamily="34" charset="0"/>
              </a:rPr>
              <a:t>ve spojitosti s vyjmenovanými slovy. Žáci by si měli uvědomit souvislosti ve svých</a:t>
            </a:r>
          </a:p>
          <a:p>
            <a:r>
              <a:rPr lang="cs-CZ">
                <a:latin typeface="Calibri" pitchFamily="34" charset="0"/>
              </a:rPr>
              <a:t>znalostech a používat je komplexně. </a:t>
            </a:r>
          </a:p>
          <a:p>
            <a:endParaRPr lang="cs-CZ">
              <a:latin typeface="Calibri" pitchFamily="34" charset="0"/>
            </a:endParaRPr>
          </a:p>
          <a:p>
            <a:r>
              <a:rPr lang="cs-CZ">
                <a:latin typeface="Calibri" pitchFamily="34" charset="0"/>
              </a:rPr>
              <a:t>Druh učebního materálu: Prezentace Power point k použití na interaktivní tabuli</a:t>
            </a:r>
          </a:p>
          <a:p>
            <a:r>
              <a:rPr lang="cs-CZ">
                <a:latin typeface="Calibri" pitchFamily="34" charset="0"/>
              </a:rPr>
              <a:t>+ pracovní list, který může být použitý jak na IWB, tak ho můžeme vytisknout a použít</a:t>
            </a:r>
          </a:p>
          <a:p>
            <a:r>
              <a:rPr lang="cs-CZ">
                <a:latin typeface="Calibri" pitchFamily="34" charset="0"/>
              </a:rPr>
              <a:t>k procvičování učiva ve třídě nebo doma.</a:t>
            </a:r>
          </a:p>
          <a:p>
            <a:endParaRPr lang="cs-CZ">
              <a:latin typeface="Calibri" pitchFamily="34" charset="0"/>
            </a:endParaRPr>
          </a:p>
          <a:p>
            <a:r>
              <a:rPr lang="cs-CZ">
                <a:latin typeface="Calibri" pitchFamily="34" charset="0"/>
              </a:rPr>
              <a:t>Citace:</a:t>
            </a:r>
          </a:p>
          <a:p>
            <a:r>
              <a:rPr lang="cs-CZ">
                <a:latin typeface="Calibri" pitchFamily="34" charset="0"/>
              </a:rPr>
              <a:t>Použité zdroje: MS Office 2010</a:t>
            </a:r>
          </a:p>
          <a:p>
            <a:endParaRPr lang="cs-CZ">
              <a:latin typeface="Calibri" pitchFamily="34" charset="0"/>
            </a:endParaRPr>
          </a:p>
        </p:txBody>
      </p:sp>
    </p:spTree>
  </p:cSld>
  <p:clrMapOvr>
    <a:masterClrMapping/>
  </p:clrMapOvr>
  <p:transition>
    <p:circl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TextovéPole 1"/>
          <p:cNvSpPr txBox="1">
            <a:spLocks noChangeArrowheads="1"/>
          </p:cNvSpPr>
          <p:nvPr/>
        </p:nvSpPr>
        <p:spPr bwMode="auto">
          <a:xfrm>
            <a:off x="1258888" y="476250"/>
            <a:ext cx="6692900" cy="1323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latin typeface="Calibri" pitchFamily="34" charset="0"/>
              </a:rPr>
              <a:t>Vyber ve VS po „B“ všechna PJ</a:t>
            </a:r>
          </a:p>
          <a:p>
            <a:r>
              <a:rPr lang="cs-CZ" sz="4000" b="1">
                <a:latin typeface="Calibri" pitchFamily="34" charset="0"/>
              </a:rPr>
              <a:t>a srovnej je podle počtu slabik</a:t>
            </a:r>
          </a:p>
        </p:txBody>
      </p:sp>
      <p:sp>
        <p:nvSpPr>
          <p:cNvPr id="16386" name="TextovéPole 2"/>
          <p:cNvSpPr txBox="1">
            <a:spLocks noChangeArrowheads="1"/>
          </p:cNvSpPr>
          <p:nvPr/>
        </p:nvSpPr>
        <p:spPr bwMode="auto">
          <a:xfrm>
            <a:off x="395288" y="1916113"/>
            <a:ext cx="7994650" cy="1755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latin typeface="Calibri" pitchFamily="34" charset="0"/>
              </a:rPr>
              <a:t>PJ ________________________________</a:t>
            </a:r>
          </a:p>
          <a:p>
            <a:r>
              <a:rPr lang="cs-CZ" sz="3600" b="1">
                <a:latin typeface="Calibri" pitchFamily="34" charset="0"/>
              </a:rPr>
              <a:t>__________________________________</a:t>
            </a:r>
          </a:p>
          <a:p>
            <a:endParaRPr lang="cs-CZ" sz="3600" b="1">
              <a:latin typeface="Calibri" pitchFamily="34" charset="0"/>
            </a:endParaRPr>
          </a:p>
        </p:txBody>
      </p:sp>
      <p:sp>
        <p:nvSpPr>
          <p:cNvPr id="16387" name="TextovéPole 3"/>
          <p:cNvSpPr txBox="1">
            <a:spLocks noChangeArrowheads="1"/>
          </p:cNvSpPr>
          <p:nvPr/>
        </p:nvSpPr>
        <p:spPr bwMode="auto">
          <a:xfrm>
            <a:off x="3779838" y="2997200"/>
            <a:ext cx="1222375" cy="954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b="1">
                <a:solidFill>
                  <a:srgbClr val="FF0000"/>
                </a:solidFill>
                <a:latin typeface="Calibri" pitchFamily="34" charset="0"/>
              </a:rPr>
              <a:t>   Slova</a:t>
            </a:r>
          </a:p>
          <a:p>
            <a:endParaRPr lang="cs-CZ" sz="2800" b="1">
              <a:solidFill>
                <a:srgbClr val="FF0000"/>
              </a:solidFill>
              <a:latin typeface="Calibri" pitchFamily="34" charset="0"/>
            </a:endParaRPr>
          </a:p>
        </p:txBody>
      </p:sp>
      <p:sp>
        <p:nvSpPr>
          <p:cNvPr id="16388" name="TextovéPole 4"/>
          <p:cNvSpPr txBox="1">
            <a:spLocks noChangeArrowheads="1"/>
          </p:cNvSpPr>
          <p:nvPr/>
        </p:nvSpPr>
        <p:spPr bwMode="auto">
          <a:xfrm>
            <a:off x="250825" y="3429000"/>
            <a:ext cx="8428038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b="1">
                <a:solidFill>
                  <a:srgbClr val="FF0000"/>
                </a:solidFill>
                <a:latin typeface="Calibri" pitchFamily="34" charset="0"/>
              </a:rPr>
              <a:t> jednoslabičná                trojslabičná		čtyřslabičná</a:t>
            </a:r>
          </a:p>
        </p:txBody>
      </p:sp>
      <p:pic>
        <p:nvPicPr>
          <p:cNvPr id="16389" name="Picture 2" descr="C:\Documents and Settings\Všichni\Local Settings\Temporary Internet Files\Content.IE5\JDIE607L\MP900422833[2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092950" y="5157788"/>
            <a:ext cx="1217613" cy="1123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0" name="Picture 3" descr="C:\Documents and Settings\Všichni\Local Settings\Temporary Internet Files\Content.IE5\4H238HYB\MP900406498[3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827088" y="5157788"/>
            <a:ext cx="1203325" cy="795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circl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TextovéPole 1"/>
          <p:cNvSpPr txBox="1">
            <a:spLocks noChangeArrowheads="1"/>
          </p:cNvSpPr>
          <p:nvPr/>
        </p:nvSpPr>
        <p:spPr bwMode="auto">
          <a:xfrm>
            <a:off x="1258888" y="260350"/>
            <a:ext cx="6692900" cy="1323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latin typeface="Calibri" pitchFamily="34" charset="0"/>
              </a:rPr>
              <a:t>Vyber ve VS po „B“ všechna PJ</a:t>
            </a:r>
          </a:p>
          <a:p>
            <a:r>
              <a:rPr lang="cs-CZ" sz="4000" b="1">
                <a:latin typeface="Calibri" pitchFamily="34" charset="0"/>
              </a:rPr>
              <a:t>a srovnej je podle počtu slabik</a:t>
            </a:r>
          </a:p>
        </p:txBody>
      </p:sp>
      <p:sp>
        <p:nvSpPr>
          <p:cNvPr id="17410" name="TextovéPole 2"/>
          <p:cNvSpPr txBox="1">
            <a:spLocks noChangeArrowheads="1"/>
          </p:cNvSpPr>
          <p:nvPr/>
        </p:nvSpPr>
        <p:spPr bwMode="auto">
          <a:xfrm>
            <a:off x="611188" y="1773238"/>
            <a:ext cx="7994650" cy="1754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latin typeface="Calibri" pitchFamily="34" charset="0"/>
              </a:rPr>
              <a:t>PJ ________________________________</a:t>
            </a:r>
          </a:p>
          <a:p>
            <a:r>
              <a:rPr lang="cs-CZ" sz="3600" b="1">
                <a:latin typeface="Calibri" pitchFamily="34" charset="0"/>
              </a:rPr>
              <a:t>__________________________________</a:t>
            </a:r>
          </a:p>
          <a:p>
            <a:endParaRPr lang="cs-CZ" sz="3600" b="1">
              <a:latin typeface="Calibri" pitchFamily="34" charset="0"/>
            </a:endParaRPr>
          </a:p>
        </p:txBody>
      </p:sp>
      <p:sp>
        <p:nvSpPr>
          <p:cNvPr id="17411" name="TextovéPole 3"/>
          <p:cNvSpPr txBox="1">
            <a:spLocks noChangeArrowheads="1"/>
          </p:cNvSpPr>
          <p:nvPr/>
        </p:nvSpPr>
        <p:spPr bwMode="auto">
          <a:xfrm>
            <a:off x="3708400" y="2997200"/>
            <a:ext cx="1303338" cy="954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b="1">
                <a:solidFill>
                  <a:srgbClr val="FF0000"/>
                </a:solidFill>
                <a:latin typeface="Calibri" pitchFamily="34" charset="0"/>
              </a:rPr>
              <a:t>    Slova</a:t>
            </a:r>
          </a:p>
          <a:p>
            <a:endParaRPr lang="cs-CZ" sz="2800" b="1">
              <a:solidFill>
                <a:srgbClr val="FF0000"/>
              </a:solidFill>
              <a:latin typeface="Calibri" pitchFamily="34" charset="0"/>
            </a:endParaRPr>
          </a:p>
        </p:txBody>
      </p:sp>
      <p:sp>
        <p:nvSpPr>
          <p:cNvPr id="17412" name="TextovéPole 4"/>
          <p:cNvSpPr txBox="1">
            <a:spLocks noChangeArrowheads="1"/>
          </p:cNvSpPr>
          <p:nvPr/>
        </p:nvSpPr>
        <p:spPr bwMode="auto">
          <a:xfrm>
            <a:off x="250825" y="3429000"/>
            <a:ext cx="10342563" cy="3108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b="1">
                <a:solidFill>
                  <a:srgbClr val="FF0000"/>
                </a:solidFill>
                <a:latin typeface="Calibri" pitchFamily="34" charset="0"/>
              </a:rPr>
              <a:t> jednoslabičná                trojslabičná               čtyřslabičná</a:t>
            </a:r>
          </a:p>
          <a:p>
            <a:r>
              <a:rPr lang="cs-CZ" sz="2800" b="1">
                <a:solidFill>
                  <a:srgbClr val="FF0000"/>
                </a:solidFill>
                <a:latin typeface="Calibri" pitchFamily="34" charset="0"/>
              </a:rPr>
              <a:t>         </a:t>
            </a:r>
            <a:r>
              <a:rPr lang="cs-CZ" sz="2800" b="1">
                <a:latin typeface="Calibri" pitchFamily="34" charset="0"/>
              </a:rPr>
              <a:t>byt 			příbytek		  obyvatel </a:t>
            </a:r>
          </a:p>
          <a:p>
            <a:r>
              <a:rPr lang="cs-CZ" sz="2800" b="1">
                <a:latin typeface="Calibri" pitchFamily="34" charset="0"/>
              </a:rPr>
              <a:t>         býk			nábytek</a:t>
            </a:r>
          </a:p>
          <a:p>
            <a:r>
              <a:rPr lang="cs-CZ" sz="2800" b="1">
                <a:latin typeface="Calibri" pitchFamily="34" charset="0"/>
              </a:rPr>
              <a:t>				dobytek</a:t>
            </a:r>
          </a:p>
          <a:p>
            <a:r>
              <a:rPr lang="cs-CZ" sz="2800" b="1">
                <a:latin typeface="Calibri" pitchFamily="34" charset="0"/>
              </a:rPr>
              <a:t>				obyčej</a:t>
            </a:r>
          </a:p>
          <a:p>
            <a:r>
              <a:rPr lang="cs-CZ" sz="2800" b="1">
                <a:latin typeface="Calibri" pitchFamily="34" charset="0"/>
              </a:rPr>
              <a:t>				bylina </a:t>
            </a:r>
          </a:p>
          <a:p>
            <a:r>
              <a:rPr lang="cs-CZ" sz="2800" b="1">
                <a:latin typeface="Calibri" pitchFamily="34" charset="0"/>
              </a:rPr>
              <a:t>				kobyla                          				</a:t>
            </a:r>
            <a:endParaRPr lang="cs-CZ" sz="2800" b="1">
              <a:solidFill>
                <a:srgbClr val="FF0000"/>
              </a:solidFill>
              <a:latin typeface="Calibri" pitchFamily="34" charset="0"/>
            </a:endParaRPr>
          </a:p>
        </p:txBody>
      </p:sp>
      <p:pic>
        <p:nvPicPr>
          <p:cNvPr id="17413" name="Picture 2" descr="C:\Documents and Settings\Všichni\Local Settings\Temporary Internet Files\Content.IE5\JDIE607L\MP900422833[2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948488" y="5157788"/>
            <a:ext cx="1217612" cy="1123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4" name="Picture 3" descr="C:\Documents and Settings\Všichni\Local Settings\Temporary Internet Files\Content.IE5\4H238HYB\MP900406498[3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900113" y="5229225"/>
            <a:ext cx="1201737" cy="796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415" name="TextovéPole 7"/>
          <p:cNvSpPr txBox="1">
            <a:spLocks noChangeArrowheads="1"/>
          </p:cNvSpPr>
          <p:nvPr/>
        </p:nvSpPr>
        <p:spPr bwMode="auto">
          <a:xfrm>
            <a:off x="1331913" y="1700213"/>
            <a:ext cx="7013575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solidFill>
                  <a:srgbClr val="FF0000"/>
                </a:solidFill>
                <a:latin typeface="Calibri" pitchFamily="34" charset="0"/>
              </a:rPr>
              <a:t>obyvatel, byt, příbytek, nábytek,</a:t>
            </a:r>
          </a:p>
          <a:p>
            <a:r>
              <a:rPr lang="cs-CZ" sz="3600" b="1">
                <a:solidFill>
                  <a:srgbClr val="FF0000"/>
                </a:solidFill>
                <a:latin typeface="Calibri" pitchFamily="34" charset="0"/>
              </a:rPr>
              <a:t>dobytek, obyčej, bylina, kobyla, býk</a:t>
            </a:r>
          </a:p>
        </p:txBody>
      </p:sp>
    </p:spTree>
  </p:cSld>
  <p:clrMapOvr>
    <a:masterClrMapping/>
  </p:clrMapOvr>
  <p:transition>
    <p:circl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TextovéPole 1"/>
          <p:cNvSpPr txBox="1">
            <a:spLocks noChangeArrowheads="1"/>
          </p:cNvSpPr>
          <p:nvPr/>
        </p:nvSpPr>
        <p:spPr bwMode="auto">
          <a:xfrm>
            <a:off x="1042988" y="765175"/>
            <a:ext cx="6858000" cy="13223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cs-CZ" sz="4000" b="1">
                <a:latin typeface="Calibri" pitchFamily="34" charset="0"/>
              </a:rPr>
              <a:t>Vyber ve VS po „L“ všechna PJ</a:t>
            </a:r>
          </a:p>
          <a:p>
            <a:pPr algn="ctr"/>
            <a:r>
              <a:rPr lang="cs-CZ" sz="4000" b="1">
                <a:latin typeface="Calibri" pitchFamily="34" charset="0"/>
              </a:rPr>
              <a:t>a podtrhni všechny samohlásky</a:t>
            </a:r>
          </a:p>
        </p:txBody>
      </p:sp>
      <p:sp>
        <p:nvSpPr>
          <p:cNvPr id="18434" name="TextovéPole 2"/>
          <p:cNvSpPr txBox="1">
            <a:spLocks noChangeArrowheads="1"/>
          </p:cNvSpPr>
          <p:nvPr/>
        </p:nvSpPr>
        <p:spPr bwMode="auto">
          <a:xfrm>
            <a:off x="971550" y="2636838"/>
            <a:ext cx="184150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cs-CZ" sz="3600" b="1">
              <a:latin typeface="Calibri" pitchFamily="34" charset="0"/>
            </a:endParaRPr>
          </a:p>
          <a:p>
            <a:endParaRPr lang="cs-CZ" sz="3600" b="1">
              <a:latin typeface="Calibri" pitchFamily="34" charset="0"/>
            </a:endParaRPr>
          </a:p>
        </p:txBody>
      </p:sp>
      <p:sp>
        <p:nvSpPr>
          <p:cNvPr id="18435" name="TextovéPole 3"/>
          <p:cNvSpPr txBox="1">
            <a:spLocks noChangeArrowheads="1"/>
          </p:cNvSpPr>
          <p:nvPr/>
        </p:nvSpPr>
        <p:spPr bwMode="auto">
          <a:xfrm>
            <a:off x="684213" y="2492375"/>
            <a:ext cx="7993062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latin typeface="Calibri" pitchFamily="34" charset="0"/>
              </a:rPr>
              <a:t>PJ ________________________________</a:t>
            </a:r>
          </a:p>
          <a:p>
            <a:endParaRPr lang="cs-CZ" sz="3600" b="1">
              <a:latin typeface="Calibri" pitchFamily="34" charset="0"/>
            </a:endParaRPr>
          </a:p>
        </p:txBody>
      </p:sp>
      <p:sp>
        <p:nvSpPr>
          <p:cNvPr id="18436" name="TextovéPole 4"/>
          <p:cNvSpPr txBox="1">
            <a:spLocks noChangeArrowheads="1"/>
          </p:cNvSpPr>
          <p:nvPr/>
        </p:nvSpPr>
        <p:spPr bwMode="auto">
          <a:xfrm>
            <a:off x="3132138" y="3860800"/>
            <a:ext cx="2571750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latin typeface="Calibri" pitchFamily="34" charset="0"/>
              </a:rPr>
              <a:t>Samohlásky </a:t>
            </a:r>
          </a:p>
        </p:txBody>
      </p:sp>
      <p:sp>
        <p:nvSpPr>
          <p:cNvPr id="18437" name="TextovéPole 5"/>
          <p:cNvSpPr txBox="1">
            <a:spLocks noChangeArrowheads="1"/>
          </p:cNvSpPr>
          <p:nvPr/>
        </p:nvSpPr>
        <p:spPr bwMode="auto">
          <a:xfrm>
            <a:off x="684213" y="4724400"/>
            <a:ext cx="4667250" cy="954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b="1">
                <a:latin typeface="Calibri" pitchFamily="34" charset="0"/>
              </a:rPr>
              <a:t>Krátké ___________________</a:t>
            </a:r>
          </a:p>
          <a:p>
            <a:r>
              <a:rPr lang="cs-CZ" sz="2800" b="1">
                <a:latin typeface="Calibri" pitchFamily="34" charset="0"/>
              </a:rPr>
              <a:t>Dlouhé___________________</a:t>
            </a:r>
          </a:p>
        </p:txBody>
      </p:sp>
      <p:pic>
        <p:nvPicPr>
          <p:cNvPr id="18438" name="Picture 2" descr="C:\Documents and Settings\Všichni\Local Settings\Temporary Internet Files\Content.IE5\45ANI1ED\MC900305467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300788" y="4076700"/>
            <a:ext cx="1104900" cy="1254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9" name="Picture 3" descr="C:\Documents and Settings\Všichni\Local Settings\Temporary Internet Files\Content.IE5\0BKR09KL\MP900255574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740650" y="4797425"/>
            <a:ext cx="930275" cy="1397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circl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TextovéPole 1"/>
          <p:cNvSpPr txBox="1">
            <a:spLocks noChangeArrowheads="1"/>
          </p:cNvSpPr>
          <p:nvPr/>
        </p:nvSpPr>
        <p:spPr bwMode="auto">
          <a:xfrm>
            <a:off x="1042988" y="765175"/>
            <a:ext cx="6858000" cy="13223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cs-CZ" sz="4000" b="1">
                <a:latin typeface="Calibri" pitchFamily="34" charset="0"/>
              </a:rPr>
              <a:t>Vyber ve VS po „L“ všechna PJ</a:t>
            </a:r>
          </a:p>
          <a:p>
            <a:pPr algn="ctr"/>
            <a:r>
              <a:rPr lang="cs-CZ" sz="4000" b="1">
                <a:latin typeface="Calibri" pitchFamily="34" charset="0"/>
              </a:rPr>
              <a:t>a podtrhni všechny samohlásky</a:t>
            </a:r>
          </a:p>
        </p:txBody>
      </p:sp>
      <p:sp>
        <p:nvSpPr>
          <p:cNvPr id="19458" name="TextovéPole 2"/>
          <p:cNvSpPr txBox="1">
            <a:spLocks noChangeArrowheads="1"/>
          </p:cNvSpPr>
          <p:nvPr/>
        </p:nvSpPr>
        <p:spPr bwMode="auto">
          <a:xfrm>
            <a:off x="971550" y="2636838"/>
            <a:ext cx="184150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cs-CZ" sz="3600" b="1">
              <a:latin typeface="Calibri" pitchFamily="34" charset="0"/>
            </a:endParaRPr>
          </a:p>
          <a:p>
            <a:endParaRPr lang="cs-CZ" sz="3600" b="1">
              <a:latin typeface="Calibri" pitchFamily="34" charset="0"/>
            </a:endParaRPr>
          </a:p>
        </p:txBody>
      </p:sp>
      <p:sp>
        <p:nvSpPr>
          <p:cNvPr id="19459" name="TextovéPole 3"/>
          <p:cNvSpPr txBox="1">
            <a:spLocks noChangeArrowheads="1"/>
          </p:cNvSpPr>
          <p:nvPr/>
        </p:nvSpPr>
        <p:spPr bwMode="auto">
          <a:xfrm>
            <a:off x="684213" y="2420938"/>
            <a:ext cx="7993062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latin typeface="Calibri" pitchFamily="34" charset="0"/>
              </a:rPr>
              <a:t>PJ ________________________________</a:t>
            </a:r>
          </a:p>
          <a:p>
            <a:endParaRPr lang="cs-CZ" sz="3600" b="1">
              <a:latin typeface="Calibri" pitchFamily="34" charset="0"/>
            </a:endParaRPr>
          </a:p>
        </p:txBody>
      </p:sp>
      <p:sp>
        <p:nvSpPr>
          <p:cNvPr id="19460" name="TextovéPole 4"/>
          <p:cNvSpPr txBox="1">
            <a:spLocks noChangeArrowheads="1"/>
          </p:cNvSpPr>
          <p:nvPr/>
        </p:nvSpPr>
        <p:spPr bwMode="auto">
          <a:xfrm>
            <a:off x="3132138" y="3860800"/>
            <a:ext cx="2571750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latin typeface="Calibri" pitchFamily="34" charset="0"/>
              </a:rPr>
              <a:t>Samohlásky </a:t>
            </a:r>
          </a:p>
        </p:txBody>
      </p:sp>
      <p:sp>
        <p:nvSpPr>
          <p:cNvPr id="19461" name="TextovéPole 5"/>
          <p:cNvSpPr txBox="1">
            <a:spLocks noChangeArrowheads="1"/>
          </p:cNvSpPr>
          <p:nvPr/>
        </p:nvSpPr>
        <p:spPr bwMode="auto">
          <a:xfrm>
            <a:off x="684213" y="4724400"/>
            <a:ext cx="4095750" cy="954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b="1">
                <a:latin typeface="Calibri" pitchFamily="34" charset="0"/>
              </a:rPr>
              <a:t>krátké   _______________</a:t>
            </a:r>
          </a:p>
          <a:p>
            <a:r>
              <a:rPr lang="cs-CZ" sz="2800" b="1">
                <a:latin typeface="Calibri" pitchFamily="34" charset="0"/>
              </a:rPr>
              <a:t>dlouhé________________</a:t>
            </a:r>
          </a:p>
        </p:txBody>
      </p:sp>
      <p:pic>
        <p:nvPicPr>
          <p:cNvPr id="19462" name="Picture 2" descr="C:\Documents and Settings\Všichni\Local Settings\Temporary Internet Files\Content.IE5\45ANI1ED\MC900305467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300788" y="4076700"/>
            <a:ext cx="1104900" cy="1254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3" name="Picture 3" descr="C:\Documents and Settings\Všichni\Local Settings\Temporary Internet Files\Content.IE5\0BKR09KL\MP900255574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740650" y="4797425"/>
            <a:ext cx="930275" cy="1397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1331913" y="2205038"/>
            <a:ext cx="6932612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solidFill>
                  <a:srgbClr val="FF0000"/>
                </a:solidFill>
                <a:latin typeface="Calibri" pitchFamily="34" charset="0"/>
              </a:rPr>
              <a:t>mlýn  lýtko  lýko  lyže  pelyněk  plyš</a:t>
            </a:r>
          </a:p>
        </p:txBody>
      </p:sp>
      <p:sp>
        <p:nvSpPr>
          <p:cNvPr id="19465" name="TextovéPole 9"/>
          <p:cNvSpPr txBox="1">
            <a:spLocks noChangeArrowheads="1"/>
          </p:cNvSpPr>
          <p:nvPr/>
        </p:nvSpPr>
        <p:spPr bwMode="auto">
          <a:xfrm>
            <a:off x="1835150" y="2420938"/>
            <a:ext cx="1223963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latin typeface="Calibri" pitchFamily="34" charset="0"/>
              </a:rPr>
              <a:t>         </a:t>
            </a:r>
          </a:p>
        </p:txBody>
      </p:sp>
      <p:sp>
        <p:nvSpPr>
          <p:cNvPr id="14" name="TextovéPole 13"/>
          <p:cNvSpPr txBox="1">
            <a:spLocks noChangeArrowheads="1"/>
          </p:cNvSpPr>
          <p:nvPr/>
        </p:nvSpPr>
        <p:spPr bwMode="auto">
          <a:xfrm>
            <a:off x="1835150" y="2276475"/>
            <a:ext cx="6249988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latin typeface="Calibri" pitchFamily="34" charset="0"/>
              </a:rPr>
              <a:t>_     _    _   _  _   _  _    _ _   _       _</a:t>
            </a:r>
          </a:p>
        </p:txBody>
      </p:sp>
      <p:sp>
        <p:nvSpPr>
          <p:cNvPr id="15" name="TextovéPole 14"/>
          <p:cNvSpPr txBox="1">
            <a:spLocks noChangeArrowheads="1"/>
          </p:cNvSpPr>
          <p:nvPr/>
        </p:nvSpPr>
        <p:spPr bwMode="auto">
          <a:xfrm>
            <a:off x="2411413" y="4652963"/>
            <a:ext cx="1144587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b="1">
                <a:solidFill>
                  <a:srgbClr val="FF0000"/>
                </a:solidFill>
                <a:latin typeface="Calibri" pitchFamily="34" charset="0"/>
              </a:rPr>
              <a:t>o, e, y,</a:t>
            </a:r>
          </a:p>
        </p:txBody>
      </p:sp>
      <p:sp>
        <p:nvSpPr>
          <p:cNvPr id="16" name="TextovéPole 15"/>
          <p:cNvSpPr txBox="1">
            <a:spLocks noChangeArrowheads="1"/>
          </p:cNvSpPr>
          <p:nvPr/>
        </p:nvSpPr>
        <p:spPr bwMode="auto">
          <a:xfrm>
            <a:off x="2700338" y="5084763"/>
            <a:ext cx="354012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b="1">
                <a:solidFill>
                  <a:srgbClr val="FF0000"/>
                </a:solidFill>
                <a:latin typeface="Calibri" pitchFamily="34" charset="0"/>
              </a:rPr>
              <a:t>ý</a:t>
            </a:r>
          </a:p>
        </p:txBody>
      </p:sp>
      <p:sp>
        <p:nvSpPr>
          <p:cNvPr id="17" name="TextovéPole 16"/>
          <p:cNvSpPr txBox="1">
            <a:spLocks noChangeArrowheads="1"/>
          </p:cNvSpPr>
          <p:nvPr/>
        </p:nvSpPr>
        <p:spPr bwMode="auto">
          <a:xfrm>
            <a:off x="4787900" y="4868863"/>
            <a:ext cx="366713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b="1">
                <a:solidFill>
                  <a:srgbClr val="FF0000"/>
                </a:solidFill>
                <a:latin typeface="Calibri" pitchFamily="34" charset="0"/>
              </a:rPr>
              <a:t>ě</a:t>
            </a:r>
          </a:p>
        </p:txBody>
      </p:sp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4" grpId="0"/>
      <p:bldP spid="15" grpId="0"/>
      <p:bldP spid="16" grpId="0"/>
      <p:bldP spid="1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TextovéPole 1"/>
          <p:cNvSpPr txBox="1">
            <a:spLocks noChangeArrowheads="1"/>
          </p:cNvSpPr>
          <p:nvPr/>
        </p:nvSpPr>
        <p:spPr bwMode="auto">
          <a:xfrm>
            <a:off x="203200" y="549275"/>
            <a:ext cx="8713788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cs-CZ" sz="4000" b="1">
                <a:latin typeface="Calibri" pitchFamily="34" charset="0"/>
              </a:rPr>
              <a:t>Vyber z VS po „M“ všechna PJ</a:t>
            </a:r>
            <a:r>
              <a:rPr lang="cs-CZ" sz="4000" b="1"/>
              <a:t>,</a:t>
            </a:r>
          </a:p>
          <a:p>
            <a:pPr algn="ctr"/>
            <a:r>
              <a:rPr lang="cs-CZ" sz="4000" b="1">
                <a:latin typeface="Calibri" pitchFamily="34" charset="0"/>
              </a:rPr>
              <a:t>  souhlásky v nich srovnej podle abecedy</a:t>
            </a:r>
          </a:p>
        </p:txBody>
      </p:sp>
      <p:sp>
        <p:nvSpPr>
          <p:cNvPr id="20482" name="TextovéPole 3"/>
          <p:cNvSpPr txBox="1">
            <a:spLocks noChangeArrowheads="1"/>
          </p:cNvSpPr>
          <p:nvPr/>
        </p:nvSpPr>
        <p:spPr bwMode="auto">
          <a:xfrm>
            <a:off x="827088" y="2420938"/>
            <a:ext cx="7307262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latin typeface="Calibri" pitchFamily="34" charset="0"/>
              </a:rPr>
              <a:t>PJ _____________________________</a:t>
            </a:r>
          </a:p>
        </p:txBody>
      </p:sp>
      <p:sp>
        <p:nvSpPr>
          <p:cNvPr id="20483" name="TextovéPole 4"/>
          <p:cNvSpPr txBox="1">
            <a:spLocks noChangeArrowheads="1"/>
          </p:cNvSpPr>
          <p:nvPr/>
        </p:nvSpPr>
        <p:spPr bwMode="auto">
          <a:xfrm>
            <a:off x="468313" y="3644900"/>
            <a:ext cx="8556625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latin typeface="Calibri" pitchFamily="34" charset="0"/>
              </a:rPr>
              <a:t>Souhlásky ___________</a:t>
            </a:r>
          </a:p>
          <a:p>
            <a:r>
              <a:rPr lang="cs-CZ" sz="3600" b="1">
                <a:latin typeface="Calibri" pitchFamily="34" charset="0"/>
              </a:rPr>
              <a:t>Souhlásky podle abecedy _______________</a:t>
            </a:r>
          </a:p>
        </p:txBody>
      </p:sp>
      <p:pic>
        <p:nvPicPr>
          <p:cNvPr id="20484" name="Picture 2" descr="C:\Documents and Settings\Všichni\Local Settings\Temporary Internet Files\Content.IE5\I38F8LOR\MP900406501[2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27088" y="5229225"/>
            <a:ext cx="1908175" cy="1249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5" name="Picture 3" descr="C:\Documents and Settings\Všichni\Local Settings\Temporary Internet Files\Content.IE5\MIOTUQJV\MP900262274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132138" y="5516563"/>
            <a:ext cx="1277937" cy="835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6" name="Picture 4" descr="C:\Documents and Settings\Všichni\Local Settings\Temporary Internet Files\Content.IE5\5KEH41CJ\MP900433163[1]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932363" y="5373688"/>
            <a:ext cx="1000125" cy="1000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7" name="Picture 5" descr="C:\Documents and Settings\Všichni\Local Settings\Temporary Internet Files\Content.IE5\JDIE607L\MP900444860[1]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443663" y="5157788"/>
            <a:ext cx="1670050" cy="1289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circl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TextovéPole 1"/>
          <p:cNvSpPr txBox="1">
            <a:spLocks noChangeArrowheads="1"/>
          </p:cNvSpPr>
          <p:nvPr/>
        </p:nvSpPr>
        <p:spPr bwMode="auto">
          <a:xfrm>
            <a:off x="166688" y="549275"/>
            <a:ext cx="8788400" cy="13223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cs-CZ" sz="4000" b="1">
                <a:latin typeface="Calibri" pitchFamily="34" charset="0"/>
              </a:rPr>
              <a:t>Vyber z VS po „M“ všechna PJ,</a:t>
            </a:r>
          </a:p>
          <a:p>
            <a:pPr algn="ctr"/>
            <a:r>
              <a:rPr lang="cs-CZ" sz="4000" b="1">
                <a:latin typeface="Calibri" pitchFamily="34" charset="0"/>
              </a:rPr>
              <a:t>  souhlásky v nich srovnej podle abecedy</a:t>
            </a:r>
          </a:p>
        </p:txBody>
      </p:sp>
      <p:sp>
        <p:nvSpPr>
          <p:cNvPr id="21506" name="TextovéPole 3"/>
          <p:cNvSpPr txBox="1">
            <a:spLocks noChangeArrowheads="1"/>
          </p:cNvSpPr>
          <p:nvPr/>
        </p:nvSpPr>
        <p:spPr bwMode="auto">
          <a:xfrm>
            <a:off x="827088" y="2420938"/>
            <a:ext cx="7307262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latin typeface="Calibri" pitchFamily="34" charset="0"/>
              </a:rPr>
              <a:t>PJ _____________________________</a:t>
            </a:r>
          </a:p>
        </p:txBody>
      </p:sp>
      <p:sp>
        <p:nvSpPr>
          <p:cNvPr id="21507" name="TextovéPole 4"/>
          <p:cNvSpPr txBox="1">
            <a:spLocks noChangeArrowheads="1"/>
          </p:cNvSpPr>
          <p:nvPr/>
        </p:nvSpPr>
        <p:spPr bwMode="auto">
          <a:xfrm>
            <a:off x="468313" y="3644900"/>
            <a:ext cx="7669212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latin typeface="Calibri" pitchFamily="34" charset="0"/>
              </a:rPr>
              <a:t>Souhlásky __________________</a:t>
            </a:r>
          </a:p>
          <a:p>
            <a:r>
              <a:rPr lang="cs-CZ" sz="3600" b="1">
                <a:latin typeface="Calibri" pitchFamily="34" charset="0"/>
              </a:rPr>
              <a:t>podle abecedy ____________________</a:t>
            </a:r>
          </a:p>
        </p:txBody>
      </p:sp>
      <p:pic>
        <p:nvPicPr>
          <p:cNvPr id="21508" name="Picture 2" descr="C:\Documents and Settings\Všichni\Local Settings\Temporary Internet Files\Content.IE5\I38F8LOR\MP900406501[2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27088" y="5229225"/>
            <a:ext cx="1908175" cy="1249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09" name="Picture 3" descr="C:\Documents and Settings\Všichni\Local Settings\Temporary Internet Files\Content.IE5\MIOTUQJV\MP900262274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132138" y="5516563"/>
            <a:ext cx="1277937" cy="835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10" name="Picture 4" descr="C:\Documents and Settings\Všichni\Local Settings\Temporary Internet Files\Content.IE5\5KEH41CJ\MP900433163[1]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932363" y="5373688"/>
            <a:ext cx="1000125" cy="1000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11" name="Picture 5" descr="C:\Documents and Settings\Všichni\Local Settings\Temporary Internet Files\Content.IE5\JDIE607L\MP900444860[1]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443663" y="5157788"/>
            <a:ext cx="1670050" cy="1289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1512" name="TextovéPole 8"/>
          <p:cNvSpPr txBox="1">
            <a:spLocks noChangeArrowheads="1"/>
          </p:cNvSpPr>
          <p:nvPr/>
        </p:nvSpPr>
        <p:spPr bwMode="auto">
          <a:xfrm>
            <a:off x="1835150" y="2205038"/>
            <a:ext cx="5529263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solidFill>
                  <a:srgbClr val="FF0000"/>
                </a:solidFill>
                <a:latin typeface="Calibri" pitchFamily="34" charset="0"/>
              </a:rPr>
              <a:t>hmyz  myš  hlemýžď  chmýří</a:t>
            </a:r>
          </a:p>
        </p:txBody>
      </p:sp>
      <p:sp>
        <p:nvSpPr>
          <p:cNvPr id="21513" name="TextovéPole 9"/>
          <p:cNvSpPr txBox="1">
            <a:spLocks noChangeArrowheads="1"/>
          </p:cNvSpPr>
          <p:nvPr/>
        </p:nvSpPr>
        <p:spPr bwMode="auto">
          <a:xfrm>
            <a:off x="1835150" y="2276475"/>
            <a:ext cx="414338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latin typeface="Calibri" pitchFamily="34" charset="0"/>
              </a:rPr>
              <a:t>_</a:t>
            </a:r>
          </a:p>
        </p:txBody>
      </p:sp>
      <p:sp>
        <p:nvSpPr>
          <p:cNvPr id="21514" name="TextovéPole 10"/>
          <p:cNvSpPr txBox="1">
            <a:spLocks noChangeArrowheads="1"/>
          </p:cNvSpPr>
          <p:nvPr/>
        </p:nvSpPr>
        <p:spPr bwMode="auto">
          <a:xfrm>
            <a:off x="2195513" y="2276475"/>
            <a:ext cx="414337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latin typeface="Calibri" pitchFamily="34" charset="0"/>
              </a:rPr>
              <a:t>_</a:t>
            </a:r>
          </a:p>
        </p:txBody>
      </p:sp>
      <p:sp>
        <p:nvSpPr>
          <p:cNvPr id="21515" name="TextovéPole 11"/>
          <p:cNvSpPr txBox="1">
            <a:spLocks noChangeArrowheads="1"/>
          </p:cNvSpPr>
          <p:nvPr/>
        </p:nvSpPr>
        <p:spPr bwMode="auto">
          <a:xfrm>
            <a:off x="2700338" y="2276475"/>
            <a:ext cx="412750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latin typeface="Calibri" pitchFamily="34" charset="0"/>
              </a:rPr>
              <a:t>_</a:t>
            </a:r>
          </a:p>
        </p:txBody>
      </p:sp>
      <p:sp>
        <p:nvSpPr>
          <p:cNvPr id="21516" name="TextovéPole 12"/>
          <p:cNvSpPr txBox="1">
            <a:spLocks noChangeArrowheads="1"/>
          </p:cNvSpPr>
          <p:nvPr/>
        </p:nvSpPr>
        <p:spPr bwMode="auto">
          <a:xfrm>
            <a:off x="3132138" y="2205038"/>
            <a:ext cx="439737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latin typeface="Calibri" pitchFamily="34" charset="0"/>
              </a:rPr>
              <a:t>_</a:t>
            </a:r>
          </a:p>
        </p:txBody>
      </p:sp>
      <p:sp>
        <p:nvSpPr>
          <p:cNvPr id="21517" name="TextovéPole 13"/>
          <p:cNvSpPr txBox="1">
            <a:spLocks noChangeArrowheads="1"/>
          </p:cNvSpPr>
          <p:nvPr/>
        </p:nvSpPr>
        <p:spPr bwMode="auto">
          <a:xfrm>
            <a:off x="3563938" y="2205038"/>
            <a:ext cx="439737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latin typeface="Calibri" pitchFamily="34" charset="0"/>
              </a:rPr>
              <a:t>_</a:t>
            </a:r>
          </a:p>
        </p:txBody>
      </p:sp>
      <p:sp>
        <p:nvSpPr>
          <p:cNvPr id="21518" name="TextovéPole 14"/>
          <p:cNvSpPr txBox="1">
            <a:spLocks noChangeArrowheads="1"/>
          </p:cNvSpPr>
          <p:nvPr/>
        </p:nvSpPr>
        <p:spPr bwMode="auto">
          <a:xfrm>
            <a:off x="4067175" y="2205038"/>
            <a:ext cx="439738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latin typeface="Calibri" pitchFamily="34" charset="0"/>
              </a:rPr>
              <a:t>_</a:t>
            </a:r>
          </a:p>
        </p:txBody>
      </p:sp>
      <p:sp>
        <p:nvSpPr>
          <p:cNvPr id="21519" name="TextovéPole 15"/>
          <p:cNvSpPr txBox="1">
            <a:spLocks noChangeArrowheads="1"/>
          </p:cNvSpPr>
          <p:nvPr/>
        </p:nvSpPr>
        <p:spPr bwMode="auto">
          <a:xfrm>
            <a:off x="4643438" y="2205038"/>
            <a:ext cx="439737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latin typeface="Calibri" pitchFamily="34" charset="0"/>
              </a:rPr>
              <a:t>_</a:t>
            </a:r>
          </a:p>
        </p:txBody>
      </p:sp>
      <p:sp>
        <p:nvSpPr>
          <p:cNvPr id="21520" name="TextovéPole 17"/>
          <p:cNvSpPr txBox="1">
            <a:spLocks noChangeArrowheads="1"/>
          </p:cNvSpPr>
          <p:nvPr/>
        </p:nvSpPr>
        <p:spPr bwMode="auto">
          <a:xfrm>
            <a:off x="5148263" y="2205038"/>
            <a:ext cx="693737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latin typeface="Calibri" pitchFamily="34" charset="0"/>
              </a:rPr>
              <a:t>__</a:t>
            </a:r>
          </a:p>
        </p:txBody>
      </p:sp>
      <p:sp>
        <p:nvSpPr>
          <p:cNvPr id="21521" name="TextovéPole 18"/>
          <p:cNvSpPr txBox="1">
            <a:spLocks noChangeArrowheads="1"/>
          </p:cNvSpPr>
          <p:nvPr/>
        </p:nvSpPr>
        <p:spPr bwMode="auto">
          <a:xfrm>
            <a:off x="5867400" y="2276475"/>
            <a:ext cx="873125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latin typeface="Calibri" pitchFamily="34" charset="0"/>
              </a:rPr>
              <a:t>___</a:t>
            </a:r>
          </a:p>
        </p:txBody>
      </p:sp>
      <p:sp>
        <p:nvSpPr>
          <p:cNvPr id="21522" name="TextovéPole 19"/>
          <p:cNvSpPr txBox="1">
            <a:spLocks noChangeArrowheads="1"/>
          </p:cNvSpPr>
          <p:nvPr/>
        </p:nvSpPr>
        <p:spPr bwMode="auto">
          <a:xfrm>
            <a:off x="6804025" y="2205038"/>
            <a:ext cx="439738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latin typeface="Calibri" pitchFamily="34" charset="0"/>
              </a:rPr>
              <a:t>_</a:t>
            </a:r>
          </a:p>
        </p:txBody>
      </p:sp>
      <p:sp>
        <p:nvSpPr>
          <p:cNvPr id="21" name="TextovéPole 20"/>
          <p:cNvSpPr txBox="1">
            <a:spLocks noChangeArrowheads="1"/>
          </p:cNvSpPr>
          <p:nvPr/>
        </p:nvSpPr>
        <p:spPr bwMode="auto">
          <a:xfrm>
            <a:off x="2627313" y="3500438"/>
            <a:ext cx="4240212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solidFill>
                  <a:srgbClr val="FF0000"/>
                </a:solidFill>
                <a:latin typeface="Calibri" pitchFamily="34" charset="0"/>
              </a:rPr>
              <a:t>h, m, z, š, l, ž, ď, ch, ř </a:t>
            </a:r>
          </a:p>
        </p:txBody>
      </p:sp>
      <p:sp>
        <p:nvSpPr>
          <p:cNvPr id="22" name="TextovéPole 21"/>
          <p:cNvSpPr txBox="1">
            <a:spLocks noChangeArrowheads="1"/>
          </p:cNvSpPr>
          <p:nvPr/>
        </p:nvSpPr>
        <p:spPr bwMode="auto">
          <a:xfrm>
            <a:off x="3708400" y="4076700"/>
            <a:ext cx="4205288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solidFill>
                  <a:srgbClr val="FF0000"/>
                </a:solidFill>
                <a:latin typeface="Calibri" pitchFamily="34" charset="0"/>
              </a:rPr>
              <a:t>ď, h, ch, l, m, ř, š, z, ž </a:t>
            </a:r>
          </a:p>
        </p:txBody>
      </p:sp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/>
      <p:bldP spid="2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TextovéPole 1"/>
          <p:cNvSpPr txBox="1">
            <a:spLocks noChangeArrowheads="1"/>
          </p:cNvSpPr>
          <p:nvPr/>
        </p:nvSpPr>
        <p:spPr bwMode="auto">
          <a:xfrm>
            <a:off x="1403350" y="620713"/>
            <a:ext cx="6256338" cy="1323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latin typeface="Calibri" pitchFamily="34" charset="0"/>
              </a:rPr>
              <a:t>Vyber z VS po „P“ všechna PJ</a:t>
            </a:r>
          </a:p>
          <a:p>
            <a:r>
              <a:rPr lang="cs-CZ" sz="4000" b="1">
                <a:latin typeface="Calibri" pitchFamily="34" charset="0"/>
              </a:rPr>
              <a:t>a vytvoř u nich množné číslo</a:t>
            </a:r>
          </a:p>
        </p:txBody>
      </p:sp>
      <p:sp>
        <p:nvSpPr>
          <p:cNvPr id="22530" name="TextovéPole 2"/>
          <p:cNvSpPr txBox="1">
            <a:spLocks noChangeArrowheads="1"/>
          </p:cNvSpPr>
          <p:nvPr/>
        </p:nvSpPr>
        <p:spPr bwMode="auto">
          <a:xfrm>
            <a:off x="539750" y="2349500"/>
            <a:ext cx="7764463" cy="3416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latin typeface="Calibri" pitchFamily="34" charset="0"/>
              </a:rPr>
              <a:t>PJ _______________________________</a:t>
            </a:r>
          </a:p>
          <a:p>
            <a:r>
              <a:rPr lang="cs-CZ" sz="3600" b="1">
                <a:latin typeface="Calibri" pitchFamily="34" charset="0"/>
              </a:rPr>
              <a:t>_________________________________</a:t>
            </a:r>
          </a:p>
          <a:p>
            <a:endParaRPr lang="cs-CZ" sz="3600" b="1">
              <a:latin typeface="Calibri" pitchFamily="34" charset="0"/>
            </a:endParaRPr>
          </a:p>
          <a:p>
            <a:r>
              <a:rPr lang="cs-CZ" sz="3600" b="1">
                <a:latin typeface="Calibri" pitchFamily="34" charset="0"/>
              </a:rPr>
              <a:t>Množné číslo: _____________________</a:t>
            </a:r>
          </a:p>
          <a:p>
            <a:r>
              <a:rPr lang="cs-CZ" sz="3600" b="1">
                <a:latin typeface="Calibri" pitchFamily="34" charset="0"/>
              </a:rPr>
              <a:t>_________________________________</a:t>
            </a:r>
          </a:p>
          <a:p>
            <a:r>
              <a:rPr lang="cs-CZ" sz="3600" b="1">
                <a:latin typeface="Calibri" pitchFamily="34" charset="0"/>
              </a:rPr>
              <a:t>_________________________________</a:t>
            </a:r>
          </a:p>
        </p:txBody>
      </p:sp>
      <p:pic>
        <p:nvPicPr>
          <p:cNvPr id="22531" name="Picture 2" descr="C:\Documents and Settings\Všichni\Local Settings\Temporary Internet Files\Content.IE5\4H238HYB\MC900411904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9388" y="549275"/>
            <a:ext cx="1419225" cy="1346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2" name="Picture 4" descr="C:\Documents and Settings\Všichni\Local Settings\Temporary Internet Files\Content.IE5\0BKR09KL\MC900304955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524750" y="3500438"/>
            <a:ext cx="1474788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3" name="Picture 5" descr="C:\Documents and Settings\Všichni\Local Settings\Temporary Internet Files\Content.IE5\I38F8LOR\MP900180710[1]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667625" y="1052513"/>
            <a:ext cx="1281113" cy="841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circl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TextovéPole 1"/>
          <p:cNvSpPr txBox="1">
            <a:spLocks noChangeArrowheads="1"/>
          </p:cNvSpPr>
          <p:nvPr/>
        </p:nvSpPr>
        <p:spPr bwMode="auto">
          <a:xfrm>
            <a:off x="1403350" y="620713"/>
            <a:ext cx="6256338" cy="1323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latin typeface="Calibri" pitchFamily="34" charset="0"/>
              </a:rPr>
              <a:t>Vyber z VS po „P“ všechna PJ</a:t>
            </a:r>
          </a:p>
          <a:p>
            <a:r>
              <a:rPr lang="cs-CZ" sz="4000" b="1">
                <a:latin typeface="Calibri" pitchFamily="34" charset="0"/>
              </a:rPr>
              <a:t>a vytvoř u nich množné číslo</a:t>
            </a:r>
          </a:p>
        </p:txBody>
      </p:sp>
      <p:sp>
        <p:nvSpPr>
          <p:cNvPr id="23554" name="TextovéPole 2"/>
          <p:cNvSpPr txBox="1">
            <a:spLocks noChangeArrowheads="1"/>
          </p:cNvSpPr>
          <p:nvPr/>
        </p:nvSpPr>
        <p:spPr bwMode="auto">
          <a:xfrm>
            <a:off x="539750" y="2349500"/>
            <a:ext cx="7764463" cy="3416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latin typeface="Calibri" pitchFamily="34" charset="0"/>
              </a:rPr>
              <a:t>PJ _______________________________</a:t>
            </a:r>
          </a:p>
          <a:p>
            <a:r>
              <a:rPr lang="cs-CZ" sz="3600" b="1">
                <a:latin typeface="Calibri" pitchFamily="34" charset="0"/>
              </a:rPr>
              <a:t>_________________________________</a:t>
            </a:r>
          </a:p>
          <a:p>
            <a:endParaRPr lang="cs-CZ" sz="3600" b="1">
              <a:latin typeface="Calibri" pitchFamily="34" charset="0"/>
            </a:endParaRPr>
          </a:p>
          <a:p>
            <a:r>
              <a:rPr lang="cs-CZ" sz="3600" b="1">
                <a:latin typeface="Calibri" pitchFamily="34" charset="0"/>
              </a:rPr>
              <a:t>Množné číslo: _____________________</a:t>
            </a:r>
          </a:p>
          <a:p>
            <a:r>
              <a:rPr lang="cs-CZ" sz="3600" b="1">
                <a:latin typeface="Calibri" pitchFamily="34" charset="0"/>
              </a:rPr>
              <a:t>_________________________________</a:t>
            </a:r>
          </a:p>
          <a:p>
            <a:r>
              <a:rPr lang="cs-CZ" sz="3600" b="1">
                <a:latin typeface="Calibri" pitchFamily="34" charset="0"/>
              </a:rPr>
              <a:t>_________________________________</a:t>
            </a:r>
          </a:p>
        </p:txBody>
      </p:sp>
      <p:pic>
        <p:nvPicPr>
          <p:cNvPr id="23555" name="Picture 2" descr="C:\Documents and Settings\Všichni\Local Settings\Temporary Internet Files\Content.IE5\4H238HYB\MC900411904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9388" y="549275"/>
            <a:ext cx="1419225" cy="1346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56" name="Picture 4" descr="C:\Documents and Settings\Všichni\Local Settings\Temporary Internet Files\Content.IE5\0BKR09KL\MC900304955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524750" y="3500438"/>
            <a:ext cx="1474788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57" name="Picture 5" descr="C:\Documents and Settings\Všichni\Local Settings\Temporary Internet Files\Content.IE5\I38F8LOR\MP900180710[1]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667625" y="1052513"/>
            <a:ext cx="1281113" cy="841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1187450" y="2276475"/>
            <a:ext cx="5513388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solidFill>
                  <a:srgbClr val="FF0000"/>
                </a:solidFill>
                <a:latin typeface="Calibri" pitchFamily="34" charset="0"/>
              </a:rPr>
              <a:t>pýcha, pytel, pysk, netopýr, </a:t>
            </a:r>
          </a:p>
          <a:p>
            <a:r>
              <a:rPr lang="cs-CZ" sz="3600" b="1">
                <a:solidFill>
                  <a:srgbClr val="FF0000"/>
                </a:solidFill>
                <a:latin typeface="Calibri" pitchFamily="34" charset="0"/>
              </a:rPr>
              <a:t>slepýš, pyl, kopyto, pýr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1835150" y="4508500"/>
            <a:ext cx="6045200" cy="12017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solidFill>
                  <a:srgbClr val="FF0000"/>
                </a:solidFill>
                <a:latin typeface="Calibri" pitchFamily="34" charset="0"/>
              </a:rPr>
              <a:t>2 pýchy, pytle, pysky, netopýři,</a:t>
            </a:r>
          </a:p>
          <a:p>
            <a:r>
              <a:rPr lang="cs-CZ" sz="3600" b="1">
                <a:solidFill>
                  <a:srgbClr val="FF0000"/>
                </a:solidFill>
                <a:latin typeface="Calibri" pitchFamily="34" charset="0"/>
              </a:rPr>
              <a:t>slepýši, pyly, kopyta, pýry</a:t>
            </a:r>
          </a:p>
        </p:txBody>
      </p:sp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TextovéPole 1"/>
          <p:cNvSpPr txBox="1">
            <a:spLocks noChangeArrowheads="1"/>
          </p:cNvSpPr>
          <p:nvPr/>
        </p:nvSpPr>
        <p:spPr bwMode="auto">
          <a:xfrm>
            <a:off x="1403350" y="765175"/>
            <a:ext cx="6246813" cy="13223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cs-CZ" sz="4000" b="1">
                <a:latin typeface="Calibri" pitchFamily="34" charset="0"/>
              </a:rPr>
              <a:t>Vyber z VS po „S“ všechna PJ</a:t>
            </a:r>
          </a:p>
          <a:p>
            <a:pPr algn="ctr"/>
            <a:r>
              <a:rPr lang="cs-CZ" sz="4000" b="1">
                <a:latin typeface="Calibri" pitchFamily="34" charset="0"/>
              </a:rPr>
              <a:t>a vytvoř jejich jiný tvar</a:t>
            </a:r>
          </a:p>
        </p:txBody>
      </p:sp>
      <p:sp>
        <p:nvSpPr>
          <p:cNvPr id="24578" name="TextovéPole 2"/>
          <p:cNvSpPr txBox="1">
            <a:spLocks noChangeArrowheads="1"/>
          </p:cNvSpPr>
          <p:nvPr/>
        </p:nvSpPr>
        <p:spPr bwMode="auto">
          <a:xfrm>
            <a:off x="684213" y="2781300"/>
            <a:ext cx="6846887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latin typeface="Calibri" pitchFamily="34" charset="0"/>
              </a:rPr>
              <a:t>PJ ___________________________</a:t>
            </a:r>
          </a:p>
        </p:txBody>
      </p:sp>
      <p:sp>
        <p:nvSpPr>
          <p:cNvPr id="24579" name="TextovéPole 3"/>
          <p:cNvSpPr txBox="1">
            <a:spLocks noChangeArrowheads="1"/>
          </p:cNvSpPr>
          <p:nvPr/>
        </p:nvSpPr>
        <p:spPr bwMode="auto">
          <a:xfrm>
            <a:off x="468313" y="4005263"/>
            <a:ext cx="7802562" cy="1754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latin typeface="Calibri" pitchFamily="34" charset="0"/>
              </a:rPr>
              <a:t>jiné tvary slov _____________________</a:t>
            </a:r>
          </a:p>
          <a:p>
            <a:r>
              <a:rPr lang="cs-CZ" sz="3600" b="1">
                <a:latin typeface="Calibri" pitchFamily="34" charset="0"/>
              </a:rPr>
              <a:t>_________________________________</a:t>
            </a:r>
          </a:p>
          <a:p>
            <a:r>
              <a:rPr lang="cs-CZ" sz="3600" b="1">
                <a:latin typeface="Calibri" pitchFamily="34" charset="0"/>
              </a:rPr>
              <a:t>_________________________________</a:t>
            </a:r>
          </a:p>
        </p:txBody>
      </p:sp>
      <p:pic>
        <p:nvPicPr>
          <p:cNvPr id="24580" name="Picture 2" descr="C:\Documents and Settings\Všichni\Local Settings\Temporary Internet Files\Content.IE5\WJYZ63IX\MP900407217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51725" y="1484313"/>
            <a:ext cx="1411288" cy="939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581" name="Picture 3" descr="C:\Documents and Settings\Všichni\Local Settings\Temporary Internet Files\Content.IE5\IPXAZ2T4\MC900057213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95288" y="1268413"/>
            <a:ext cx="1273175" cy="1123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582" name="Picture 4" descr="C:\Documents and Settings\Všichni\Local Settings\Temporary Internet Files\Content.IE5\SLAVG1I7\MC900109229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812088" y="2781300"/>
            <a:ext cx="1052512" cy="12684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circl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TextovéPole 1"/>
          <p:cNvSpPr txBox="1">
            <a:spLocks noChangeArrowheads="1"/>
          </p:cNvSpPr>
          <p:nvPr/>
        </p:nvSpPr>
        <p:spPr bwMode="auto">
          <a:xfrm>
            <a:off x="1403350" y="765175"/>
            <a:ext cx="6246813" cy="13223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cs-CZ" sz="4000" b="1">
                <a:latin typeface="Calibri" pitchFamily="34" charset="0"/>
              </a:rPr>
              <a:t>Vyber z VS po „S“ všechna PJ</a:t>
            </a:r>
          </a:p>
          <a:p>
            <a:pPr algn="ctr"/>
            <a:r>
              <a:rPr lang="cs-CZ" sz="4000" b="1">
                <a:latin typeface="Calibri" pitchFamily="34" charset="0"/>
              </a:rPr>
              <a:t>a vytvoř jejich jiný tvar</a:t>
            </a:r>
          </a:p>
        </p:txBody>
      </p:sp>
      <p:sp>
        <p:nvSpPr>
          <p:cNvPr id="25602" name="TextovéPole 2"/>
          <p:cNvSpPr txBox="1">
            <a:spLocks noChangeArrowheads="1"/>
          </p:cNvSpPr>
          <p:nvPr/>
        </p:nvSpPr>
        <p:spPr bwMode="auto">
          <a:xfrm>
            <a:off x="684213" y="2781300"/>
            <a:ext cx="6846887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latin typeface="Calibri" pitchFamily="34" charset="0"/>
              </a:rPr>
              <a:t>PJ ___________________________</a:t>
            </a:r>
          </a:p>
        </p:txBody>
      </p:sp>
      <p:sp>
        <p:nvSpPr>
          <p:cNvPr id="25603" name="TextovéPole 3"/>
          <p:cNvSpPr txBox="1">
            <a:spLocks noChangeArrowheads="1"/>
          </p:cNvSpPr>
          <p:nvPr/>
        </p:nvSpPr>
        <p:spPr bwMode="auto">
          <a:xfrm>
            <a:off x="468313" y="4005263"/>
            <a:ext cx="7802562" cy="1754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latin typeface="Calibri" pitchFamily="34" charset="0"/>
              </a:rPr>
              <a:t>jiné tvary slov _____________________</a:t>
            </a:r>
          </a:p>
          <a:p>
            <a:r>
              <a:rPr lang="cs-CZ" sz="3600" b="1">
                <a:latin typeface="Calibri" pitchFamily="34" charset="0"/>
              </a:rPr>
              <a:t>_________________________________</a:t>
            </a:r>
          </a:p>
          <a:p>
            <a:r>
              <a:rPr lang="cs-CZ" sz="3600" b="1">
                <a:latin typeface="Calibri" pitchFamily="34" charset="0"/>
              </a:rPr>
              <a:t>_________________________________</a:t>
            </a:r>
          </a:p>
        </p:txBody>
      </p:sp>
      <p:pic>
        <p:nvPicPr>
          <p:cNvPr id="25604" name="Picture 2" descr="C:\Documents and Settings\Všichni\Local Settings\Temporary Internet Files\Content.IE5\WJYZ63IX\MP900407217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51725" y="1484313"/>
            <a:ext cx="1411288" cy="939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605" name="Picture 3" descr="C:\Documents and Settings\Všichni\Local Settings\Temporary Internet Files\Content.IE5\IPXAZ2T4\MC900057213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95288" y="1268413"/>
            <a:ext cx="1273175" cy="1123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606" name="Picture 4" descr="C:\Documents and Settings\Všichni\Local Settings\Temporary Internet Files\Content.IE5\SLAVG1I7\MC900109229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812088" y="2781300"/>
            <a:ext cx="1052512" cy="12684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1619250" y="2636838"/>
            <a:ext cx="5438775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solidFill>
                  <a:srgbClr val="FF0000"/>
                </a:solidFill>
                <a:latin typeface="Calibri" pitchFamily="34" charset="0"/>
              </a:rPr>
              <a:t>syn, sýr, sýkora, sýček, sysel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611188" y="3933825"/>
            <a:ext cx="7712075" cy="1754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solidFill>
                  <a:srgbClr val="FF0000"/>
                </a:solidFill>
                <a:latin typeface="Calibri" pitchFamily="34" charset="0"/>
              </a:rPr>
              <a:t>                           o synovi, synové, sýra, </a:t>
            </a:r>
          </a:p>
          <a:p>
            <a:r>
              <a:rPr lang="cs-CZ" sz="3600" b="1">
                <a:solidFill>
                  <a:srgbClr val="FF0000"/>
                </a:solidFill>
                <a:latin typeface="Calibri" pitchFamily="34" charset="0"/>
              </a:rPr>
              <a:t>se sýrem, sýkory, pro sýkoru, o sýčkovi, </a:t>
            </a:r>
          </a:p>
          <a:p>
            <a:r>
              <a:rPr lang="cs-CZ" sz="3600" b="1">
                <a:solidFill>
                  <a:srgbClr val="FF0000"/>
                </a:solidFill>
                <a:latin typeface="Calibri" pitchFamily="34" charset="0"/>
              </a:rPr>
              <a:t>se sýčkem, syslové, vedle sysla</a:t>
            </a:r>
          </a:p>
        </p:txBody>
      </p:sp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TextovéPole 1"/>
          <p:cNvSpPr txBox="1">
            <a:spLocks noChangeArrowheads="1"/>
          </p:cNvSpPr>
          <p:nvPr/>
        </p:nvSpPr>
        <p:spPr bwMode="auto">
          <a:xfrm>
            <a:off x="971550" y="260350"/>
            <a:ext cx="6945313" cy="1939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cs-CZ" sz="4000" b="1">
                <a:latin typeface="Calibri" pitchFamily="34" charset="0"/>
              </a:rPr>
              <a:t>Vyber všechna PJ z VS po „V“,</a:t>
            </a:r>
          </a:p>
          <a:p>
            <a:pPr algn="ctr"/>
            <a:r>
              <a:rPr lang="cs-CZ" sz="4000" b="1">
                <a:latin typeface="Calibri" pitchFamily="34" charset="0"/>
              </a:rPr>
              <a:t>urči rod PJ a vytvoř vhodné věty</a:t>
            </a:r>
          </a:p>
          <a:p>
            <a:pPr algn="ctr"/>
            <a:endParaRPr lang="cs-CZ" sz="4000" b="1">
              <a:latin typeface="Calibri" pitchFamily="34" charset="0"/>
            </a:endParaRPr>
          </a:p>
        </p:txBody>
      </p:sp>
      <p:sp>
        <p:nvSpPr>
          <p:cNvPr id="26626" name="TextovéPole 2"/>
          <p:cNvSpPr txBox="1">
            <a:spLocks noChangeArrowheads="1"/>
          </p:cNvSpPr>
          <p:nvPr/>
        </p:nvSpPr>
        <p:spPr bwMode="auto">
          <a:xfrm>
            <a:off x="900113" y="1844675"/>
            <a:ext cx="7585075" cy="5632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latin typeface="Calibri" pitchFamily="34" charset="0"/>
              </a:rPr>
              <a:t>PJ ____________________________</a:t>
            </a:r>
          </a:p>
          <a:p>
            <a:r>
              <a:rPr lang="cs-CZ" sz="3600" b="1">
                <a:latin typeface="Calibri" pitchFamily="34" charset="0"/>
              </a:rPr>
              <a:t>			rod PJ</a:t>
            </a:r>
          </a:p>
          <a:p>
            <a:r>
              <a:rPr lang="cs-CZ" sz="3600" b="1">
                <a:latin typeface="Calibri" pitchFamily="34" charset="0"/>
              </a:rPr>
              <a:t>mužský		ženský		střední</a:t>
            </a:r>
          </a:p>
          <a:p>
            <a:endParaRPr lang="cs-CZ" sz="3600" b="1">
              <a:latin typeface="Calibri" pitchFamily="34" charset="0"/>
            </a:endParaRPr>
          </a:p>
          <a:p>
            <a:endParaRPr lang="cs-CZ" sz="3600" b="1">
              <a:latin typeface="Calibri" pitchFamily="34" charset="0"/>
            </a:endParaRPr>
          </a:p>
          <a:p>
            <a:r>
              <a:rPr lang="cs-CZ" sz="3600" b="1">
                <a:latin typeface="Calibri" pitchFamily="34" charset="0"/>
              </a:rPr>
              <a:t>Věty:____________________________</a:t>
            </a:r>
          </a:p>
          <a:p>
            <a:r>
              <a:rPr lang="cs-CZ" sz="3600" b="1">
                <a:latin typeface="Calibri" pitchFamily="34" charset="0"/>
              </a:rPr>
              <a:t>________________________________</a:t>
            </a:r>
          </a:p>
          <a:p>
            <a:r>
              <a:rPr lang="cs-CZ" sz="3600" b="1">
                <a:latin typeface="Calibri" pitchFamily="34" charset="0"/>
              </a:rPr>
              <a:t>________________________________</a:t>
            </a:r>
          </a:p>
          <a:p>
            <a:endParaRPr lang="cs-CZ" sz="3600" b="1">
              <a:latin typeface="Calibri" pitchFamily="34" charset="0"/>
            </a:endParaRPr>
          </a:p>
          <a:p>
            <a:endParaRPr lang="cs-CZ" sz="3600" b="1">
              <a:latin typeface="Calibri" pitchFamily="34" charset="0"/>
            </a:endParaRPr>
          </a:p>
        </p:txBody>
      </p:sp>
      <p:pic>
        <p:nvPicPr>
          <p:cNvPr id="26627" name="Picture 2" descr="C:\Documents and Settings\Všichni\Local Settings\Temporary Internet Files\Content.IE5\C92ZS1YV\MC900029957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524750" y="1628775"/>
            <a:ext cx="1231900" cy="442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circle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TextovéPole 1"/>
          <p:cNvSpPr txBox="1">
            <a:spLocks noChangeArrowheads="1"/>
          </p:cNvSpPr>
          <p:nvPr/>
        </p:nvSpPr>
        <p:spPr bwMode="auto">
          <a:xfrm>
            <a:off x="971550" y="260350"/>
            <a:ext cx="6945313" cy="1939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cs-CZ" sz="4000" b="1">
                <a:latin typeface="Calibri" pitchFamily="34" charset="0"/>
              </a:rPr>
              <a:t>Vyber všechna PJ z VS po „V“,</a:t>
            </a:r>
          </a:p>
          <a:p>
            <a:pPr algn="ctr"/>
            <a:r>
              <a:rPr lang="cs-CZ" sz="4000" b="1">
                <a:latin typeface="Calibri" pitchFamily="34" charset="0"/>
              </a:rPr>
              <a:t>urči rod PJ a vytvoř vhodné věty</a:t>
            </a:r>
          </a:p>
          <a:p>
            <a:pPr algn="ctr"/>
            <a:endParaRPr lang="cs-CZ" sz="4000" b="1">
              <a:latin typeface="Calibri" pitchFamily="34" charset="0"/>
            </a:endParaRPr>
          </a:p>
        </p:txBody>
      </p:sp>
      <p:sp>
        <p:nvSpPr>
          <p:cNvPr id="27650" name="TextovéPole 2"/>
          <p:cNvSpPr txBox="1">
            <a:spLocks noChangeArrowheads="1"/>
          </p:cNvSpPr>
          <p:nvPr/>
        </p:nvSpPr>
        <p:spPr bwMode="auto">
          <a:xfrm>
            <a:off x="900113" y="1844675"/>
            <a:ext cx="7585075" cy="5632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latin typeface="Calibri" pitchFamily="34" charset="0"/>
              </a:rPr>
              <a:t>PJ ____________________________</a:t>
            </a:r>
          </a:p>
          <a:p>
            <a:r>
              <a:rPr lang="cs-CZ" sz="3600" b="1">
                <a:latin typeface="Calibri" pitchFamily="34" charset="0"/>
              </a:rPr>
              <a:t>			rod PJ</a:t>
            </a:r>
          </a:p>
          <a:p>
            <a:r>
              <a:rPr lang="cs-CZ" sz="3600" b="1">
                <a:latin typeface="Calibri" pitchFamily="34" charset="0"/>
              </a:rPr>
              <a:t>mužský		ženský		střední</a:t>
            </a:r>
          </a:p>
          <a:p>
            <a:endParaRPr lang="cs-CZ" sz="3600" b="1">
              <a:latin typeface="Calibri" pitchFamily="34" charset="0"/>
            </a:endParaRPr>
          </a:p>
          <a:p>
            <a:endParaRPr lang="cs-CZ" sz="3600" b="1">
              <a:latin typeface="Calibri" pitchFamily="34" charset="0"/>
            </a:endParaRPr>
          </a:p>
          <a:p>
            <a:r>
              <a:rPr lang="cs-CZ" sz="3600" b="1">
                <a:latin typeface="Calibri" pitchFamily="34" charset="0"/>
              </a:rPr>
              <a:t>Věty:____________________________</a:t>
            </a:r>
          </a:p>
          <a:p>
            <a:r>
              <a:rPr lang="cs-CZ" sz="3600" b="1">
                <a:latin typeface="Calibri" pitchFamily="34" charset="0"/>
              </a:rPr>
              <a:t>________________________________</a:t>
            </a:r>
          </a:p>
          <a:p>
            <a:r>
              <a:rPr lang="cs-CZ" sz="3600" b="1">
                <a:latin typeface="Calibri" pitchFamily="34" charset="0"/>
              </a:rPr>
              <a:t>________________________________</a:t>
            </a:r>
          </a:p>
          <a:p>
            <a:endParaRPr lang="cs-CZ" sz="3600" b="1">
              <a:latin typeface="Calibri" pitchFamily="34" charset="0"/>
            </a:endParaRPr>
          </a:p>
          <a:p>
            <a:endParaRPr lang="cs-CZ" sz="3600" b="1">
              <a:latin typeface="Calibri" pitchFamily="34" charset="0"/>
            </a:endParaRPr>
          </a:p>
        </p:txBody>
      </p:sp>
      <p:pic>
        <p:nvPicPr>
          <p:cNvPr id="27651" name="Picture 2" descr="C:\Documents and Settings\Všichni\Local Settings\Temporary Internet Files\Content.IE5\C92ZS1YV\MC900029957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524750" y="1628775"/>
            <a:ext cx="1231900" cy="442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2195513" y="1773238"/>
            <a:ext cx="5999162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solidFill>
                  <a:srgbClr val="FF0000"/>
                </a:solidFill>
                <a:latin typeface="Calibri" pitchFamily="34" charset="0"/>
              </a:rPr>
              <a:t>vydra, výr, povyk, vyžle, výheň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1331913" y="3429000"/>
            <a:ext cx="6672262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solidFill>
                  <a:srgbClr val="FF0000"/>
                </a:solidFill>
                <a:latin typeface="Calibri" pitchFamily="34" charset="0"/>
              </a:rPr>
              <a:t>výr                  vydra                 vyžle</a:t>
            </a:r>
          </a:p>
          <a:p>
            <a:r>
              <a:rPr lang="cs-CZ" sz="3600" b="1">
                <a:solidFill>
                  <a:srgbClr val="FF0000"/>
                </a:solidFill>
                <a:latin typeface="Calibri" pitchFamily="34" charset="0"/>
              </a:rPr>
              <a:t>povyk             výheň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900113" y="4581525"/>
            <a:ext cx="7524750" cy="1630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solidFill>
                  <a:srgbClr val="FF0000"/>
                </a:solidFill>
                <a:latin typeface="Calibri" pitchFamily="34" charset="0"/>
              </a:rPr>
              <a:t>          </a:t>
            </a:r>
            <a:r>
              <a:rPr lang="cs-CZ" sz="3200" b="1">
                <a:solidFill>
                  <a:srgbClr val="FF0000"/>
                </a:solidFill>
                <a:latin typeface="Calibri" pitchFamily="34" charset="0"/>
              </a:rPr>
              <a:t>Shlédla jsem zajímavý film o vydře.</a:t>
            </a:r>
          </a:p>
          <a:p>
            <a:r>
              <a:rPr lang="cs-CZ" sz="3200" b="1">
                <a:solidFill>
                  <a:srgbClr val="FF0000"/>
                </a:solidFill>
                <a:latin typeface="Calibri" pitchFamily="34" charset="0"/>
              </a:rPr>
              <a:t>Výr je noční pták. Nedělejte povyk!</a:t>
            </a:r>
          </a:p>
          <a:p>
            <a:r>
              <a:rPr lang="cs-CZ" sz="3200" b="1">
                <a:solidFill>
                  <a:srgbClr val="FF0000"/>
                </a:solidFill>
                <a:latin typeface="Calibri" pitchFamily="34" charset="0"/>
              </a:rPr>
              <a:t>Venku je horko jako ve výhni. Jsi jako vyžle.</a:t>
            </a:r>
          </a:p>
        </p:txBody>
      </p:sp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161</TotalTime>
  <Words>410</Words>
  <Application>Microsoft Office PowerPoint</Application>
  <PresentationFormat>On-screen Show (4:3)</PresentationFormat>
  <Paragraphs>140</Paragraphs>
  <Slides>14</Slides>
  <Notes>0</Notes>
  <HiddenSlides>0</HiddenSlides>
  <MMClips>0</MMClips>
  <ScaleCrop>false</ScaleCrop>
  <HeadingPairs>
    <vt:vector size="8" baseType="variant">
      <vt:variant>
        <vt:lpstr>Použitá písma</vt:lpstr>
      </vt:variant>
      <vt:variant>
        <vt:i4>2</vt:i4>
      </vt:variant>
      <vt:variant>
        <vt:lpstr>Šablona návrhu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8" baseType="lpstr">
      <vt:lpstr>Calibri</vt:lpstr>
      <vt:lpstr>Arial</vt:lpstr>
      <vt:lpstr>Motiv sady Office</vt:lpstr>
      <vt:lpstr>Prezentace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Všichni</dc:creator>
  <cp:lastModifiedBy>DUM</cp:lastModifiedBy>
  <cp:revision>19</cp:revision>
  <dcterms:created xsi:type="dcterms:W3CDTF">2012-05-20T04:30:08Z</dcterms:created>
  <dcterms:modified xsi:type="dcterms:W3CDTF">2013-07-27T11:14:44Z</dcterms:modified>
</cp:coreProperties>
</file>