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17 </a:t>
          </a:r>
          <a:r>
            <a:rPr lang="cs-CZ" sz="1400" dirty="0" smtClean="0"/>
            <a:t>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800" dirty="0" smtClean="0"/>
            <a:t>Týden. Den</a:t>
          </a:r>
          <a:r>
            <a:rPr lang="cs-CZ" sz="2000" dirty="0" smtClean="0"/>
            <a:t>.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17 </a:t>
          </a:r>
          <a:r>
            <a:rPr lang="cs-CZ" sz="1400" kern="1200" dirty="0" smtClean="0"/>
            <a:t>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800" kern="1200" dirty="0" smtClean="0"/>
            <a:t>Týden. Den</a:t>
          </a:r>
          <a:r>
            <a:rPr lang="cs-CZ" sz="2000" kern="1200" dirty="0" smtClean="0"/>
            <a:t>.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21.4.2013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1911" TargetMode="External"/><Relationship Id="rId13" Type="http://schemas.openxmlformats.org/officeDocument/2006/relationships/hyperlink" Target="http://cs.wikipedia.org/wiki/1348" TargetMode="External"/><Relationship Id="rId18" Type="http://schemas.openxmlformats.org/officeDocument/2006/relationships/hyperlink" Target="http://cs.wikipedia.org/wiki/15._kv%C4%9Bten" TargetMode="External"/><Relationship Id="rId26" Type="http://schemas.openxmlformats.org/officeDocument/2006/relationships/hyperlink" Target="http://cs.wikipedia.org/wiki/Milada_Hor%C3%A1kov%C3%A1" TargetMode="External"/><Relationship Id="rId3" Type="http://schemas.openxmlformats.org/officeDocument/2006/relationships/hyperlink" Target="http://cs.wikipedia.org/wiki/Mezin%C3%A1rodn%C3%AD_den_pam%C3%A1tky_ob%C4%9Bt%C3%AD_holocaustu" TargetMode="External"/><Relationship Id="rId21" Type="http://schemas.openxmlformats.org/officeDocument/2006/relationships/hyperlink" Target="http://cs.wikipedia.org/wiki/10._%C4%8Derven" TargetMode="External"/><Relationship Id="rId7" Type="http://schemas.openxmlformats.org/officeDocument/2006/relationships/hyperlink" Target="http://cs.wikipedia.org/wiki/Mezin%C3%A1rodn%C3%AD_den_%C5%BEen" TargetMode="External"/><Relationship Id="rId12" Type="http://schemas.openxmlformats.org/officeDocument/2006/relationships/hyperlink" Target="http://cs.wikipedia.org/wiki/7._duben" TargetMode="External"/><Relationship Id="rId17" Type="http://schemas.openxmlformats.org/officeDocument/2006/relationships/hyperlink" Target="http://cs.wikipedia.org/wiki/Kv%C4%9Btnov%C3%A9_povst%C3%A1n%C3%AD_%C4%8Desk%C3%A9ho_lidu" TargetMode="External"/><Relationship Id="rId25" Type="http://schemas.openxmlformats.org/officeDocument/2006/relationships/hyperlink" Target="http://cs.wikipedia.org/wiki/1950" TargetMode="External"/><Relationship Id="rId2" Type="http://schemas.openxmlformats.org/officeDocument/2006/relationships/hyperlink" Target="http://cs.wikipedia.org/wiki/27._leden" TargetMode="External"/><Relationship Id="rId16" Type="http://schemas.openxmlformats.org/officeDocument/2006/relationships/hyperlink" Target="http://cs.wikipedia.org/wiki/5._kv%C4%9Bten" TargetMode="External"/><Relationship Id="rId20" Type="http://schemas.openxmlformats.org/officeDocument/2006/relationships/hyperlink" Target="http://cs.wikipedia.org/wiki/1992" TargetMode="External"/><Relationship Id="rId29" Type="http://schemas.openxmlformats.org/officeDocument/2006/relationships/hyperlink" Target="http://cs.wikipedia.org/wiki/1918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s.wikipedia.org/wiki/8._b%C5%99ezen" TargetMode="External"/><Relationship Id="rId11" Type="http://schemas.openxmlformats.org/officeDocument/2006/relationships/hyperlink" Target="http://cs.wikipedia.org/wiki/1999" TargetMode="External"/><Relationship Id="rId24" Type="http://schemas.openxmlformats.org/officeDocument/2006/relationships/hyperlink" Target="http://cs.wikipedia.org/wiki/27._%C4%8Derven" TargetMode="External"/><Relationship Id="rId5" Type="http://schemas.openxmlformats.org/officeDocument/2006/relationships/hyperlink" Target="http://cs.wikipedia.org/wiki/Auschwitz-Birkenau" TargetMode="External"/><Relationship Id="rId15" Type="http://schemas.openxmlformats.org/officeDocument/2006/relationships/hyperlink" Target="http://cs.wikipedia.org/wiki/Univerzita_Karlova" TargetMode="External"/><Relationship Id="rId23" Type="http://schemas.openxmlformats.org/officeDocument/2006/relationships/hyperlink" Target="http://cs.wikipedia.org/wiki/1942" TargetMode="External"/><Relationship Id="rId28" Type="http://schemas.openxmlformats.org/officeDocument/2006/relationships/hyperlink" Target="http://cs.wikipedia.org/wiki/Den_v%C3%A1le%C4%8Dn%C3%BDch_veter%C3%A1n%C5%AF" TargetMode="External"/><Relationship Id="rId10" Type="http://schemas.openxmlformats.org/officeDocument/2006/relationships/hyperlink" Target="http://cs.wikipedia.org/wiki/Severoatlantick%C3%A1_aliance" TargetMode="External"/><Relationship Id="rId19" Type="http://schemas.openxmlformats.org/officeDocument/2006/relationships/hyperlink" Target="http://cs.wikipedia.org/wiki/Mezin%C3%A1rodn%C3%AD_den_rodiny" TargetMode="External"/><Relationship Id="rId4" Type="http://schemas.openxmlformats.org/officeDocument/2006/relationships/hyperlink" Target="http://cs.wikipedia.org/wiki/1945" TargetMode="External"/><Relationship Id="rId9" Type="http://schemas.openxmlformats.org/officeDocument/2006/relationships/hyperlink" Target="http://cs.wikipedia.org/wiki/12._b%C5%99ezen" TargetMode="External"/><Relationship Id="rId14" Type="http://schemas.openxmlformats.org/officeDocument/2006/relationships/hyperlink" Target="http://cs.wikipedia.org/wiki/D%C4%9Bjiny_Univerzity_Karlovy_(1347-1740)" TargetMode="External"/><Relationship Id="rId22" Type="http://schemas.openxmlformats.org/officeDocument/2006/relationships/hyperlink" Target="http://cs.wikipedia.org/wiki/Vyhlazen%C3%AD_Lidic" TargetMode="External"/><Relationship Id="rId27" Type="http://schemas.openxmlformats.org/officeDocument/2006/relationships/hyperlink" Target="http://cs.wikipedia.org/wiki/11._listopad" TargetMode="External"/><Relationship Id="rId30" Type="http://schemas.openxmlformats.org/officeDocument/2006/relationships/hyperlink" Target="http://cs.wikipedia.org/wiki/Prvn%C3%AD_sv%C4%9Btov%C3%A1_v%C3%A1lka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5._%C4%8Dervenec" TargetMode="External"/><Relationship Id="rId13" Type="http://schemas.openxmlformats.org/officeDocument/2006/relationships/hyperlink" Target="http://cs.wikipedia.org/wiki/1415" TargetMode="External"/><Relationship Id="rId18" Type="http://schemas.openxmlformats.org/officeDocument/2006/relationships/hyperlink" Target="http://cs.wikipedia.org/wiki/Svat%C3%BD_V%C3%A1clav" TargetMode="External"/><Relationship Id="rId3" Type="http://schemas.openxmlformats.org/officeDocument/2006/relationships/hyperlink" Target="http://cs.wikipedia.org/w/index.php?title=Den_obnovy_samostatn%C3%A9ho_%C4%8Desk%C3%A9ho_st%C3%A1tu&amp;action=edit&amp;redlink=1" TargetMode="External"/><Relationship Id="rId21" Type="http://schemas.openxmlformats.org/officeDocument/2006/relationships/hyperlink" Target="http://cs.wikipedia.org/wiki/1918" TargetMode="External"/><Relationship Id="rId7" Type="http://schemas.openxmlformats.org/officeDocument/2006/relationships/hyperlink" Target="http://cs.wikipedia.org/wiki/Druh%C3%A1_sv%C4%9Btov%C3%A1_v%C3%A1lka" TargetMode="External"/><Relationship Id="rId12" Type="http://schemas.openxmlformats.org/officeDocument/2006/relationships/hyperlink" Target="http://cs.wikipedia.org/wiki/Jan_Hus" TargetMode="External"/><Relationship Id="rId17" Type="http://schemas.openxmlformats.org/officeDocument/2006/relationships/hyperlink" Target="http://cs.wikipedia.org/wiki/935" TargetMode="External"/><Relationship Id="rId25" Type="http://schemas.openxmlformats.org/officeDocument/2006/relationships/hyperlink" Target="http://cs.wikipedia.org/wiki/1989" TargetMode="External"/><Relationship Id="rId2" Type="http://schemas.openxmlformats.org/officeDocument/2006/relationships/hyperlink" Target="http://cs.wikipedia.org/wiki/1._leden" TargetMode="External"/><Relationship Id="rId16" Type="http://schemas.openxmlformats.org/officeDocument/2006/relationships/hyperlink" Target="http://cs.wikipedia.org/wiki/929" TargetMode="External"/><Relationship Id="rId20" Type="http://schemas.openxmlformats.org/officeDocument/2006/relationships/hyperlink" Target="http://cs.wikipedia.org/wiki/Den_vzniku_samostatn%C3%A9ho_%C4%8Deskoslovensk%C3%A9ho_st%C3%A1tu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s.wikipedia.org/wiki/1945" TargetMode="External"/><Relationship Id="rId11" Type="http://schemas.openxmlformats.org/officeDocument/2006/relationships/hyperlink" Target="http://cs.wikipedia.org/wiki/6._%C4%8Dervenec" TargetMode="External"/><Relationship Id="rId24" Type="http://schemas.openxmlformats.org/officeDocument/2006/relationships/hyperlink" Target="http://cs.wikipedia.org/wiki/1939" TargetMode="External"/><Relationship Id="rId5" Type="http://schemas.openxmlformats.org/officeDocument/2006/relationships/hyperlink" Target="http://cs.wikipedia.org/wiki/8._kv%C4%9Bten" TargetMode="External"/><Relationship Id="rId15" Type="http://schemas.openxmlformats.org/officeDocument/2006/relationships/hyperlink" Target="http://cs.wikipedia.org/wiki/Den_%C4%8Desk%C3%A9_st%C3%A1tnosti" TargetMode="External"/><Relationship Id="rId23" Type="http://schemas.openxmlformats.org/officeDocument/2006/relationships/hyperlink" Target="http://cs.wikipedia.org/wiki/17._listopad" TargetMode="External"/><Relationship Id="rId10" Type="http://schemas.openxmlformats.org/officeDocument/2006/relationships/hyperlink" Target="http://cs.wikipedia.org/wiki/863" TargetMode="External"/><Relationship Id="rId19" Type="http://schemas.openxmlformats.org/officeDocument/2006/relationships/hyperlink" Target="http://cs.wikipedia.org/wiki/28._%C5%99%C3%ADjen" TargetMode="External"/><Relationship Id="rId4" Type="http://schemas.openxmlformats.org/officeDocument/2006/relationships/hyperlink" Target="http://cs.wikipedia.org/wiki/1993" TargetMode="External"/><Relationship Id="rId9" Type="http://schemas.openxmlformats.org/officeDocument/2006/relationships/hyperlink" Target="http://cs.wikipedia.org/wiki/Cyril_a_Metod%C4%9Bj" TargetMode="External"/><Relationship Id="rId14" Type="http://schemas.openxmlformats.org/officeDocument/2006/relationships/hyperlink" Target="http://cs.wikipedia.org/wiki/28._z%C3%A1%C5%99%C3%AD" TargetMode="External"/><Relationship Id="rId22" Type="http://schemas.openxmlformats.org/officeDocument/2006/relationships/hyperlink" Target="http://cs.wikipedia.org/wiki/%C4%8Ceskoslovensko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58905809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Žáci pracují s kalendářem: zjistí, že dny v roce jsou rozděleny nejen do měsíců, ale také do týdnů</a:t>
            </a:r>
          </a:p>
          <a:p>
            <a:r>
              <a:rPr lang="cs-CZ" dirty="0" smtClean="0"/>
              <a:t>Žáci se naučí dny v týdnu</a:t>
            </a:r>
          </a:p>
          <a:p>
            <a:r>
              <a:rPr lang="cs-CZ" dirty="0" smtClean="0"/>
              <a:t>Žáci se seznámí s dny </a:t>
            </a:r>
            <a:r>
              <a:rPr lang="cs-CZ" dirty="0" err="1" smtClean="0"/>
              <a:t>prac</a:t>
            </a:r>
            <a:r>
              <a:rPr lang="cs-CZ" dirty="0" smtClean="0"/>
              <a:t>. klidu aj.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</a:t>
            </a:r>
            <a:r>
              <a:rPr lang="cs-CZ" dirty="0" smtClean="0"/>
              <a:t>2002</a:t>
            </a:r>
          </a:p>
          <a:p>
            <a:r>
              <a:rPr lang="cs-CZ" dirty="0" smtClean="0"/>
              <a:t>Snímky z Klipartu</a:t>
            </a:r>
          </a:p>
          <a:p>
            <a:r>
              <a:rPr lang="cs-CZ" dirty="0" smtClean="0"/>
              <a:t>wikipedie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víme: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Rok má 12 měsíců.</a:t>
            </a:r>
          </a:p>
          <a:p>
            <a:endParaRPr lang="cs-CZ" dirty="0"/>
          </a:p>
          <a:p>
            <a:r>
              <a:rPr lang="cs-CZ" dirty="0" smtClean="0"/>
              <a:t>Co ještě vyčteme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z kalendáře?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788024" y="3789040"/>
            <a:ext cx="3419856" cy="3493008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dny v roce jsou rozděleny do týdnů</a:t>
            </a:r>
          </a:p>
          <a:p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ýden má 7 dní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579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Týden má 7 dní: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24356" y="2276872"/>
            <a:ext cx="1657826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Pondělí</a:t>
            </a:r>
          </a:p>
          <a:p>
            <a:r>
              <a:rPr lang="cs-CZ" sz="3200" dirty="0" smtClean="0"/>
              <a:t>Úterý</a:t>
            </a:r>
          </a:p>
          <a:p>
            <a:r>
              <a:rPr lang="cs-CZ" sz="3200" dirty="0" smtClean="0"/>
              <a:t>Středa</a:t>
            </a:r>
          </a:p>
          <a:p>
            <a:r>
              <a:rPr lang="cs-CZ" sz="3200" dirty="0" smtClean="0"/>
              <a:t>Čtvrtek</a:t>
            </a:r>
          </a:p>
          <a:p>
            <a:r>
              <a:rPr lang="cs-CZ" sz="3200" dirty="0" smtClean="0"/>
              <a:t>Pátek</a:t>
            </a:r>
          </a:p>
          <a:p>
            <a:r>
              <a:rPr lang="cs-CZ" sz="3200" dirty="0" smtClean="0"/>
              <a:t>Sobota</a:t>
            </a:r>
          </a:p>
          <a:p>
            <a:r>
              <a:rPr lang="cs-CZ" sz="3200" dirty="0" smtClean="0"/>
              <a:t>Neděle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335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Týden rozdělujeme </a:t>
            </a:r>
            <a:r>
              <a:rPr lang="cs-CZ" dirty="0" smtClean="0"/>
              <a:t>na: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Pracovní dny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Pondělí</a:t>
            </a:r>
          </a:p>
          <a:p>
            <a:r>
              <a:rPr lang="cs-CZ" dirty="0"/>
              <a:t>Úterý</a:t>
            </a:r>
          </a:p>
          <a:p>
            <a:r>
              <a:rPr lang="cs-CZ" dirty="0"/>
              <a:t>Středa</a:t>
            </a:r>
          </a:p>
          <a:p>
            <a:r>
              <a:rPr lang="cs-CZ" dirty="0"/>
              <a:t>Čtvrtek</a:t>
            </a:r>
          </a:p>
          <a:p>
            <a:r>
              <a:rPr lang="cs-CZ" dirty="0"/>
              <a:t>Pátek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88024" y="2636912"/>
            <a:ext cx="3055717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Dny pracovního volna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3284984"/>
            <a:ext cx="3419856" cy="2835797"/>
          </a:xfrm>
        </p:spPr>
        <p:txBody>
          <a:bodyPr/>
          <a:lstStyle/>
          <a:p>
            <a:r>
              <a:rPr lang="cs-CZ" dirty="0"/>
              <a:t>Sobota</a:t>
            </a:r>
          </a:p>
          <a:p>
            <a:r>
              <a:rPr lang="cs-CZ" dirty="0"/>
              <a:t>Neděle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0994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744" cy="1143000"/>
          </a:xfrm>
        </p:spPr>
        <p:txBody>
          <a:bodyPr/>
          <a:lstStyle/>
          <a:p>
            <a:r>
              <a:rPr lang="cs-CZ" dirty="0" smtClean="0"/>
              <a:t>V roce máme také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Významné dny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D</a:t>
            </a:r>
            <a:r>
              <a:rPr lang="cs-CZ" dirty="0" smtClean="0"/>
              <a:t>ny, </a:t>
            </a:r>
            <a:r>
              <a:rPr lang="cs-CZ" dirty="0"/>
              <a:t>které připomínají tématiku ochrany životního prostředí, upozorňují na problémy společnosti, na tradiční kulturní hodnoty, důležité </a:t>
            </a:r>
            <a:r>
              <a:rPr lang="cs-CZ" dirty="0" smtClean="0"/>
              <a:t>události </a:t>
            </a:r>
            <a:r>
              <a:rPr lang="cs-CZ" dirty="0"/>
              <a:t>apod.</a:t>
            </a:r>
          </a:p>
        </p:txBody>
      </p:sp>
      <p:sp>
        <p:nvSpPr>
          <p:cNvPr id="8" name="Zástupný symbol pro text 4"/>
          <p:cNvSpPr>
            <a:spLocks noGrp="1"/>
          </p:cNvSpPr>
          <p:nvPr>
            <p:ph sz="quarter" idx="4"/>
          </p:nvPr>
        </p:nvSpPr>
        <p:spPr>
          <a:xfrm>
            <a:off x="4499992" y="1628800"/>
            <a:ext cx="4176464" cy="3676650"/>
          </a:xfrm>
        </p:spPr>
        <p:txBody>
          <a:bodyPr>
            <a:noAutofit/>
          </a:bodyPr>
          <a:lstStyle/>
          <a:p>
            <a:r>
              <a:rPr lang="cs-CZ" sz="1400" dirty="0">
                <a:hlinkClick r:id="rId2" tooltip="27. leden"/>
              </a:rPr>
              <a:t>27. ledna</a:t>
            </a:r>
            <a:r>
              <a:rPr lang="cs-CZ" sz="1400" dirty="0"/>
              <a:t> – </a:t>
            </a:r>
            <a:r>
              <a:rPr lang="cs-CZ" sz="1400" i="1" dirty="0">
                <a:hlinkClick r:id="rId3" tooltip="Mezinárodní den památky obětí holocaustu"/>
              </a:rPr>
              <a:t>Den památky obětí holocaustu a předcházení zločinům proti lidskosti</a:t>
            </a:r>
            <a:r>
              <a:rPr lang="cs-CZ" sz="1400" dirty="0"/>
              <a:t> (</a:t>
            </a:r>
            <a:r>
              <a:rPr lang="cs-CZ" sz="1400" dirty="0">
                <a:hlinkClick r:id="rId4" tooltip="1945"/>
              </a:rPr>
              <a:t>1945</a:t>
            </a:r>
            <a:r>
              <a:rPr lang="cs-CZ" sz="1400" dirty="0"/>
              <a:t> – osvobození nacistického koncentračního a vyhlazovacího tábora </a:t>
            </a:r>
            <a:r>
              <a:rPr lang="cs-CZ" sz="1400" dirty="0" err="1">
                <a:hlinkClick r:id="rId5" tooltip="Auschwitz-Birkenau"/>
              </a:rPr>
              <a:t>Auschwitz-Birkenau</a:t>
            </a:r>
            <a:r>
              <a:rPr lang="cs-CZ" sz="1400" dirty="0"/>
              <a:t>)</a:t>
            </a:r>
          </a:p>
          <a:p>
            <a:r>
              <a:rPr lang="cs-CZ" sz="1400" dirty="0">
                <a:hlinkClick r:id="rId6" tooltip="8. březen"/>
              </a:rPr>
              <a:t>8. března</a:t>
            </a:r>
            <a:r>
              <a:rPr lang="cs-CZ" sz="1400" dirty="0"/>
              <a:t> – </a:t>
            </a:r>
            <a:r>
              <a:rPr lang="cs-CZ" sz="1400" i="1" dirty="0">
                <a:hlinkClick r:id="rId7" tooltip="Mezinárodní den žen"/>
              </a:rPr>
              <a:t>Mezinárodní den žen</a:t>
            </a:r>
            <a:r>
              <a:rPr lang="cs-CZ" sz="1400" dirty="0"/>
              <a:t> (</a:t>
            </a:r>
            <a:r>
              <a:rPr lang="cs-CZ" sz="1400" dirty="0">
                <a:hlinkClick r:id="rId8" tooltip="1911"/>
              </a:rPr>
              <a:t>1911</a:t>
            </a:r>
            <a:r>
              <a:rPr lang="cs-CZ" sz="1400" dirty="0"/>
              <a:t>)</a:t>
            </a:r>
          </a:p>
          <a:p>
            <a:r>
              <a:rPr lang="cs-CZ" sz="1400" dirty="0">
                <a:hlinkClick r:id="rId9" tooltip="12. březen"/>
              </a:rPr>
              <a:t>12. března</a:t>
            </a:r>
            <a:r>
              <a:rPr lang="cs-CZ" sz="1400" dirty="0"/>
              <a:t> – </a:t>
            </a:r>
            <a:r>
              <a:rPr lang="cs-CZ" sz="1400" i="1" dirty="0"/>
              <a:t>Den přístupu České republiky k </a:t>
            </a:r>
            <a:r>
              <a:rPr lang="cs-CZ" sz="1400" i="1" dirty="0">
                <a:hlinkClick r:id="rId10" tooltip="Severoatlantická aliance"/>
              </a:rPr>
              <a:t>Severoatlantické smlouvě</a:t>
            </a:r>
            <a:r>
              <a:rPr lang="cs-CZ" sz="1400" i="1" dirty="0"/>
              <a:t> (NATO)</a:t>
            </a:r>
            <a:r>
              <a:rPr lang="cs-CZ" sz="1400" dirty="0"/>
              <a:t> (</a:t>
            </a:r>
            <a:r>
              <a:rPr lang="cs-CZ" sz="1400" dirty="0">
                <a:hlinkClick r:id="rId11" tooltip="1999"/>
              </a:rPr>
              <a:t>1999</a:t>
            </a:r>
            <a:r>
              <a:rPr lang="cs-CZ" sz="1400" dirty="0"/>
              <a:t>)</a:t>
            </a:r>
          </a:p>
          <a:p>
            <a:r>
              <a:rPr lang="cs-CZ" sz="1400" dirty="0">
                <a:hlinkClick r:id="rId12" tooltip="7. duben"/>
              </a:rPr>
              <a:t>7. dubna</a:t>
            </a:r>
            <a:r>
              <a:rPr lang="cs-CZ" sz="1400" dirty="0"/>
              <a:t> – </a:t>
            </a:r>
            <a:r>
              <a:rPr lang="cs-CZ" sz="1400" i="1" dirty="0"/>
              <a:t>Den vzdělanosti</a:t>
            </a:r>
            <a:r>
              <a:rPr lang="cs-CZ" sz="1400" dirty="0"/>
              <a:t> (</a:t>
            </a:r>
            <a:r>
              <a:rPr lang="cs-CZ" sz="1400" dirty="0">
                <a:hlinkClick r:id="rId13" tooltip="1348"/>
              </a:rPr>
              <a:t>1348</a:t>
            </a:r>
            <a:r>
              <a:rPr lang="cs-CZ" sz="1400" dirty="0"/>
              <a:t> – </a:t>
            </a:r>
            <a:r>
              <a:rPr lang="cs-CZ" sz="1400" dirty="0">
                <a:hlinkClick r:id="rId14" tooltip="Dějiny Univerzity Karlovy (1347-1740)"/>
              </a:rPr>
              <a:t>založení</a:t>
            </a:r>
            <a:r>
              <a:rPr lang="cs-CZ" sz="1400" dirty="0"/>
              <a:t> </a:t>
            </a:r>
            <a:r>
              <a:rPr lang="cs-CZ" sz="1400" dirty="0">
                <a:hlinkClick r:id="rId15" tooltip="Univerzita Karlova"/>
              </a:rPr>
              <a:t>Univerzity Karlovy</a:t>
            </a:r>
            <a:r>
              <a:rPr lang="cs-CZ" sz="1400" dirty="0"/>
              <a:t>)</a:t>
            </a:r>
          </a:p>
          <a:p>
            <a:r>
              <a:rPr lang="cs-CZ" sz="1400" dirty="0">
                <a:hlinkClick r:id="rId16" tooltip="5. květen"/>
              </a:rPr>
              <a:t>5. května</a:t>
            </a:r>
            <a:r>
              <a:rPr lang="cs-CZ" sz="1400" dirty="0"/>
              <a:t> – </a:t>
            </a:r>
            <a:r>
              <a:rPr lang="cs-CZ" sz="1400" i="1" dirty="0">
                <a:hlinkClick r:id="rId17" tooltip="Květnové povstání českého lidu"/>
              </a:rPr>
              <a:t>Květnové povstání českého lidu</a:t>
            </a:r>
            <a:r>
              <a:rPr lang="cs-CZ" sz="1400" dirty="0"/>
              <a:t> (</a:t>
            </a:r>
            <a:r>
              <a:rPr lang="cs-CZ" sz="1400" dirty="0">
                <a:hlinkClick r:id="rId4" tooltip="1945"/>
              </a:rPr>
              <a:t>1945</a:t>
            </a:r>
            <a:r>
              <a:rPr lang="cs-CZ" sz="1400" dirty="0"/>
              <a:t>)</a:t>
            </a:r>
          </a:p>
          <a:p>
            <a:r>
              <a:rPr lang="cs-CZ" sz="1400" dirty="0">
                <a:hlinkClick r:id="rId18" tooltip="15. květen"/>
              </a:rPr>
              <a:t>15. května</a:t>
            </a:r>
            <a:r>
              <a:rPr lang="cs-CZ" sz="1400" dirty="0"/>
              <a:t> – </a:t>
            </a:r>
            <a:r>
              <a:rPr lang="cs-CZ" sz="1400" i="1" dirty="0">
                <a:hlinkClick r:id="rId19" tooltip="Mezinárodní den rodiny"/>
              </a:rPr>
              <a:t>Den rodin</a:t>
            </a:r>
            <a:r>
              <a:rPr lang="cs-CZ" sz="1400" dirty="0"/>
              <a:t> (</a:t>
            </a:r>
            <a:r>
              <a:rPr lang="cs-CZ" sz="1400" dirty="0">
                <a:hlinkClick r:id="rId20" tooltip="1992"/>
              </a:rPr>
              <a:t>1992</a:t>
            </a:r>
            <a:r>
              <a:rPr lang="cs-CZ" sz="1400" dirty="0"/>
              <a:t>)</a:t>
            </a:r>
          </a:p>
          <a:p>
            <a:r>
              <a:rPr lang="cs-CZ" sz="1400" dirty="0">
                <a:hlinkClick r:id="rId21" tooltip="10. červen"/>
              </a:rPr>
              <a:t>10. června</a:t>
            </a:r>
            <a:r>
              <a:rPr lang="cs-CZ" sz="1400" dirty="0"/>
              <a:t> – </a:t>
            </a:r>
            <a:r>
              <a:rPr lang="cs-CZ" sz="1400" i="1" dirty="0">
                <a:hlinkClick r:id="rId22" tooltip="Vyhlazení Lidic"/>
              </a:rPr>
              <a:t>Vyhlazení obce Lidice</a:t>
            </a:r>
            <a:r>
              <a:rPr lang="cs-CZ" sz="1400" dirty="0"/>
              <a:t> (</a:t>
            </a:r>
            <a:r>
              <a:rPr lang="cs-CZ" sz="1400" dirty="0">
                <a:hlinkClick r:id="rId23" tooltip="1942"/>
              </a:rPr>
              <a:t>1942</a:t>
            </a:r>
            <a:r>
              <a:rPr lang="cs-CZ" sz="1400" dirty="0"/>
              <a:t>)</a:t>
            </a:r>
          </a:p>
          <a:p>
            <a:r>
              <a:rPr lang="cs-CZ" sz="1400" dirty="0">
                <a:hlinkClick r:id="rId24" tooltip="27. červen"/>
              </a:rPr>
              <a:t>27. června</a:t>
            </a:r>
            <a:r>
              <a:rPr lang="cs-CZ" sz="1400" dirty="0"/>
              <a:t> – </a:t>
            </a:r>
            <a:r>
              <a:rPr lang="cs-CZ" sz="1400" i="1" dirty="0"/>
              <a:t>Den památky obětí komunistického režimu</a:t>
            </a:r>
            <a:r>
              <a:rPr lang="cs-CZ" sz="1400" dirty="0"/>
              <a:t> (</a:t>
            </a:r>
            <a:r>
              <a:rPr lang="cs-CZ" sz="1400" dirty="0">
                <a:hlinkClick r:id="rId25" tooltip="1950"/>
              </a:rPr>
              <a:t>1950</a:t>
            </a:r>
            <a:r>
              <a:rPr lang="cs-CZ" sz="1400" dirty="0"/>
              <a:t> – poprava </a:t>
            </a:r>
            <a:r>
              <a:rPr lang="cs-CZ" sz="1400" dirty="0">
                <a:hlinkClick r:id="rId26" tooltip="Milada Horáková"/>
              </a:rPr>
              <a:t>Milady Horákové</a:t>
            </a:r>
            <a:r>
              <a:rPr lang="cs-CZ" sz="1400" dirty="0"/>
              <a:t>)</a:t>
            </a:r>
          </a:p>
          <a:p>
            <a:r>
              <a:rPr lang="cs-CZ" sz="1400" dirty="0">
                <a:hlinkClick r:id="rId27" tooltip="11. listopad"/>
              </a:rPr>
              <a:t>11. listopadu</a:t>
            </a:r>
            <a:r>
              <a:rPr lang="cs-CZ" sz="1400" dirty="0"/>
              <a:t> – </a:t>
            </a:r>
            <a:r>
              <a:rPr lang="cs-CZ" sz="1400" i="1" dirty="0">
                <a:hlinkClick r:id="rId28" tooltip="Den válečných veteránů"/>
              </a:rPr>
              <a:t>Den válečných veteránů</a:t>
            </a:r>
            <a:r>
              <a:rPr lang="cs-CZ" sz="1400" dirty="0"/>
              <a:t> (</a:t>
            </a:r>
            <a:r>
              <a:rPr lang="cs-CZ" sz="1400" dirty="0">
                <a:hlinkClick r:id="rId29" tooltip="1918"/>
              </a:rPr>
              <a:t>1918</a:t>
            </a:r>
            <a:r>
              <a:rPr lang="cs-CZ" sz="1400" dirty="0"/>
              <a:t> – konec </a:t>
            </a:r>
            <a:r>
              <a:rPr lang="cs-CZ" sz="1400" dirty="0">
                <a:hlinkClick r:id="rId30" tooltip="První světová válka"/>
              </a:rPr>
              <a:t>první světové války</a:t>
            </a:r>
            <a:r>
              <a:rPr lang="cs-CZ" sz="1400" dirty="0"/>
              <a:t>)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7324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024744" cy="1143000"/>
          </a:xfrm>
        </p:spPr>
        <p:txBody>
          <a:bodyPr/>
          <a:lstStyle/>
          <a:p>
            <a:r>
              <a:rPr lang="cs-CZ" dirty="0" smtClean="0"/>
              <a:t>V roce máme také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Státní svátky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Státní svátky jsou dny pracovního klidu.</a:t>
            </a:r>
          </a:p>
          <a:p>
            <a:r>
              <a:rPr lang="cs-CZ" dirty="0"/>
              <a:t> Státní svátky mají připomínat občanům tradice, ušlechtilé cíle a dějinné zvraty, na nichž je budována česká státnost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355976" y="1484784"/>
            <a:ext cx="4320480" cy="4104456"/>
          </a:xfrm>
        </p:spPr>
        <p:txBody>
          <a:bodyPr>
            <a:noAutofit/>
          </a:bodyPr>
          <a:lstStyle/>
          <a:p>
            <a:r>
              <a:rPr lang="cs-CZ" sz="1400" dirty="0">
                <a:hlinkClick r:id="rId2" tooltip="1. leden"/>
              </a:rPr>
              <a:t>1. ledna</a:t>
            </a:r>
            <a:r>
              <a:rPr lang="cs-CZ" sz="1400" dirty="0"/>
              <a:t> – </a:t>
            </a:r>
            <a:r>
              <a:rPr lang="cs-CZ" sz="1400" i="1" dirty="0">
                <a:hlinkClick r:id="rId3" tooltip="Den obnovy samostatného českého státu (stránka neexistuje)"/>
              </a:rPr>
              <a:t>Den obnovy samostatného českého státu</a:t>
            </a:r>
            <a:r>
              <a:rPr lang="cs-CZ" sz="1400" dirty="0"/>
              <a:t> (</a:t>
            </a:r>
            <a:r>
              <a:rPr lang="cs-CZ" sz="1400" dirty="0">
                <a:hlinkClick r:id="rId4" tooltip="1993"/>
              </a:rPr>
              <a:t>1993</a:t>
            </a:r>
            <a:r>
              <a:rPr lang="cs-CZ" sz="1400" dirty="0"/>
              <a:t> – vznik samostatné České republiky)</a:t>
            </a:r>
          </a:p>
          <a:p>
            <a:r>
              <a:rPr lang="cs-CZ" sz="1400" dirty="0">
                <a:hlinkClick r:id="rId5" tooltip="8. květen"/>
              </a:rPr>
              <a:t>8. května</a:t>
            </a:r>
            <a:r>
              <a:rPr lang="cs-CZ" sz="1400" dirty="0"/>
              <a:t> – </a:t>
            </a:r>
            <a:r>
              <a:rPr lang="cs-CZ" sz="1400" i="1" dirty="0"/>
              <a:t>Den vítězství</a:t>
            </a:r>
            <a:r>
              <a:rPr lang="cs-CZ" sz="1400" dirty="0"/>
              <a:t> (</a:t>
            </a:r>
            <a:r>
              <a:rPr lang="cs-CZ" sz="1400" dirty="0">
                <a:hlinkClick r:id="rId6" tooltip="1945"/>
              </a:rPr>
              <a:t>1945</a:t>
            </a:r>
            <a:r>
              <a:rPr lang="cs-CZ" sz="1400" dirty="0"/>
              <a:t> – konec </a:t>
            </a:r>
            <a:r>
              <a:rPr lang="cs-CZ" sz="1400" dirty="0">
                <a:hlinkClick r:id="rId7" tooltip="Druhá světová válka"/>
              </a:rPr>
              <a:t>druhé světové války</a:t>
            </a:r>
            <a:r>
              <a:rPr lang="cs-CZ" sz="1400" dirty="0"/>
              <a:t> v Evropě)</a:t>
            </a:r>
          </a:p>
          <a:p>
            <a:r>
              <a:rPr lang="cs-CZ" sz="1400" dirty="0">
                <a:hlinkClick r:id="rId8" tooltip="5. červenec"/>
              </a:rPr>
              <a:t>5. července</a:t>
            </a:r>
            <a:r>
              <a:rPr lang="cs-CZ" sz="1400" dirty="0"/>
              <a:t> – </a:t>
            </a:r>
            <a:r>
              <a:rPr lang="cs-CZ" sz="1400" i="1" dirty="0"/>
              <a:t>Den slovanských věrozvěstů </a:t>
            </a:r>
            <a:r>
              <a:rPr lang="cs-CZ" sz="1400" i="1" dirty="0">
                <a:hlinkClick r:id="rId9" tooltip="Cyril a Metoděj"/>
              </a:rPr>
              <a:t>Cyrila</a:t>
            </a:r>
            <a:r>
              <a:rPr lang="cs-CZ" sz="1400" i="1" dirty="0"/>
              <a:t> a </a:t>
            </a:r>
            <a:r>
              <a:rPr lang="cs-CZ" sz="1400" i="1" dirty="0">
                <a:hlinkClick r:id="rId9" tooltip="Cyril a Metoděj"/>
              </a:rPr>
              <a:t>Metoděje</a:t>
            </a:r>
            <a:r>
              <a:rPr lang="cs-CZ" sz="1400" dirty="0"/>
              <a:t> (</a:t>
            </a:r>
            <a:r>
              <a:rPr lang="cs-CZ" sz="1400" dirty="0">
                <a:hlinkClick r:id="rId10" tooltip="863"/>
              </a:rPr>
              <a:t>863</a:t>
            </a:r>
            <a:r>
              <a:rPr lang="cs-CZ" sz="1400" dirty="0"/>
              <a:t> – příchod křesťanství a vzdělanosti na Velkou Moravu)</a:t>
            </a:r>
          </a:p>
          <a:p>
            <a:r>
              <a:rPr lang="cs-CZ" sz="1400" dirty="0">
                <a:hlinkClick r:id="rId11" tooltip="6. červenec"/>
              </a:rPr>
              <a:t>6. července</a:t>
            </a:r>
            <a:r>
              <a:rPr lang="cs-CZ" sz="1400" dirty="0"/>
              <a:t> – </a:t>
            </a:r>
            <a:r>
              <a:rPr lang="cs-CZ" sz="1400" i="1" dirty="0"/>
              <a:t>Den upálení mistra </a:t>
            </a:r>
            <a:r>
              <a:rPr lang="cs-CZ" sz="1400" i="1" dirty="0">
                <a:hlinkClick r:id="rId12" tooltip="Jan Hus"/>
              </a:rPr>
              <a:t>Jana Husa</a:t>
            </a:r>
            <a:r>
              <a:rPr lang="cs-CZ" sz="1400" dirty="0"/>
              <a:t> (</a:t>
            </a:r>
            <a:r>
              <a:rPr lang="cs-CZ" sz="1400" dirty="0">
                <a:hlinkClick r:id="rId13" tooltip="1415"/>
              </a:rPr>
              <a:t>1415</a:t>
            </a:r>
            <a:r>
              <a:rPr lang="cs-CZ" sz="1400" dirty="0"/>
              <a:t>)</a:t>
            </a:r>
          </a:p>
          <a:p>
            <a:r>
              <a:rPr lang="cs-CZ" sz="1400" dirty="0">
                <a:hlinkClick r:id="rId14" tooltip="28. září"/>
              </a:rPr>
              <a:t>28. září</a:t>
            </a:r>
            <a:r>
              <a:rPr lang="cs-CZ" sz="1400" dirty="0"/>
              <a:t> – </a:t>
            </a:r>
            <a:r>
              <a:rPr lang="cs-CZ" sz="1400" i="1" dirty="0">
                <a:hlinkClick r:id="rId15" tooltip="Den české státnosti"/>
              </a:rPr>
              <a:t>Den české státnosti</a:t>
            </a:r>
            <a:r>
              <a:rPr lang="cs-CZ" sz="1400" dirty="0"/>
              <a:t> (?</a:t>
            </a:r>
            <a:r>
              <a:rPr lang="cs-CZ" sz="1400" dirty="0">
                <a:hlinkClick r:id="rId16" tooltip="929"/>
              </a:rPr>
              <a:t>929</a:t>
            </a:r>
            <a:r>
              <a:rPr lang="cs-CZ" sz="1400" dirty="0"/>
              <a:t>/?</a:t>
            </a:r>
            <a:r>
              <a:rPr lang="cs-CZ" sz="1400" dirty="0">
                <a:hlinkClick r:id="rId17" tooltip="935"/>
              </a:rPr>
              <a:t>935</a:t>
            </a:r>
            <a:r>
              <a:rPr lang="cs-CZ" sz="1400" dirty="0"/>
              <a:t> – zavraždění </a:t>
            </a:r>
            <a:r>
              <a:rPr lang="cs-CZ" sz="1400" dirty="0">
                <a:hlinkClick r:id="rId18" tooltip="Svatý Václav"/>
              </a:rPr>
              <a:t>knížete Václava</a:t>
            </a:r>
            <a:r>
              <a:rPr lang="cs-CZ" sz="1400" dirty="0"/>
              <a:t>)</a:t>
            </a:r>
          </a:p>
          <a:p>
            <a:r>
              <a:rPr lang="cs-CZ" sz="1400" dirty="0">
                <a:hlinkClick r:id="rId19" tooltip="28. říjen"/>
              </a:rPr>
              <a:t>28. října</a:t>
            </a:r>
            <a:r>
              <a:rPr lang="cs-CZ" sz="1400" dirty="0"/>
              <a:t> – </a:t>
            </a:r>
            <a:r>
              <a:rPr lang="cs-CZ" sz="1400" i="1" dirty="0">
                <a:hlinkClick r:id="rId20" tooltip="Den vzniku samostatného československého státu"/>
              </a:rPr>
              <a:t>Den vzniku samostatného československého státu</a:t>
            </a:r>
            <a:r>
              <a:rPr lang="cs-CZ" sz="1400" dirty="0"/>
              <a:t> (</a:t>
            </a:r>
            <a:r>
              <a:rPr lang="cs-CZ" sz="1400" dirty="0">
                <a:hlinkClick r:id="rId21" tooltip="1918"/>
              </a:rPr>
              <a:t>1918</a:t>
            </a:r>
            <a:r>
              <a:rPr lang="cs-CZ" sz="1400" dirty="0"/>
              <a:t> – vznik </a:t>
            </a:r>
            <a:r>
              <a:rPr lang="cs-CZ" sz="1400" dirty="0">
                <a:hlinkClick r:id="rId22" tooltip="Československo"/>
              </a:rPr>
              <a:t>Československa</a:t>
            </a:r>
            <a:r>
              <a:rPr lang="cs-CZ" sz="1400" dirty="0"/>
              <a:t>)</a:t>
            </a:r>
          </a:p>
          <a:p>
            <a:r>
              <a:rPr lang="cs-CZ" sz="1400" dirty="0">
                <a:hlinkClick r:id="rId23" tooltip="17. listopad"/>
              </a:rPr>
              <a:t>17. listopadu</a:t>
            </a:r>
            <a:r>
              <a:rPr lang="cs-CZ" sz="1400" dirty="0"/>
              <a:t> – </a:t>
            </a:r>
            <a:r>
              <a:rPr lang="cs-CZ" sz="1400" i="1" dirty="0"/>
              <a:t>Den boje za svobodu a demokracii</a:t>
            </a:r>
            <a:r>
              <a:rPr lang="cs-CZ" sz="1400" dirty="0"/>
              <a:t> (</a:t>
            </a:r>
            <a:r>
              <a:rPr lang="cs-CZ" sz="1400" dirty="0">
                <a:hlinkClick r:id="rId24" tooltip="1939"/>
              </a:rPr>
              <a:t>1939</a:t>
            </a:r>
            <a:r>
              <a:rPr lang="cs-CZ" sz="1400" dirty="0"/>
              <a:t> – uzavření českých vysokých škol nacisty, </a:t>
            </a:r>
            <a:r>
              <a:rPr lang="cs-CZ" sz="1400" dirty="0">
                <a:hlinkClick r:id="rId25" tooltip="1989"/>
              </a:rPr>
              <a:t>1989</a:t>
            </a:r>
            <a:r>
              <a:rPr lang="cs-CZ" sz="1400" dirty="0"/>
              <a:t> – studentské protesty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5865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zapisujeme datum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1800" dirty="0" smtClean="0"/>
              <a:t>Kolikátý je to den </a:t>
            </a:r>
          </a:p>
          <a:p>
            <a:r>
              <a:rPr lang="cs-CZ" sz="1800" dirty="0" smtClean="0"/>
              <a:t>v měsíci a název měsíce</a:t>
            </a:r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68580" indent="0">
              <a:buNone/>
            </a:pPr>
            <a:r>
              <a:rPr lang="cs-CZ" dirty="0" smtClean="0"/>
              <a:t>     20. ledna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04048" y="2492896"/>
            <a:ext cx="3055717" cy="639762"/>
          </a:xfrm>
        </p:spPr>
        <p:txBody>
          <a:bodyPr>
            <a:noAutofit/>
          </a:bodyPr>
          <a:lstStyle/>
          <a:p>
            <a:r>
              <a:rPr lang="cs-CZ" sz="1800" dirty="0"/>
              <a:t>Kolikátý je to </a:t>
            </a:r>
            <a:r>
              <a:rPr lang="cs-CZ" sz="1800" dirty="0" smtClean="0"/>
              <a:t>den</a:t>
            </a:r>
          </a:p>
          <a:p>
            <a:r>
              <a:rPr lang="cs-CZ" sz="1800" dirty="0" smtClean="0"/>
              <a:t> v měsíci a kolikátý měsíc v roce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68580" indent="0">
              <a:buNone/>
            </a:pPr>
            <a:r>
              <a:rPr lang="cs-CZ" dirty="0" smtClean="0"/>
              <a:t>        20. 1.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012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506</Words>
  <Application>Microsoft Office PowerPoint</Application>
  <PresentationFormat>Předvádění na obrazovce (4:3)</PresentationFormat>
  <Paragraphs>74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 a citace</vt:lpstr>
      <vt:lpstr>Co už víme:</vt:lpstr>
      <vt:lpstr>Týden má 7 dní:</vt:lpstr>
      <vt:lpstr>Týden rozdělujeme na:</vt:lpstr>
      <vt:lpstr>V roce máme také</vt:lpstr>
      <vt:lpstr>V roce máme také</vt:lpstr>
      <vt:lpstr>Jak zapisujeme datum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08G8</cp:lastModifiedBy>
  <cp:revision>24</cp:revision>
  <dcterms:created xsi:type="dcterms:W3CDTF">2013-03-18T07:35:41Z</dcterms:created>
  <dcterms:modified xsi:type="dcterms:W3CDTF">2013-04-21T13:24:19Z</dcterms:modified>
</cp:coreProperties>
</file>