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5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32 </a:t>
          </a:r>
          <a:r>
            <a:rPr lang="cs-CZ" sz="1400" smtClean="0"/>
            <a:t>INOVACE </a:t>
          </a:r>
          <a:r>
            <a:rPr lang="cs-CZ" sz="1400" smtClean="0"/>
            <a:t>10 </a:t>
          </a:r>
          <a:r>
            <a:rPr lang="cs-CZ" sz="1400" dirty="0" smtClean="0"/>
            <a:t>ČLOVĚK A JEHO SVĚT-Prvouka 1.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Popletené pohádky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436E0F-27BA-495E-B314-BC62984C4F7B}" type="presOf" srcId="{4C35D32F-0EAB-4CD7-82EE-45574DC2A586}" destId="{890E4F0B-2866-4A3F-A3C7-2A14B1797930}" srcOrd="1" destOrd="0" presId="urn:microsoft.com/office/officeart/2005/8/layout/target3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22AB451D-B0ED-4A6A-89E1-AAF76E9D26C7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C5A83A9-AA31-4038-BDA1-583C86315ADC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B30037D-5EF9-49FB-BB31-5B06F1A13B00}" type="presOf" srcId="{D1D4F407-5343-4D3F-B5B9-D407B03CAEB4}" destId="{AED2198E-93D5-4001-81B4-73124B309672}" srcOrd="1" destOrd="0" presId="urn:microsoft.com/office/officeart/2005/8/layout/target3"/>
    <dgm:cxn modelId="{DDA1831C-5CA0-4F20-8E74-CF28C898001B}" type="presOf" srcId="{B651F6E3-6281-48DB-9319-2AEAFDAE7572}" destId="{619D679B-A015-4ECF-8348-D1034C574F40}" srcOrd="0" destOrd="0" presId="urn:microsoft.com/office/officeart/2005/8/layout/target3"/>
    <dgm:cxn modelId="{0190AC0B-4EBC-4B14-BBB4-E59A7F78C115}" type="presOf" srcId="{D1B46980-6531-4606-95E6-44980827E919}" destId="{2BE915AB-18AA-4053-B92C-3BFC9ED204BB}" srcOrd="1" destOrd="0" presId="urn:microsoft.com/office/officeart/2005/8/layout/target3"/>
    <dgm:cxn modelId="{E4E29A58-15DC-4E75-AF0E-DBC44B000D27}" type="presOf" srcId="{7D356FD4-5DBA-45B8-83F2-01640ED454D7}" destId="{D0E8B8A9-76C8-445B-9727-5936C7A5778A}" srcOrd="1" destOrd="0" presId="urn:microsoft.com/office/officeart/2005/8/layout/target3"/>
    <dgm:cxn modelId="{1FAB436B-4CB8-4ECF-8F74-68090DCBB3AA}" type="presOf" srcId="{7D356FD4-5DBA-45B8-83F2-01640ED454D7}" destId="{F217DB88-03EE-4B14-A303-4F9D49C289A7}" srcOrd="0" destOrd="0" presId="urn:microsoft.com/office/officeart/2005/8/layout/target3"/>
    <dgm:cxn modelId="{5F4B908C-C9CE-4497-AFE0-26D205D47A41}" type="presOf" srcId="{4C35D32F-0EAB-4CD7-82EE-45574DC2A586}" destId="{8BEBB6EC-1DAA-4CAC-8A25-BC0FCBD5DBD5}" srcOrd="0" destOrd="0" presId="urn:microsoft.com/office/officeart/2005/8/layout/target3"/>
    <dgm:cxn modelId="{3B8E936C-3FA7-473F-968A-2CCE8783A7C9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CB446CA-DF29-474A-9A17-5EA3C8F94A08}" type="presOf" srcId="{D1D4F407-5343-4D3F-B5B9-D407B03CAEB4}" destId="{D005CE8C-CC26-4C3E-AC11-E15060ECD759}" srcOrd="0" destOrd="0" presId="urn:microsoft.com/office/officeart/2005/8/layout/target3"/>
    <dgm:cxn modelId="{01B45172-376B-494E-8474-39164010430C}" type="presParOf" srcId="{333A1088-737F-45CB-B68E-254E46348037}" destId="{F5ABB229-8D3B-4694-996A-96F23CF14429}" srcOrd="0" destOrd="0" presId="urn:microsoft.com/office/officeart/2005/8/layout/target3"/>
    <dgm:cxn modelId="{293F6BCD-AE52-4A32-979B-388C7FBD6529}" type="presParOf" srcId="{333A1088-737F-45CB-B68E-254E46348037}" destId="{F41139FD-01EE-4571-8B17-4FB00FC51163}" srcOrd="1" destOrd="0" presId="urn:microsoft.com/office/officeart/2005/8/layout/target3"/>
    <dgm:cxn modelId="{2902B588-6464-4F85-8CC5-8970124FD185}" type="presParOf" srcId="{333A1088-737F-45CB-B68E-254E46348037}" destId="{D005CE8C-CC26-4C3E-AC11-E15060ECD759}" srcOrd="2" destOrd="0" presId="urn:microsoft.com/office/officeart/2005/8/layout/target3"/>
    <dgm:cxn modelId="{70489FA1-E617-4E26-AB13-A39262CACA4B}" type="presParOf" srcId="{333A1088-737F-45CB-B68E-254E46348037}" destId="{2C702D82-9B77-49B7-9568-BB8EB47C3372}" srcOrd="3" destOrd="0" presId="urn:microsoft.com/office/officeart/2005/8/layout/target3"/>
    <dgm:cxn modelId="{1E18FEE1-A1F4-4A67-B18E-CA9B555B983A}" type="presParOf" srcId="{333A1088-737F-45CB-B68E-254E46348037}" destId="{A52A0455-90FF-4808-ABD0-F02540D31D5A}" srcOrd="4" destOrd="0" presId="urn:microsoft.com/office/officeart/2005/8/layout/target3"/>
    <dgm:cxn modelId="{D7DFF3EB-FF8F-49C3-9781-E42891F5DF8A}" type="presParOf" srcId="{333A1088-737F-45CB-B68E-254E46348037}" destId="{6140AFEC-043D-4C43-A2F9-D0F5331DF3A3}" srcOrd="5" destOrd="0" presId="urn:microsoft.com/office/officeart/2005/8/layout/target3"/>
    <dgm:cxn modelId="{0D1525EF-8763-4CB5-B8CC-1953D0C01BD0}" type="presParOf" srcId="{333A1088-737F-45CB-B68E-254E46348037}" destId="{9358AC05-5D7D-4327-9F80-1AD486AEA664}" srcOrd="6" destOrd="0" presId="urn:microsoft.com/office/officeart/2005/8/layout/target3"/>
    <dgm:cxn modelId="{58CBCEBA-776A-4338-AC22-EA8ADBEAEC3E}" type="presParOf" srcId="{333A1088-737F-45CB-B68E-254E46348037}" destId="{313FC574-E1CD-4FB4-B054-0B805CE0447D}" srcOrd="7" destOrd="0" presId="urn:microsoft.com/office/officeart/2005/8/layout/target3"/>
    <dgm:cxn modelId="{D3A08990-66A2-478A-BE7F-E4B67775A8BF}" type="presParOf" srcId="{333A1088-737F-45CB-B68E-254E46348037}" destId="{619D679B-A015-4ECF-8348-D1034C574F40}" srcOrd="8" destOrd="0" presId="urn:microsoft.com/office/officeart/2005/8/layout/target3"/>
    <dgm:cxn modelId="{D3633E5F-1CE5-4CE7-996C-FA7AB59A256A}" type="presParOf" srcId="{333A1088-737F-45CB-B68E-254E46348037}" destId="{5EADEC68-DC27-4179-998F-15CD834808A2}" srcOrd="9" destOrd="0" presId="urn:microsoft.com/office/officeart/2005/8/layout/target3"/>
    <dgm:cxn modelId="{4D712ED9-BACB-42E5-866D-2B2CF6243AC1}" type="presParOf" srcId="{333A1088-737F-45CB-B68E-254E46348037}" destId="{B8578831-437F-4501-8ADE-AE2A1799C643}" srcOrd="10" destOrd="0" presId="urn:microsoft.com/office/officeart/2005/8/layout/target3"/>
    <dgm:cxn modelId="{B9DF994C-5FDA-4DAD-AA30-61E3C83446DE}" type="presParOf" srcId="{333A1088-737F-45CB-B68E-254E46348037}" destId="{F217DB88-03EE-4B14-A303-4F9D49C289A7}" srcOrd="11" destOrd="0" presId="urn:microsoft.com/office/officeart/2005/8/layout/target3"/>
    <dgm:cxn modelId="{15FC7C47-34AE-471B-9200-C022475FBA06}" type="presParOf" srcId="{333A1088-737F-45CB-B68E-254E46348037}" destId="{76644BE8-9D7C-4C09-B250-3D10AF48CBB7}" srcOrd="12" destOrd="0" presId="urn:microsoft.com/office/officeart/2005/8/layout/target3"/>
    <dgm:cxn modelId="{0492912B-2594-4607-90D4-9D4CCC32FF75}" type="presParOf" srcId="{333A1088-737F-45CB-B68E-254E46348037}" destId="{EE85B701-7295-41C0-BA7A-34D3756A2AE6}" srcOrd="13" destOrd="0" presId="urn:microsoft.com/office/officeart/2005/8/layout/target3"/>
    <dgm:cxn modelId="{CB67B18B-DA6D-41AD-94CB-08F81BB0D3BD}" type="presParOf" srcId="{333A1088-737F-45CB-B68E-254E46348037}" destId="{8BEBB6EC-1DAA-4CAC-8A25-BC0FCBD5DBD5}" srcOrd="14" destOrd="0" presId="urn:microsoft.com/office/officeart/2005/8/layout/target3"/>
    <dgm:cxn modelId="{E59E40B9-A7E4-4CC2-8B57-8E2FB3482F56}" type="presParOf" srcId="{333A1088-737F-45CB-B68E-254E46348037}" destId="{AED2198E-93D5-4001-81B4-73124B309672}" srcOrd="15" destOrd="0" presId="urn:microsoft.com/office/officeart/2005/8/layout/target3"/>
    <dgm:cxn modelId="{E6AE855B-3504-4753-AF80-4F88A38848C2}" type="presParOf" srcId="{333A1088-737F-45CB-B68E-254E46348037}" destId="{2BE915AB-18AA-4053-B92C-3BFC9ED204BB}" srcOrd="16" destOrd="0" presId="urn:microsoft.com/office/officeart/2005/8/layout/target3"/>
    <dgm:cxn modelId="{F7B6D1EA-9DC2-45CB-8527-3536987392C9}" type="presParOf" srcId="{333A1088-737F-45CB-B68E-254E46348037}" destId="{6BB5E863-4638-4E1D-BFDE-399D028AC4ED}" srcOrd="17" destOrd="0" presId="urn:microsoft.com/office/officeart/2005/8/layout/target3"/>
    <dgm:cxn modelId="{6FFA9E93-177F-4F83-9CD2-FEF06A4B5891}" type="presParOf" srcId="{333A1088-737F-45CB-B68E-254E46348037}" destId="{D0E8B8A9-76C8-445B-9727-5936C7A5778A}" srcOrd="18" destOrd="0" presId="urn:microsoft.com/office/officeart/2005/8/layout/target3"/>
    <dgm:cxn modelId="{B00FD1C5-FF2E-4AC3-BD7D-3D16EF5D7BB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32 </a:t>
          </a:r>
          <a:r>
            <a:rPr lang="cs-CZ" sz="1400" kern="1200" smtClean="0"/>
            <a:t>INOVACE </a:t>
          </a:r>
          <a:r>
            <a:rPr lang="cs-CZ" sz="1400" kern="1200" smtClean="0"/>
            <a:t>10 </a:t>
          </a:r>
          <a:r>
            <a:rPr lang="cs-CZ" sz="1400" kern="1200" dirty="0" smtClean="0"/>
            <a:t>ČLOVĚK A JEHO SVĚT-Prvouka 1.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Popletené pohádky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23859-42FC-41F6-8D26-23904F37307E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6CA58E-A7ED-4EB7-BB8A-DD76408162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13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456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437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782548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90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203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455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804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794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033713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75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142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225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8440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768629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64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3811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2266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128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3938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7002553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807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868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B76BED2-1E79-4433-A317-A1E0C7546ED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27.7.2013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D870B1A-F51B-4575-B99C-4F13E9B4FEB5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203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B76BED2-1E79-4433-A317-A1E0C7546ED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27.7.2013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D870B1A-F51B-4575-B99C-4F13E9B4FEB5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482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751026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51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Žáci si hravou formou zopakují a procvičí znalost klasických českých pohádek </a:t>
            </a:r>
          </a:p>
          <a:p>
            <a:r>
              <a:rPr lang="cs-CZ" dirty="0" smtClean="0"/>
              <a:t>Mělo by předcházet čtení celé pohádky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Karel </a:t>
            </a:r>
            <a:r>
              <a:rPr lang="cs-CZ" dirty="0"/>
              <a:t>J</a:t>
            </a:r>
            <a:r>
              <a:rPr lang="cs-CZ" dirty="0" smtClean="0"/>
              <a:t>aromír Erben, Zlatá kniha pohádek</a:t>
            </a:r>
          </a:p>
          <a:p>
            <a:r>
              <a:rPr lang="cs-CZ" dirty="0" smtClean="0"/>
              <a:t>Nakl. </a:t>
            </a:r>
            <a:r>
              <a:rPr lang="cs-CZ" smtClean="0"/>
              <a:t>Fragment, Praha 2009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8713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POPLETENÉ POHÁDKY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Úkol:</a:t>
            </a:r>
          </a:p>
          <a:p>
            <a:r>
              <a:rPr lang="cs-CZ" dirty="0" smtClean="0"/>
              <a:t>V ukázkách, které ti přečte učitelka nebo starší spolužák, hledej nesmyslné nebo chybné údaje</a:t>
            </a:r>
          </a:p>
          <a:p>
            <a:r>
              <a:rPr lang="cs-CZ" dirty="0" smtClean="0"/>
              <a:t>Oprav nalezené chyby</a:t>
            </a:r>
          </a:p>
          <a:p>
            <a:r>
              <a:rPr lang="cs-CZ" dirty="0" smtClean="0"/>
              <a:t>Zkus převyprávět celou pohádku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08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dlouhý, široký a bystrozraký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Královic ohlédl se a viděl vysokého člověka, </a:t>
            </a:r>
            <a:r>
              <a:rPr lang="cs-CZ" dirty="0" err="1"/>
              <a:t>an</a:t>
            </a:r>
            <a:r>
              <a:rPr lang="cs-CZ" dirty="0"/>
              <a:t> za ním pospíchá.</a:t>
            </a:r>
          </a:p>
          <a:p>
            <a:r>
              <a:rPr lang="cs-CZ" dirty="0"/>
              <a:t>„Počkejte a </a:t>
            </a:r>
            <a:r>
              <a:rPr lang="cs-CZ" dirty="0" err="1"/>
              <a:t>vemte</a:t>
            </a:r>
            <a:r>
              <a:rPr lang="cs-CZ" dirty="0"/>
              <a:t> mne s sebou, a vezmete-li mne do služby, nebudete toho </a:t>
            </a:r>
            <a:r>
              <a:rPr lang="cs-CZ" dirty="0" err="1"/>
              <a:t>litovat.“„Kdopak</a:t>
            </a:r>
            <a:r>
              <a:rPr lang="cs-CZ" dirty="0"/>
              <a:t> jsi,“ řekl </a:t>
            </a:r>
            <a:r>
              <a:rPr lang="cs-CZ" dirty="0" err="1"/>
              <a:t>královic</a:t>
            </a:r>
            <a:r>
              <a:rPr lang="cs-CZ" dirty="0"/>
              <a:t>, „a co umíš </a:t>
            </a:r>
            <a:r>
              <a:rPr lang="cs-CZ" dirty="0" err="1"/>
              <a:t>dělat?“„Jmenuju</a:t>
            </a:r>
            <a:r>
              <a:rPr lang="cs-CZ" dirty="0"/>
              <a:t> se Dlouhý a umím se </a:t>
            </a:r>
            <a:r>
              <a:rPr lang="cs-CZ" dirty="0" smtClean="0"/>
              <a:t>zkracovat. </a:t>
            </a:r>
            <a:r>
              <a:rPr lang="cs-CZ" dirty="0"/>
              <a:t>Vidíte-li támhle na té vysoké jedli ptačí hnízdo? Já vám to hnízdo sundám a netřeba mi ani nahoru </a:t>
            </a:r>
            <a:r>
              <a:rPr lang="cs-CZ" dirty="0" err="1"/>
              <a:t>vylézt.“I</a:t>
            </a:r>
            <a:r>
              <a:rPr lang="cs-CZ" dirty="0"/>
              <a:t> začal se Dlouhý natahovat, tělo jeho kvapem rostlo, až byl tak vysoký jako ta </a:t>
            </a:r>
            <a:r>
              <a:rPr lang="cs-CZ" dirty="0" smtClean="0"/>
              <a:t>líska; </a:t>
            </a:r>
            <a:r>
              <a:rPr lang="cs-CZ" dirty="0"/>
              <a:t>pak sáhl pro to hnízdo a v okamžení smrštil se zas a </a:t>
            </a:r>
            <a:r>
              <a:rPr lang="cs-CZ" dirty="0" err="1"/>
              <a:t>královici</a:t>
            </a:r>
            <a:r>
              <a:rPr lang="cs-CZ" dirty="0"/>
              <a:t> ho podává.</a:t>
            </a:r>
          </a:p>
          <a:p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195736" y="3861048"/>
            <a:ext cx="158417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987824" y="5301208"/>
            <a:ext cx="86409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ový popisek 8"/>
          <p:cNvSpPr/>
          <p:nvPr/>
        </p:nvSpPr>
        <p:spPr>
          <a:xfrm>
            <a:off x="2361456" y="3534594"/>
            <a:ext cx="1418456" cy="30632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natahovat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Obdélníkový popisek 9"/>
          <p:cNvSpPr/>
          <p:nvPr/>
        </p:nvSpPr>
        <p:spPr>
          <a:xfrm>
            <a:off x="2987824" y="4994884"/>
            <a:ext cx="914400" cy="30632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jedle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34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zlatovláska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Ráno Jiřík přišel a král jemu řekl: „Má Zlatovláska koupala se v moři a ztratila tam zlatý </a:t>
            </a:r>
            <a:r>
              <a:rPr lang="cs-CZ" dirty="0" smtClean="0"/>
              <a:t>střevíc, </a:t>
            </a:r>
            <a:r>
              <a:rPr lang="cs-CZ" dirty="0"/>
              <a:t>ten musíš najít a přinést.“ – Jiřík šel k moři a chodil smutně po břehu; moře bylo čisté, ale tak hluboké, že nemohl ani dna dohlédnout, a což </a:t>
            </a:r>
            <a:r>
              <a:rPr lang="cs-CZ" dirty="0" smtClean="0"/>
              <a:t>teprve </a:t>
            </a:r>
            <a:r>
              <a:rPr lang="cs-CZ" dirty="0"/>
              <a:t>na dně vyhledat prsten? „Och, kdyby tu byla má </a:t>
            </a:r>
            <a:r>
              <a:rPr lang="cs-CZ" dirty="0" smtClean="0"/>
              <a:t>  velryba</a:t>
            </a:r>
            <a:r>
              <a:rPr lang="cs-CZ" dirty="0"/>
              <a:t>, ta by mi mohla pomoct!“ </a:t>
            </a:r>
          </a:p>
        </p:txBody>
      </p:sp>
      <p:sp>
        <p:nvSpPr>
          <p:cNvPr id="4" name="Obdélníkový popisek 3"/>
          <p:cNvSpPr/>
          <p:nvPr/>
        </p:nvSpPr>
        <p:spPr>
          <a:xfrm>
            <a:off x="1565666" y="2704491"/>
            <a:ext cx="1368152" cy="30632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prsten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Obdélníkový popisek 4"/>
          <p:cNvSpPr/>
          <p:nvPr/>
        </p:nvSpPr>
        <p:spPr>
          <a:xfrm>
            <a:off x="6156176" y="4553690"/>
            <a:ext cx="1548172" cy="459486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rgbClr val="FF0000"/>
                </a:solidFill>
              </a:rPr>
              <a:t>z</a:t>
            </a:r>
            <a:r>
              <a:rPr lang="cs-CZ" sz="2400" dirty="0" smtClean="0">
                <a:solidFill>
                  <a:srgbClr val="FF0000"/>
                </a:solidFill>
              </a:rPr>
              <a:t>latá ryba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1655676" y="3018884"/>
            <a:ext cx="118813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318194" y="5013176"/>
            <a:ext cx="12241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77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Tři zlaté vlasy děda vševěda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„Zdálo se mi o jednom městě, měli tam pramen </a:t>
            </a:r>
            <a:r>
              <a:rPr lang="cs-CZ" dirty="0" smtClean="0"/>
              <a:t>mrtvé </a:t>
            </a:r>
            <a:r>
              <a:rPr lang="cs-CZ" dirty="0"/>
              <a:t>vody; když někdo stonal a napil se jí, ozdravěl; a když umřel a tou vodou ho pokropili, zas ožil. Ale teď od dvaceti let voda přestala téct: je-li jaká pomoc, aby zas tekla?“</a:t>
            </a:r>
          </a:p>
          <a:p>
            <a:r>
              <a:rPr lang="cs-CZ" dirty="0"/>
              <a:t>„Snadná pomoc: v té studnici na prameni </a:t>
            </a:r>
            <a:r>
              <a:rPr lang="cs-CZ" dirty="0" smtClean="0"/>
              <a:t>bába </a:t>
            </a:r>
            <a:r>
              <a:rPr lang="cs-CZ" dirty="0"/>
              <a:t>sedí, nedá vodě téct; ať </a:t>
            </a:r>
            <a:r>
              <a:rPr lang="cs-CZ" dirty="0" smtClean="0"/>
              <a:t>ji </a:t>
            </a:r>
            <a:r>
              <a:rPr lang="cs-CZ" dirty="0"/>
              <a:t>zabijí a studnici vyčistí, poteče voda zas jako prve.“</a:t>
            </a:r>
          </a:p>
          <a:p>
            <a:endParaRPr lang="cs-CZ" dirty="0"/>
          </a:p>
        </p:txBody>
      </p:sp>
      <p:sp>
        <p:nvSpPr>
          <p:cNvPr id="4" name="Obdélníkový popisek 3"/>
          <p:cNvSpPr/>
          <p:nvPr/>
        </p:nvSpPr>
        <p:spPr>
          <a:xfrm>
            <a:off x="802432" y="2241957"/>
            <a:ext cx="914400" cy="30632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živé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755576" y="2564904"/>
            <a:ext cx="100811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956376" y="4581128"/>
            <a:ext cx="86409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ový popisek 8"/>
          <p:cNvSpPr/>
          <p:nvPr/>
        </p:nvSpPr>
        <p:spPr>
          <a:xfrm>
            <a:off x="7906072" y="4274804"/>
            <a:ext cx="914400" cy="30632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žába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87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Pták Ohnivák a liška Ryška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„Nejsem žádný zloděj,“ odpověděl </a:t>
            </a:r>
            <a:r>
              <a:rPr lang="cs-CZ" dirty="0" err="1"/>
              <a:t>královic</a:t>
            </a:r>
            <a:r>
              <a:rPr lang="cs-CZ" dirty="0"/>
              <a:t>, „ale přišel jsem pro zloděje, jehož ty přechováváš. Mám doma v naší královské zahradě jabloň, nese </a:t>
            </a:r>
            <a:r>
              <a:rPr lang="cs-CZ" dirty="0" smtClean="0"/>
              <a:t>zlaté hrušky: </a:t>
            </a:r>
            <a:r>
              <a:rPr lang="cs-CZ" dirty="0"/>
              <a:t>jen jedno za den vykvetlo, </a:t>
            </a:r>
            <a:r>
              <a:rPr lang="cs-CZ" dirty="0" smtClean="0"/>
              <a:t>vzrostlo </a:t>
            </a:r>
            <a:r>
              <a:rPr lang="cs-CZ" dirty="0"/>
              <a:t>a dozrálo, a tvůj pták Ohnivák je pokaždé v noci odnesl. A král, můj otec, těžce stůně, vadne mu srdce, a nepozdraví se, dokud neuslyší tvého ptáka Ohniváka </a:t>
            </a:r>
            <a:r>
              <a:rPr lang="cs-CZ" dirty="0" smtClean="0"/>
              <a:t>bučet. </a:t>
            </a:r>
            <a:r>
              <a:rPr lang="cs-CZ" dirty="0"/>
              <a:t>A proto tě prosím, dej mi ho.“</a:t>
            </a:r>
          </a:p>
        </p:txBody>
      </p:sp>
      <p:sp>
        <p:nvSpPr>
          <p:cNvPr id="4" name="Obdélníkový popisek 3"/>
          <p:cNvSpPr/>
          <p:nvPr/>
        </p:nvSpPr>
        <p:spPr>
          <a:xfrm>
            <a:off x="1707970" y="3032376"/>
            <a:ext cx="1944216" cy="468632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zlatá jablka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Obdélníkový popisek 4"/>
          <p:cNvSpPr/>
          <p:nvPr/>
        </p:nvSpPr>
        <p:spPr>
          <a:xfrm>
            <a:off x="5976156" y="5193548"/>
            <a:ext cx="1152128" cy="251676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zpívat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1691680" y="3501008"/>
            <a:ext cx="19442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6084168" y="5445224"/>
            <a:ext cx="93610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305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474</Words>
  <Application>Microsoft Office PowerPoint</Application>
  <PresentationFormat>Předvádění na obrazovce (4:3)</PresentationFormat>
  <Paragraphs>34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Cesta</vt:lpstr>
      <vt:lpstr>1_Cesta</vt:lpstr>
      <vt:lpstr>Prezentace aplikace PowerPoint</vt:lpstr>
      <vt:lpstr>Anotace a citace</vt:lpstr>
      <vt:lpstr>POPLETENÉ POHÁDKY</vt:lpstr>
      <vt:lpstr>dlouhý, široký a bystrozraký</vt:lpstr>
      <vt:lpstr>zlatovláska</vt:lpstr>
      <vt:lpstr>Tři zlaté vlasy děda vševěda</vt:lpstr>
      <vt:lpstr>Pták Ohnivák a liška Ryška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08G8</cp:lastModifiedBy>
  <cp:revision>6</cp:revision>
  <dcterms:created xsi:type="dcterms:W3CDTF">2013-06-18T07:26:32Z</dcterms:created>
  <dcterms:modified xsi:type="dcterms:W3CDTF">2013-07-27T12:30:08Z</dcterms:modified>
</cp:coreProperties>
</file>