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8"/>
  </p:notesMasterIdLst>
  <p:sldIdLst>
    <p:sldId id="257" r:id="rId2"/>
    <p:sldId id="258" r:id="rId3"/>
    <p:sldId id="265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400" dirty="0" smtClean="0"/>
            <a:t>NÁZEV ŠKOLY: Základní škola a Mateřská škola Vlastějovice, okres Kutná Hora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400" dirty="0" smtClean="0"/>
            <a:t>AUTOR: Mgr. </a:t>
          </a:r>
          <a:r>
            <a:rPr lang="cs-CZ" sz="1400" smtClean="0"/>
            <a:t>Olga Sýsová</a:t>
          </a:r>
          <a:endParaRPr lang="cs-CZ" sz="1400" dirty="0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400" dirty="0" smtClean="0"/>
            <a:t>NÁZEV: VY 32 </a:t>
          </a:r>
          <a:r>
            <a:rPr lang="cs-CZ" sz="1400" smtClean="0"/>
            <a:t>INOVACE 11 </a:t>
          </a:r>
          <a:r>
            <a:rPr lang="cs-CZ" sz="1400" dirty="0" smtClean="0"/>
            <a:t>ČLOVĚK A JEHO SVĚT-Prvouka 1.</a:t>
          </a:r>
          <a:endParaRPr lang="cs-CZ" sz="14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400" dirty="0" smtClean="0"/>
            <a:t>ČÍSLO PROJEKTU</a:t>
          </a:r>
          <a:r>
            <a:rPr lang="cs-CZ" sz="2000" dirty="0" smtClean="0"/>
            <a:t>: CZ.1.07/1.4.00/21.0896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7D356FD4-5DBA-45B8-83F2-01640ED454D7}">
      <dgm:prSet custT="1"/>
      <dgm:spPr/>
      <dgm:t>
        <a:bodyPr/>
        <a:lstStyle/>
        <a:p>
          <a:pPr rtl="0"/>
          <a:r>
            <a:rPr lang="cs-CZ" sz="1400" dirty="0" smtClean="0"/>
            <a:t>TÉMA</a:t>
          </a:r>
          <a:r>
            <a:rPr lang="cs-CZ" sz="2000" dirty="0" smtClean="0"/>
            <a:t>: T</a:t>
          </a:r>
          <a:r>
            <a:rPr lang="cs-CZ" sz="1600" dirty="0" smtClean="0"/>
            <a:t>ažní ptáci</a:t>
          </a:r>
          <a:endParaRPr lang="cs-CZ" dirty="0"/>
        </a:p>
      </dgm:t>
    </dgm:pt>
    <dgm:pt modelId="{745AE3BF-EDA2-4B12-8BBC-7952AB8358C9}" type="sibTrans" cxnId="{88CD716D-C9E7-437E-B132-01D87E8C65D2}">
      <dgm:prSet/>
      <dgm:spPr/>
      <dgm:t>
        <a:bodyPr/>
        <a:lstStyle/>
        <a:p>
          <a:endParaRPr lang="cs-CZ"/>
        </a:p>
      </dgm:t>
    </dgm:pt>
    <dgm:pt modelId="{1F89B4F8-48BB-416F-B2A4-A953D89B227A}" type="parTrans" cxnId="{88CD716D-C9E7-437E-B132-01D87E8C65D2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5EADEC68-DC27-4179-998F-15CD834808A2}" type="pres">
      <dgm:prSet presAssocID="{7D356FD4-5DBA-45B8-83F2-01640ED454D7}" presName="vertSpace4" presStyleLbl="node1" presStyleIdx="2" presStyleCnt="5"/>
      <dgm:spPr/>
    </dgm:pt>
    <dgm:pt modelId="{B8578831-437F-4501-8ADE-AE2A1799C643}" type="pres">
      <dgm:prSet presAssocID="{7D356FD4-5DBA-45B8-83F2-01640ED454D7}" presName="circle4" presStyleLbl="node1" presStyleIdx="3" presStyleCnt="5"/>
      <dgm:spPr/>
    </dgm:pt>
    <dgm:pt modelId="{F217DB88-03EE-4B14-A303-4F9D49C289A7}" type="pres">
      <dgm:prSet presAssocID="{7D356FD4-5DBA-45B8-83F2-01640ED454D7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0E8B8A9-76C8-445B-9727-5936C7A5778A}" type="pres">
      <dgm:prSet presAssocID="{7D356FD4-5DBA-45B8-83F2-01640ED454D7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0807E4F-1157-4CBC-BD19-4E9C92140739}" type="presOf" srcId="{4C35D32F-0EAB-4CD7-82EE-45574DC2A586}" destId="{890E4F0B-2866-4A3F-A3C7-2A14B1797930}" srcOrd="1" destOrd="0" presId="urn:microsoft.com/office/officeart/2005/8/layout/target3"/>
    <dgm:cxn modelId="{88288C8C-7AE6-4526-AF67-7EC33F0E9D73}" type="presOf" srcId="{B651F6E3-6281-48DB-9319-2AEAFDAE7572}" destId="{619D679B-A015-4ECF-8348-D1034C574F40}" srcOrd="0" destOrd="0" presId="urn:microsoft.com/office/officeart/2005/8/layout/target3"/>
    <dgm:cxn modelId="{03F8EF4D-7B4F-4ADE-9BA0-167BE89D201D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8CD716D-C9E7-437E-B132-01D87E8C65D2}" srcId="{757F3AB3-0718-4624-B441-E567A8F0AB56}" destId="{7D356FD4-5DBA-45B8-83F2-01640ED454D7}" srcOrd="3" destOrd="0" parTransId="{1F89B4F8-48BB-416F-B2A4-A953D89B227A}" sibTransId="{745AE3BF-EDA2-4B12-8BBC-7952AB8358C9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F137070-1CCC-45F7-8573-E69CAAB8CFDB}" type="presOf" srcId="{D1D4F407-5343-4D3F-B5B9-D407B03CAEB4}" destId="{AED2198E-93D5-4001-81B4-73124B309672}" srcOrd="1" destOrd="0" presId="urn:microsoft.com/office/officeart/2005/8/layout/target3"/>
    <dgm:cxn modelId="{85FB7435-8F1A-40A0-B57A-BC7AD1FAFF43}" type="presOf" srcId="{7D356FD4-5DBA-45B8-83F2-01640ED454D7}" destId="{F217DB88-03EE-4B14-A303-4F9D49C289A7}" srcOrd="0" destOrd="0" presId="urn:microsoft.com/office/officeart/2005/8/layout/target3"/>
    <dgm:cxn modelId="{12B8FF48-7081-4336-AA4E-8ABC5E7DEC5A}" type="presOf" srcId="{757F3AB3-0718-4624-B441-E567A8F0AB56}" destId="{333A1088-737F-45CB-B68E-254E46348037}" srcOrd="0" destOrd="0" presId="urn:microsoft.com/office/officeart/2005/8/layout/target3"/>
    <dgm:cxn modelId="{B1012D86-D976-423F-8DFC-A0EDA45F1666}" type="presOf" srcId="{D1D4F407-5343-4D3F-B5B9-D407B03CAEB4}" destId="{D005CE8C-CC26-4C3E-AC11-E15060ECD759}" srcOrd="0" destOrd="0" presId="urn:microsoft.com/office/officeart/2005/8/layout/target3"/>
    <dgm:cxn modelId="{86055635-94E7-471D-BC8D-FDB6553FA1DF}" type="presOf" srcId="{D1B46980-6531-4606-95E6-44980827E919}" destId="{6140AFEC-043D-4C43-A2F9-D0F5331DF3A3}" srcOrd="0" destOrd="0" presId="urn:microsoft.com/office/officeart/2005/8/layout/target3"/>
    <dgm:cxn modelId="{1D2F4718-6CB8-4200-A5E6-2C53A574A9F8}" type="presOf" srcId="{7D356FD4-5DBA-45B8-83F2-01640ED454D7}" destId="{D0E8B8A9-76C8-445B-9727-5936C7A5778A}" srcOrd="1" destOrd="0" presId="urn:microsoft.com/office/officeart/2005/8/layout/target3"/>
    <dgm:cxn modelId="{A2CE59BA-B0EC-4A5E-875C-50759542A693}" type="presOf" srcId="{4C35D32F-0EAB-4CD7-82EE-45574DC2A586}" destId="{8BEBB6EC-1DAA-4CAC-8A25-BC0FCBD5DBD5}" srcOrd="0" destOrd="0" presId="urn:microsoft.com/office/officeart/2005/8/layout/target3"/>
    <dgm:cxn modelId="{C1510174-8BFB-40D4-B1C0-4960D5D216BF}" type="presOf" srcId="{B651F6E3-6281-48DB-9319-2AEAFDAE7572}" destId="{6BB5E863-4638-4E1D-BFDE-399D028AC4ED}" srcOrd="1" destOrd="0" presId="urn:microsoft.com/office/officeart/2005/8/layout/target3"/>
    <dgm:cxn modelId="{7110B412-81C4-485F-8EC3-B4423E192243}" type="presParOf" srcId="{333A1088-737F-45CB-B68E-254E46348037}" destId="{F5ABB229-8D3B-4694-996A-96F23CF14429}" srcOrd="0" destOrd="0" presId="urn:microsoft.com/office/officeart/2005/8/layout/target3"/>
    <dgm:cxn modelId="{CA7F43FD-1E7A-41FC-A4A8-617018C70774}" type="presParOf" srcId="{333A1088-737F-45CB-B68E-254E46348037}" destId="{F41139FD-01EE-4571-8B17-4FB00FC51163}" srcOrd="1" destOrd="0" presId="urn:microsoft.com/office/officeart/2005/8/layout/target3"/>
    <dgm:cxn modelId="{A0F8F8DD-C84D-46C2-85FF-23A2D75B6DC1}" type="presParOf" srcId="{333A1088-737F-45CB-B68E-254E46348037}" destId="{D005CE8C-CC26-4C3E-AC11-E15060ECD759}" srcOrd="2" destOrd="0" presId="urn:microsoft.com/office/officeart/2005/8/layout/target3"/>
    <dgm:cxn modelId="{0EE4937C-1774-46EC-A750-4DF2B673FD12}" type="presParOf" srcId="{333A1088-737F-45CB-B68E-254E46348037}" destId="{2C702D82-9B77-49B7-9568-BB8EB47C3372}" srcOrd="3" destOrd="0" presId="urn:microsoft.com/office/officeart/2005/8/layout/target3"/>
    <dgm:cxn modelId="{754697E4-63F2-49DA-B8A7-22C71ADC58D7}" type="presParOf" srcId="{333A1088-737F-45CB-B68E-254E46348037}" destId="{A52A0455-90FF-4808-ABD0-F02540D31D5A}" srcOrd="4" destOrd="0" presId="urn:microsoft.com/office/officeart/2005/8/layout/target3"/>
    <dgm:cxn modelId="{3ABB6920-714E-488E-A760-CE8E19B0B5C9}" type="presParOf" srcId="{333A1088-737F-45CB-B68E-254E46348037}" destId="{6140AFEC-043D-4C43-A2F9-D0F5331DF3A3}" srcOrd="5" destOrd="0" presId="urn:microsoft.com/office/officeart/2005/8/layout/target3"/>
    <dgm:cxn modelId="{6941AEB4-9175-4B58-B806-15BEAEAD75CE}" type="presParOf" srcId="{333A1088-737F-45CB-B68E-254E46348037}" destId="{9358AC05-5D7D-4327-9F80-1AD486AEA664}" srcOrd="6" destOrd="0" presId="urn:microsoft.com/office/officeart/2005/8/layout/target3"/>
    <dgm:cxn modelId="{A37FBE00-1F76-4C33-8C03-18EE55B08F87}" type="presParOf" srcId="{333A1088-737F-45CB-B68E-254E46348037}" destId="{313FC574-E1CD-4FB4-B054-0B805CE0447D}" srcOrd="7" destOrd="0" presId="urn:microsoft.com/office/officeart/2005/8/layout/target3"/>
    <dgm:cxn modelId="{AF57035E-6F2E-491D-85F0-5C83B0A65D40}" type="presParOf" srcId="{333A1088-737F-45CB-B68E-254E46348037}" destId="{619D679B-A015-4ECF-8348-D1034C574F40}" srcOrd="8" destOrd="0" presId="urn:microsoft.com/office/officeart/2005/8/layout/target3"/>
    <dgm:cxn modelId="{E82474D0-1569-4E62-854F-A241AABB0FAB}" type="presParOf" srcId="{333A1088-737F-45CB-B68E-254E46348037}" destId="{5EADEC68-DC27-4179-998F-15CD834808A2}" srcOrd="9" destOrd="0" presId="urn:microsoft.com/office/officeart/2005/8/layout/target3"/>
    <dgm:cxn modelId="{5EEAD9BA-A6CE-4F7B-8BC3-4C3ED31B2B24}" type="presParOf" srcId="{333A1088-737F-45CB-B68E-254E46348037}" destId="{B8578831-437F-4501-8ADE-AE2A1799C643}" srcOrd="10" destOrd="0" presId="urn:microsoft.com/office/officeart/2005/8/layout/target3"/>
    <dgm:cxn modelId="{712D755B-A378-408E-A12B-28D8531E6365}" type="presParOf" srcId="{333A1088-737F-45CB-B68E-254E46348037}" destId="{F217DB88-03EE-4B14-A303-4F9D49C289A7}" srcOrd="11" destOrd="0" presId="urn:microsoft.com/office/officeart/2005/8/layout/target3"/>
    <dgm:cxn modelId="{31D855B1-B3CB-429B-9441-8577880CA037}" type="presParOf" srcId="{333A1088-737F-45CB-B68E-254E46348037}" destId="{76644BE8-9D7C-4C09-B250-3D10AF48CBB7}" srcOrd="12" destOrd="0" presId="urn:microsoft.com/office/officeart/2005/8/layout/target3"/>
    <dgm:cxn modelId="{0ECAA994-C12C-4FB4-8BC9-A9438471F0AA}" type="presParOf" srcId="{333A1088-737F-45CB-B68E-254E46348037}" destId="{EE85B701-7295-41C0-BA7A-34D3756A2AE6}" srcOrd="13" destOrd="0" presId="urn:microsoft.com/office/officeart/2005/8/layout/target3"/>
    <dgm:cxn modelId="{2C54D242-8EB8-47BA-807A-11FFD03D80C3}" type="presParOf" srcId="{333A1088-737F-45CB-B68E-254E46348037}" destId="{8BEBB6EC-1DAA-4CAC-8A25-BC0FCBD5DBD5}" srcOrd="14" destOrd="0" presId="urn:microsoft.com/office/officeart/2005/8/layout/target3"/>
    <dgm:cxn modelId="{3998199B-010A-4C75-8120-D948AC02B638}" type="presParOf" srcId="{333A1088-737F-45CB-B68E-254E46348037}" destId="{AED2198E-93D5-4001-81B4-73124B309672}" srcOrd="15" destOrd="0" presId="urn:microsoft.com/office/officeart/2005/8/layout/target3"/>
    <dgm:cxn modelId="{DCCFD087-C9C2-4910-B642-DEFE3F23FD89}" type="presParOf" srcId="{333A1088-737F-45CB-B68E-254E46348037}" destId="{2BE915AB-18AA-4053-B92C-3BFC9ED204BB}" srcOrd="16" destOrd="0" presId="urn:microsoft.com/office/officeart/2005/8/layout/target3"/>
    <dgm:cxn modelId="{8D151A54-1948-4D71-B58E-7E7E3DE0938A}" type="presParOf" srcId="{333A1088-737F-45CB-B68E-254E46348037}" destId="{6BB5E863-4638-4E1D-BFDE-399D028AC4ED}" srcOrd="17" destOrd="0" presId="urn:microsoft.com/office/officeart/2005/8/layout/target3"/>
    <dgm:cxn modelId="{984A85FA-F6B9-4A94-A965-DAD0771C4318}" type="presParOf" srcId="{333A1088-737F-45CB-B68E-254E46348037}" destId="{D0E8B8A9-76C8-445B-9727-5936C7A5778A}" srcOrd="18" destOrd="0" presId="urn:microsoft.com/office/officeart/2005/8/layout/target3"/>
    <dgm:cxn modelId="{9A2170DB-3161-4914-B2D2-7A1F7F2128B8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44450" dist="50800" dir="5400000" sx="96000" rotWithShape="0">
            <a:srgbClr val="000000">
              <a:alpha val="34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0400000"/>
          </a:lightRig>
        </a:scene3d>
        <a:sp3d contourW="15875" prstMaterial="metal">
          <a:bevelT w="101600" h="25400" prst="softRound"/>
          <a:contourClr>
            <a:schemeClr val="accent1">
              <a:hueOff val="0"/>
              <a:satOff val="0"/>
              <a:lumOff val="0"/>
              <a:alphaOff val="0"/>
              <a:shade val="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0400000"/>
          </a:lightRig>
        </a:scene3d>
        <a:sp3d>
          <a:bevelT w="50800" h="127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 ŠKOLY: Základní škola a Mateřská škola Vlastějovice, okres Kutná Hora</a:t>
          </a:r>
          <a:endParaRPr lang="cs-CZ" sz="14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44450" dist="50800" dir="5400000" sx="96000" rotWithShape="0">
            <a:srgbClr val="000000">
              <a:alpha val="34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0400000"/>
          </a:lightRig>
        </a:scene3d>
        <a:sp3d contourW="15875" prstMaterial="metal">
          <a:bevelT w="101600" h="25400" prst="softRound"/>
          <a:contourClr>
            <a:schemeClr val="accent1">
              <a:hueOff val="0"/>
              <a:satOff val="0"/>
              <a:lumOff val="0"/>
              <a:alphaOff val="0"/>
              <a:shade val="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0400000"/>
          </a:lightRig>
        </a:scene3d>
        <a:sp3d>
          <a:bevelT w="50800" h="127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Mgr. </a:t>
          </a:r>
          <a:r>
            <a:rPr lang="cs-CZ" sz="1400" kern="1200" smtClean="0"/>
            <a:t>Olga Sýsová</a:t>
          </a:r>
          <a:endParaRPr lang="cs-CZ" sz="14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44450" dist="50800" dir="5400000" sx="96000" rotWithShape="0">
            <a:srgbClr val="000000">
              <a:alpha val="34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0400000"/>
          </a:lightRig>
        </a:scene3d>
        <a:sp3d contourW="15875" prstMaterial="metal">
          <a:bevelT w="101600" h="25400" prst="softRound"/>
          <a:contourClr>
            <a:schemeClr val="accent1">
              <a:hueOff val="0"/>
              <a:satOff val="0"/>
              <a:lumOff val="0"/>
              <a:alphaOff val="0"/>
              <a:shade val="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0400000"/>
          </a:lightRig>
        </a:scene3d>
        <a:sp3d>
          <a:bevelT w="50800" h="127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NÁZEV: VY 32 </a:t>
          </a:r>
          <a:r>
            <a:rPr lang="cs-CZ" sz="1400" kern="1200" smtClean="0"/>
            <a:t>INOVACE 11 </a:t>
          </a:r>
          <a:r>
            <a:rPr lang="cs-CZ" sz="1400" kern="1200" dirty="0" smtClean="0"/>
            <a:t>ČLOVĚK A JEHO SVĚT-Prvouka 1.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B8578831-437F-4501-8ADE-AE2A1799C643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44450" dist="50800" dir="5400000" sx="96000" rotWithShape="0">
            <a:srgbClr val="000000">
              <a:alpha val="34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0400000"/>
          </a:lightRig>
        </a:scene3d>
        <a:sp3d contourW="15875" prstMaterial="metal">
          <a:bevelT w="101600" h="25400" prst="softRound"/>
          <a:contourClr>
            <a:schemeClr val="accent1">
              <a:hueOff val="0"/>
              <a:satOff val="0"/>
              <a:lumOff val="0"/>
              <a:alphaOff val="0"/>
              <a:shade val="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217DB88-03EE-4B14-A303-4F9D49C289A7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0400000"/>
          </a:lightRig>
        </a:scene3d>
        <a:sp3d>
          <a:bevelT w="50800" h="127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</a:t>
          </a:r>
          <a:r>
            <a:rPr lang="cs-CZ" sz="2000" kern="1200" dirty="0" smtClean="0"/>
            <a:t>: T</a:t>
          </a:r>
          <a:r>
            <a:rPr lang="cs-CZ" sz="1600" kern="1200" dirty="0" smtClean="0"/>
            <a:t>ažní ptáci</a:t>
          </a:r>
          <a:endParaRPr lang="cs-CZ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5000"/>
                <a:satMod val="12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44450" dist="50800" dir="5400000" sx="96000" rotWithShape="0">
            <a:srgbClr val="000000">
              <a:alpha val="34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0400000"/>
          </a:lightRig>
        </a:scene3d>
        <a:sp3d contourW="15875" prstMaterial="metal">
          <a:bevelT w="101600" h="25400" prst="softRound"/>
          <a:contourClr>
            <a:schemeClr val="accent1">
              <a:hueOff val="0"/>
              <a:satOff val="0"/>
              <a:lumOff val="0"/>
              <a:alphaOff val="0"/>
              <a:shade val="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0400000"/>
          </a:lightRig>
        </a:scene3d>
        <a:sp3d>
          <a:bevelT w="50800" h="127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ČÍSLO PROJEKTU</a:t>
          </a:r>
          <a:r>
            <a:rPr lang="cs-CZ" sz="2000" kern="1200" dirty="0" smtClean="0"/>
            <a:t>: CZ.1.07/1.4.00/21.0896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5C384D-3494-4D0B-8AE1-8E5631434767}" type="datetimeFigureOut">
              <a:rPr lang="cs-CZ" smtClean="0"/>
              <a:pPr/>
              <a:t>29.7.2013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63E887-1937-4ACB-BD88-BD297599F97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374124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29.7.2013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29.7.2013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FFF39D"/>
                </a:solidFill>
              </a:rPr>
              <a:pPr/>
              <a:t>29.7.2013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29.7.2013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29.7.2013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29.7.2013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29.7.2013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29.7.2013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29.7.2013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29.7.2013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29.7.2013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2B76BED2-1E79-4433-A317-A1E0C7546EDA}" type="datetimeFigureOut">
              <a:rPr lang="cs-CZ" smtClean="0"/>
              <a:pPr/>
              <a:t>29.7.2013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BD870B1A-F51B-4575-B99C-4F13E9B4FEB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eg"/><Relationship Id="rId4" Type="http://schemas.openxmlformats.org/officeDocument/2006/relationships/image" Target="../media/image5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926148024"/>
              </p:ext>
            </p:extLst>
          </p:nvPr>
        </p:nvGraphicFramePr>
        <p:xfrm>
          <a:off x="539552" y="836712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52641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a 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Žáci se seznámí </a:t>
            </a:r>
            <a:r>
              <a:rPr lang="cs-CZ" dirty="0" smtClean="0"/>
              <a:t>                 s </a:t>
            </a:r>
            <a:r>
              <a:rPr lang="cs-CZ" dirty="0" smtClean="0"/>
              <a:t>pojmem tažní= </a:t>
            </a:r>
            <a:r>
              <a:rPr lang="cs-CZ" dirty="0"/>
              <a:t>stěhovaví </a:t>
            </a:r>
            <a:r>
              <a:rPr lang="cs-CZ" dirty="0" smtClean="0"/>
              <a:t> práci</a:t>
            </a:r>
          </a:p>
          <a:p>
            <a:r>
              <a:rPr lang="cs-CZ" dirty="0" smtClean="0"/>
              <a:t>Učitel vysvětlí, proč se ptáci stěhují 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/>
              <a:t>Cestička do školy-Prvouka pro 1.r. ZŠ</a:t>
            </a:r>
          </a:p>
          <a:p>
            <a:pPr marL="0" indent="0">
              <a:buNone/>
            </a:pPr>
            <a:r>
              <a:rPr lang="cs-CZ" dirty="0"/>
              <a:t>Dr. Hana </a:t>
            </a:r>
            <a:r>
              <a:rPr lang="cs-CZ" dirty="0" err="1"/>
              <a:t>Rezutková</a:t>
            </a:r>
            <a:r>
              <a:rPr lang="cs-CZ" dirty="0"/>
              <a:t>, </a:t>
            </a:r>
          </a:p>
          <a:p>
            <a:pPr marL="0" indent="0">
              <a:buNone/>
            </a:pPr>
            <a:r>
              <a:rPr lang="cs-CZ" dirty="0"/>
              <a:t>nakl. Alter, Praha 2003</a:t>
            </a:r>
          </a:p>
          <a:p>
            <a:r>
              <a:rPr lang="cs-CZ" smtClean="0"/>
              <a:t>Snímky</a:t>
            </a:r>
            <a:r>
              <a:rPr lang="cs-CZ" dirty="0" smtClean="0"/>
              <a:t>: Klipart</a:t>
            </a:r>
          </a:p>
          <a:p>
            <a:r>
              <a:rPr lang="cs-CZ" dirty="0"/>
              <a:t>http://upload.wikimedia.org/wikipedia/commons/thumb/6/6f/Corvus_frugilegus_2.jpg/235px-Corvus_frugilegus_2.jpg</a:t>
            </a:r>
          </a:p>
        </p:txBody>
      </p:sp>
    </p:spTree>
    <p:extLst>
      <p:ext uri="{BB962C8B-B14F-4D97-AF65-F5344CB8AC3E}">
        <p14:creationId xmlns:p14="http://schemas.microsoft.com/office/powerpoint/2010/main" xmlns="" val="1308149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Slyšeli jste někdy slova „tažní ptáci“?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Možná vám budou bližší slova „stěhovaví ptáci“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52698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240133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U</a:t>
            </a:r>
            <a:r>
              <a:rPr lang="cs-CZ" dirty="0" smtClean="0"/>
              <a:t>míš </a:t>
            </a:r>
            <a:r>
              <a:rPr lang="cs-CZ" dirty="0" smtClean="0"/>
              <a:t>mi odpovědět na otázku: „Proč někteří ptáci na podzim odlétají?“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4509120"/>
            <a:ext cx="6777317" cy="1323509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Např. vlaštovky se živí hmyzem. Tak by </a:t>
            </a:r>
            <a:r>
              <a:rPr lang="cs-CZ" dirty="0" smtClean="0"/>
              <a:t>                  u </a:t>
            </a:r>
            <a:r>
              <a:rPr lang="cs-CZ" dirty="0" smtClean="0"/>
              <a:t>nás nenašly v zimě potravu. Proto odlétají na jih. Na jaře se vracejí hnízdit k nám.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3744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745152"/>
          </a:xfrm>
        </p:spPr>
        <p:txBody>
          <a:bodyPr>
            <a:normAutofit fontScale="90000"/>
          </a:bodyPr>
          <a:lstStyle/>
          <a:p>
            <a:r>
              <a:rPr lang="cs-CZ" sz="2800" dirty="0" smtClean="0"/>
              <a:t>Pojmenuj stěhovavé ptáky na obrázcích: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042416" y="1844824"/>
            <a:ext cx="3419856" cy="2304256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08G8\AppData\Local\Microsoft\Windows\Temporary Internet Files\Content.IE5\QWL0J1TS\MC900329536[1].wmf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390822"/>
            <a:ext cx="1795604" cy="1779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08G8\AppData\Local\Microsoft\Windows\Temporary Internet Files\Content.IE5\3HO4C233\MC90008403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355442"/>
            <a:ext cx="1471698" cy="1689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08G8\AppData\Local\Microsoft\Windows\Temporary Internet Files\Content.IE5\M5QGND5X\MC90008391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44001" y="2636912"/>
            <a:ext cx="1903746" cy="989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08G8\AppData\Local\Microsoft\Windows\Temporary Internet Files\Content.IE5\8VNP16VR\MP90018051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7312" y="2206230"/>
            <a:ext cx="1515232" cy="2332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043608" y="5373216"/>
            <a:ext cx="66447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Vlaštovka                kukačka            špaček                     čáp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80643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Víš, který ptačí druh naopak na zimu přilétá k nám?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Havran polní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284984"/>
            <a:ext cx="2238375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723798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153</Words>
  <Application>Microsoft Office PowerPoint</Application>
  <PresentationFormat>Předvádění na obrazovce (4:3)</PresentationFormat>
  <Paragraphs>26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Austin</vt:lpstr>
      <vt:lpstr>Snímek 1</vt:lpstr>
      <vt:lpstr>Anotace a citace</vt:lpstr>
      <vt:lpstr>Slyšeli jste někdy slova „tažní ptáci“?</vt:lpstr>
      <vt:lpstr>  Umíš mi odpovědět na otázku: „Proč někteří ptáci na podzim odlétají?“</vt:lpstr>
      <vt:lpstr>Pojmenuj stěhovavé ptáky na obrázcích:</vt:lpstr>
      <vt:lpstr>Víš, který ptačí druh naopak na zimu přilétá k nám?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Sýsová</dc:creator>
  <cp:lastModifiedBy>Dum</cp:lastModifiedBy>
  <cp:revision>22</cp:revision>
  <dcterms:created xsi:type="dcterms:W3CDTF">2013-03-18T07:35:41Z</dcterms:created>
  <dcterms:modified xsi:type="dcterms:W3CDTF">2013-07-29T14:19:49Z</dcterms:modified>
</cp:coreProperties>
</file>