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FFFF00"/>
    <a:srgbClr val="3399FF"/>
    <a:srgbClr val="CC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8F463C-904D-4E87-95BB-B8B9E4BC9CC7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F437FEC-1C5C-4935-BEBE-3D778E8B1C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8F463C-904D-4E87-95BB-B8B9E4BC9CC7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F437FEC-1C5C-4935-BEBE-3D778E8B1C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8F463C-904D-4E87-95BB-B8B9E4BC9CC7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F437FEC-1C5C-4935-BEBE-3D778E8B1C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8F463C-904D-4E87-95BB-B8B9E4BC9CC7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F437FEC-1C5C-4935-BEBE-3D778E8B1C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8F463C-904D-4E87-95BB-B8B9E4BC9CC7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F437FEC-1C5C-4935-BEBE-3D778E8B1C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8F463C-904D-4E87-95BB-B8B9E4BC9CC7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F437FEC-1C5C-4935-BEBE-3D778E8B1C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8F463C-904D-4E87-95BB-B8B9E4BC9CC7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F437FEC-1C5C-4935-BEBE-3D778E8B1C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8F463C-904D-4E87-95BB-B8B9E4BC9CC7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F437FEC-1C5C-4935-BEBE-3D778E8B1C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8F463C-904D-4E87-95BB-B8B9E4BC9CC7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F437FEC-1C5C-4935-BEBE-3D778E8B1C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8F463C-904D-4E87-95BB-B8B9E4BC9CC7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F437FEC-1C5C-4935-BEBE-3D778E8B1C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8F463C-904D-4E87-95BB-B8B9E4BC9CC7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F437FEC-1C5C-4935-BEBE-3D778E8B1C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B78F463C-904D-4E87-95BB-B8B9E4BC9CC7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EF437FEC-1C5C-4935-BEBE-3D778E8B1C0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officeimg.vo.msecnd.net/en-us/images/MH900441294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6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18488" cy="2146300"/>
          </a:xfrm>
        </p:spPr>
        <p:txBody>
          <a:bodyPr/>
          <a:lstStyle/>
          <a:p>
            <a:pPr algn="ctr"/>
            <a:r>
              <a:rPr lang="cs-CZ" sz="60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Matematika</a:t>
            </a:r>
            <a:br>
              <a:rPr lang="cs-CZ" sz="60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60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II. STUPEŇ</a:t>
            </a:r>
            <a:endParaRPr lang="cs-CZ" b="1" dirty="0">
              <a:solidFill>
                <a:srgbClr val="9999FF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8195" name="Picture 3"/>
          <p:cNvPicPr>
            <a:picLocks noGrp="1" noChangeAspect="1" noChangeArrowheads="1"/>
          </p:cNvPicPr>
          <p:nvPr>
            <p:ph type="body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476375" y="3213100"/>
            <a:ext cx="6408738" cy="936625"/>
          </a:xfrm>
        </p:spPr>
      </p:pic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2282990" y="5156479"/>
            <a:ext cx="463518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VY_32_INOVACE_14_09_slovní úloha </a:t>
            </a: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3740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404664"/>
            <a:ext cx="7772400" cy="1470025"/>
          </a:xfrm>
        </p:spPr>
        <p:style>
          <a:lnRef idx="0">
            <a:scrgbClr r="0" g="0" b="0"/>
          </a:lnRef>
          <a:fillRef idx="1003">
            <a:schemeClr val="dk2"/>
          </a:fillRef>
          <a:effectRef idx="0">
            <a:scrgbClr r="0" g="0" b="0"/>
          </a:effectRef>
          <a:fontRef idx="major"/>
        </p:style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Motorka jede průměrnou rychlostí 85 km za hodinu.</a:t>
            </a:r>
            <a:endParaRPr lang="cs-CZ" sz="40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47204" y="1916832"/>
            <a:ext cx="7632848" cy="1392560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 algn="ctr"/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Kolik kilometrů ujede za 3, 7, 12 a 18 hodin?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0158"/>
          <a:stretch/>
        </p:blipFill>
        <p:spPr bwMode="auto">
          <a:xfrm>
            <a:off x="2915816" y="3735233"/>
            <a:ext cx="3095625" cy="24716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02629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92696"/>
            <a:ext cx="8183880" cy="105156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5300" dirty="0" smtClean="0">
                <a:solidFill>
                  <a:srgbClr val="FF6600"/>
                </a:solidFill>
              </a:rPr>
              <a:t>Motorka</a:t>
            </a:r>
            <a:r>
              <a:rPr lang="cs-CZ" dirty="0" smtClean="0">
                <a:solidFill>
                  <a:srgbClr val="FF6600"/>
                </a:solidFill>
              </a:rPr>
              <a:t> jede průměrnou rychlostí 85 km za hodinu.</a:t>
            </a:r>
            <a:endParaRPr lang="cs-CZ" dirty="0">
              <a:solidFill>
                <a:srgbClr val="FF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147248" cy="1937376"/>
          </a:xfrm>
        </p:spPr>
        <p:txBody>
          <a:bodyPr>
            <a:normAutofit fontScale="92500" lnSpcReduction="20000"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1 hodina 85 km/h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sz="4000" b="1" dirty="0" smtClean="0">
                <a:solidFill>
                  <a:srgbClr val="00B0F0"/>
                </a:solidFill>
              </a:rPr>
              <a:t>3 hodiny</a:t>
            </a:r>
            <a:r>
              <a:rPr lang="cs-CZ" sz="4000" dirty="0" smtClean="0"/>
              <a:t>:        </a:t>
            </a:r>
          </a:p>
          <a:p>
            <a:r>
              <a:rPr lang="cs-CZ" sz="4000" b="1" dirty="0" smtClean="0">
                <a:solidFill>
                  <a:srgbClr val="00B0F0"/>
                </a:solidFill>
              </a:rPr>
              <a:t>3 . </a:t>
            </a:r>
            <a:r>
              <a:rPr lang="cs-CZ" sz="4000" b="1" dirty="0" smtClean="0">
                <a:solidFill>
                  <a:srgbClr val="00B050"/>
                </a:solidFill>
              </a:rPr>
              <a:t>85</a:t>
            </a:r>
            <a:r>
              <a:rPr lang="cs-CZ" sz="4000" b="1" dirty="0" smtClean="0">
                <a:solidFill>
                  <a:srgbClr val="00B0F0"/>
                </a:solidFill>
              </a:rPr>
              <a:t> = 255</a:t>
            </a:r>
          </a:p>
          <a:p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366401" y="4725144"/>
            <a:ext cx="8147248" cy="1937376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lvl1pPr marL="265176" indent="-265176" algn="l" rtl="0" eaLnBrk="1" latinLnBrk="0" hangingPunct="1">
              <a:spcBef>
                <a:spcPts val="25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8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548640" indent="-201168" algn="l" rtl="0" eaLnBrk="1" latinLnBrk="0" hangingPunct="1">
              <a:spcBef>
                <a:spcPts val="250"/>
              </a:spcBef>
              <a:buClr>
                <a:schemeClr val="accent1"/>
              </a:buClr>
              <a:buSzPct val="100000"/>
              <a:buFont typeface="Verdana"/>
              <a:buChar char="◦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86384" indent="-182880" algn="l" rtl="0" eaLnBrk="1" latinLnBrk="0" hangingPunct="1">
              <a:spcBef>
                <a:spcPts val="250"/>
              </a:spcBef>
              <a:buClr>
                <a:schemeClr val="accent2">
                  <a:tint val="85000"/>
                  <a:satMod val="285000"/>
                </a:schemeClr>
              </a:buClr>
              <a:buSzPct val="100000"/>
              <a:buFont typeface="Wingdings 2"/>
              <a:buChar char="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4128" indent="-182880" algn="l" rtl="0" eaLnBrk="1" latinLnBrk="0" hangingPunct="1">
              <a:spcBef>
                <a:spcPts val="230"/>
              </a:spcBef>
              <a:buClr>
                <a:schemeClr val="accent2">
                  <a:tint val="85000"/>
                  <a:satMod val="285000"/>
                </a:schemeClr>
              </a:buClr>
              <a:buSzPct val="112000"/>
              <a:buFont typeface="Verdana"/>
              <a:buChar char="◦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rtl="0" eaLnBrk="1" latinLnBrk="0" hangingPunct="1">
              <a:spcBef>
                <a:spcPts val="250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490472" indent="-182880" algn="l" rtl="0" eaLnBrk="1" latinLnBrk="0" hangingPunct="1">
              <a:spcBef>
                <a:spcPts val="250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Verdana"/>
              <a:buChar char="◦"/>
              <a:defRPr kumimoji="0" sz="17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00784" indent="-182880" algn="l" rtl="0" eaLnBrk="1" latinLnBrk="0" hangingPunct="1">
              <a:spcBef>
                <a:spcPts val="255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Wingdings 2"/>
              <a:buChar char="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spcBef>
                <a:spcPts val="257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Verdana"/>
              <a:buChar char="◦"/>
              <a:defRPr kumimoji="0" sz="15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48840" indent="-182880" algn="l" rtl="0" eaLnBrk="1" latinLnBrk="0" hangingPunct="1">
              <a:spcBef>
                <a:spcPts val="255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Wingdings 2"/>
              <a:buChar char="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0" indent="0" algn="ctr">
              <a:buNone/>
            </a:pPr>
            <a:r>
              <a:rPr lang="cs-CZ" sz="4000" dirty="0" smtClean="0"/>
              <a:t>Za 3 hodiny ujede motorka </a:t>
            </a:r>
          </a:p>
          <a:p>
            <a:pPr marL="0" indent="0" algn="ctr">
              <a:buNone/>
            </a:pPr>
            <a:r>
              <a:rPr lang="cs-CZ" sz="4000" dirty="0" smtClean="0"/>
              <a:t>255 km.</a:t>
            </a:r>
          </a:p>
          <a:p>
            <a:endParaRPr lang="cs-CZ" sz="40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0158"/>
          <a:stretch/>
        </p:blipFill>
        <p:spPr bwMode="auto">
          <a:xfrm>
            <a:off x="6804248" y="1772816"/>
            <a:ext cx="1728192" cy="13798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5"/>
          <p:cNvCxnSpPr/>
          <p:nvPr/>
        </p:nvCxnSpPr>
        <p:spPr>
          <a:xfrm>
            <a:off x="827584" y="4722975"/>
            <a:ext cx="7560840" cy="0"/>
          </a:xfrm>
          <a:prstGeom prst="line">
            <a:avLst/>
          </a:prstGeom>
          <a:ln w="57150">
            <a:solidFill>
              <a:srgbClr val="00B0F0"/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827584" y="3837895"/>
            <a:ext cx="7560840" cy="0"/>
          </a:xfrm>
          <a:prstGeom prst="line">
            <a:avLst/>
          </a:prstGeom>
          <a:ln w="57150">
            <a:solidFill>
              <a:srgbClr val="00B0F0"/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9382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8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92696"/>
            <a:ext cx="8183880" cy="105156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5300" dirty="0" smtClean="0">
                <a:solidFill>
                  <a:srgbClr val="FF6600"/>
                </a:solidFill>
              </a:rPr>
              <a:t>Motorka</a:t>
            </a:r>
            <a:r>
              <a:rPr lang="cs-CZ" dirty="0" smtClean="0">
                <a:solidFill>
                  <a:srgbClr val="FF6600"/>
                </a:solidFill>
              </a:rPr>
              <a:t> jede průměrnou rychlostí 85 km za hodinu.</a:t>
            </a:r>
            <a:endParaRPr lang="cs-CZ" dirty="0">
              <a:solidFill>
                <a:srgbClr val="FF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192" y="1772816"/>
            <a:ext cx="8147248" cy="1937376"/>
          </a:xfrm>
        </p:spPr>
        <p:txBody>
          <a:bodyPr>
            <a:normAutofit fontScale="92500" lnSpcReduction="20000"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1 hodina 85 km/h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sz="4000" b="1" dirty="0" smtClean="0">
                <a:solidFill>
                  <a:srgbClr val="7030A0"/>
                </a:solidFill>
              </a:rPr>
              <a:t>7 hodin</a:t>
            </a:r>
            <a:r>
              <a:rPr lang="cs-CZ" sz="4000" dirty="0" smtClean="0">
                <a:solidFill>
                  <a:srgbClr val="7030A0"/>
                </a:solidFill>
              </a:rPr>
              <a:t>:       </a:t>
            </a:r>
          </a:p>
          <a:p>
            <a:r>
              <a:rPr lang="cs-CZ" sz="4000" b="1" dirty="0" smtClean="0">
                <a:solidFill>
                  <a:srgbClr val="7030A0"/>
                </a:solidFill>
              </a:rPr>
              <a:t>7 </a:t>
            </a:r>
            <a:r>
              <a:rPr lang="cs-CZ" sz="4000" b="1" dirty="0" smtClean="0">
                <a:solidFill>
                  <a:srgbClr val="00B0F0"/>
                </a:solidFill>
              </a:rPr>
              <a:t>. </a:t>
            </a:r>
            <a:r>
              <a:rPr lang="cs-CZ" sz="4000" b="1" dirty="0" smtClean="0">
                <a:solidFill>
                  <a:srgbClr val="00B050"/>
                </a:solidFill>
              </a:rPr>
              <a:t>85</a:t>
            </a:r>
            <a:r>
              <a:rPr lang="cs-CZ" sz="4000" b="1" dirty="0" smtClean="0">
                <a:solidFill>
                  <a:srgbClr val="00B0F0"/>
                </a:solidFill>
              </a:rPr>
              <a:t> = </a:t>
            </a:r>
            <a:r>
              <a:rPr lang="cs-CZ" sz="4000" b="1" dirty="0" smtClean="0">
                <a:solidFill>
                  <a:srgbClr val="7030A0"/>
                </a:solidFill>
              </a:rPr>
              <a:t>595</a:t>
            </a:r>
          </a:p>
          <a:p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13614" y="4797152"/>
            <a:ext cx="8147248" cy="1937376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lvl1pPr marL="265176" indent="-265176" algn="l" rtl="0" eaLnBrk="1" latinLnBrk="0" hangingPunct="1">
              <a:spcBef>
                <a:spcPts val="25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8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548640" indent="-201168" algn="l" rtl="0" eaLnBrk="1" latinLnBrk="0" hangingPunct="1">
              <a:spcBef>
                <a:spcPts val="250"/>
              </a:spcBef>
              <a:buClr>
                <a:schemeClr val="accent1"/>
              </a:buClr>
              <a:buSzPct val="100000"/>
              <a:buFont typeface="Verdana"/>
              <a:buChar char="◦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86384" indent="-182880" algn="l" rtl="0" eaLnBrk="1" latinLnBrk="0" hangingPunct="1">
              <a:spcBef>
                <a:spcPts val="250"/>
              </a:spcBef>
              <a:buClr>
                <a:schemeClr val="accent2">
                  <a:tint val="85000"/>
                  <a:satMod val="285000"/>
                </a:schemeClr>
              </a:buClr>
              <a:buSzPct val="100000"/>
              <a:buFont typeface="Wingdings 2"/>
              <a:buChar char="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4128" indent="-182880" algn="l" rtl="0" eaLnBrk="1" latinLnBrk="0" hangingPunct="1">
              <a:spcBef>
                <a:spcPts val="230"/>
              </a:spcBef>
              <a:buClr>
                <a:schemeClr val="accent2">
                  <a:tint val="85000"/>
                  <a:satMod val="285000"/>
                </a:schemeClr>
              </a:buClr>
              <a:buSzPct val="112000"/>
              <a:buFont typeface="Verdana"/>
              <a:buChar char="◦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rtl="0" eaLnBrk="1" latinLnBrk="0" hangingPunct="1">
              <a:spcBef>
                <a:spcPts val="250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490472" indent="-182880" algn="l" rtl="0" eaLnBrk="1" latinLnBrk="0" hangingPunct="1">
              <a:spcBef>
                <a:spcPts val="250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Verdana"/>
              <a:buChar char="◦"/>
              <a:defRPr kumimoji="0" sz="17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00784" indent="-182880" algn="l" rtl="0" eaLnBrk="1" latinLnBrk="0" hangingPunct="1">
              <a:spcBef>
                <a:spcPts val="255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Wingdings 2"/>
              <a:buChar char="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spcBef>
                <a:spcPts val="257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Verdana"/>
              <a:buChar char="◦"/>
              <a:defRPr kumimoji="0" sz="15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48840" indent="-182880" algn="l" rtl="0" eaLnBrk="1" latinLnBrk="0" hangingPunct="1">
              <a:spcBef>
                <a:spcPts val="255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Wingdings 2"/>
              <a:buChar char="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0" indent="0" algn="ctr">
              <a:buNone/>
            </a:pPr>
            <a:r>
              <a:rPr lang="cs-CZ" sz="4000" dirty="0" smtClean="0"/>
              <a:t>Za 7 hodin ujede motorka </a:t>
            </a:r>
          </a:p>
          <a:p>
            <a:pPr marL="0" indent="0" algn="ctr">
              <a:buNone/>
            </a:pPr>
            <a:r>
              <a:rPr lang="cs-CZ" sz="4000" dirty="0" smtClean="0"/>
              <a:t>595 km.</a:t>
            </a:r>
          </a:p>
          <a:p>
            <a:endParaRPr lang="cs-CZ" sz="40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0158"/>
          <a:stretch/>
        </p:blipFill>
        <p:spPr bwMode="auto">
          <a:xfrm>
            <a:off x="6804248" y="1772816"/>
            <a:ext cx="1728192" cy="13798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5"/>
          <p:cNvCxnSpPr/>
          <p:nvPr/>
        </p:nvCxnSpPr>
        <p:spPr>
          <a:xfrm>
            <a:off x="827584" y="4722975"/>
            <a:ext cx="7560840" cy="0"/>
          </a:xfrm>
          <a:prstGeom prst="line">
            <a:avLst/>
          </a:prstGeom>
          <a:ln w="57150">
            <a:solidFill>
              <a:srgbClr val="00B0F0"/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827584" y="3837895"/>
            <a:ext cx="7560840" cy="0"/>
          </a:xfrm>
          <a:prstGeom prst="line">
            <a:avLst/>
          </a:prstGeom>
          <a:ln w="57150">
            <a:solidFill>
              <a:srgbClr val="00B0F0"/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59107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92696"/>
            <a:ext cx="8183880" cy="105156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5300" dirty="0" smtClean="0">
                <a:solidFill>
                  <a:srgbClr val="FF6600"/>
                </a:solidFill>
              </a:rPr>
              <a:t>Motorka</a:t>
            </a:r>
            <a:r>
              <a:rPr lang="cs-CZ" dirty="0" smtClean="0">
                <a:solidFill>
                  <a:srgbClr val="FF6600"/>
                </a:solidFill>
              </a:rPr>
              <a:t> jede průměrnou rychlostí 85 km za hodinu.</a:t>
            </a:r>
            <a:endParaRPr lang="cs-CZ" dirty="0">
              <a:solidFill>
                <a:srgbClr val="FF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3895" y="1772816"/>
            <a:ext cx="8147248" cy="1937376"/>
          </a:xfrm>
        </p:spPr>
        <p:txBody>
          <a:bodyPr>
            <a:normAutofit fontScale="85000" lnSpcReduction="20000"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1 hodina 85 km/h</a:t>
            </a:r>
          </a:p>
          <a:p>
            <a:pPr marL="0" indent="0">
              <a:buNone/>
            </a:pPr>
            <a:endParaRPr lang="cs-CZ" sz="4000" dirty="0" smtClean="0"/>
          </a:p>
          <a:p>
            <a:r>
              <a:rPr lang="cs-CZ" sz="4000" b="1" dirty="0" smtClean="0">
                <a:solidFill>
                  <a:srgbClr val="CC0099"/>
                </a:solidFill>
              </a:rPr>
              <a:t>12 hodin</a:t>
            </a:r>
            <a:r>
              <a:rPr lang="cs-CZ" sz="4000" dirty="0" smtClean="0"/>
              <a:t>:       </a:t>
            </a:r>
          </a:p>
          <a:p>
            <a:r>
              <a:rPr lang="cs-CZ" sz="4000" b="1" dirty="0" smtClean="0">
                <a:solidFill>
                  <a:srgbClr val="CC0099"/>
                </a:solidFill>
              </a:rPr>
              <a:t>12</a:t>
            </a:r>
            <a:r>
              <a:rPr lang="cs-CZ" sz="4000" b="1" dirty="0" smtClean="0">
                <a:solidFill>
                  <a:srgbClr val="00B0F0"/>
                </a:solidFill>
              </a:rPr>
              <a:t> . </a:t>
            </a:r>
            <a:r>
              <a:rPr lang="cs-CZ" sz="4000" b="1" dirty="0" smtClean="0">
                <a:solidFill>
                  <a:srgbClr val="00B050"/>
                </a:solidFill>
              </a:rPr>
              <a:t>85</a:t>
            </a:r>
            <a:r>
              <a:rPr lang="cs-CZ" sz="4000" b="1" dirty="0" smtClean="0">
                <a:solidFill>
                  <a:srgbClr val="00B0F0"/>
                </a:solidFill>
              </a:rPr>
              <a:t> = (850 + 170)=</a:t>
            </a:r>
            <a:r>
              <a:rPr lang="cs-CZ" sz="4000" b="1" dirty="0" smtClean="0">
                <a:solidFill>
                  <a:srgbClr val="CC0099"/>
                </a:solidFill>
              </a:rPr>
              <a:t>1020</a:t>
            </a:r>
          </a:p>
          <a:p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539552" y="4725144"/>
            <a:ext cx="8147248" cy="1937376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lvl1pPr marL="265176" indent="-265176" algn="l" rtl="0" eaLnBrk="1" latinLnBrk="0" hangingPunct="1">
              <a:spcBef>
                <a:spcPts val="25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8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548640" indent="-201168" algn="l" rtl="0" eaLnBrk="1" latinLnBrk="0" hangingPunct="1">
              <a:spcBef>
                <a:spcPts val="250"/>
              </a:spcBef>
              <a:buClr>
                <a:schemeClr val="accent1"/>
              </a:buClr>
              <a:buSzPct val="100000"/>
              <a:buFont typeface="Verdana"/>
              <a:buChar char="◦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86384" indent="-182880" algn="l" rtl="0" eaLnBrk="1" latinLnBrk="0" hangingPunct="1">
              <a:spcBef>
                <a:spcPts val="250"/>
              </a:spcBef>
              <a:buClr>
                <a:schemeClr val="accent2">
                  <a:tint val="85000"/>
                  <a:satMod val="285000"/>
                </a:schemeClr>
              </a:buClr>
              <a:buSzPct val="100000"/>
              <a:buFont typeface="Wingdings 2"/>
              <a:buChar char="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4128" indent="-182880" algn="l" rtl="0" eaLnBrk="1" latinLnBrk="0" hangingPunct="1">
              <a:spcBef>
                <a:spcPts val="230"/>
              </a:spcBef>
              <a:buClr>
                <a:schemeClr val="accent2">
                  <a:tint val="85000"/>
                  <a:satMod val="285000"/>
                </a:schemeClr>
              </a:buClr>
              <a:buSzPct val="112000"/>
              <a:buFont typeface="Verdana"/>
              <a:buChar char="◦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rtl="0" eaLnBrk="1" latinLnBrk="0" hangingPunct="1">
              <a:spcBef>
                <a:spcPts val="250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490472" indent="-182880" algn="l" rtl="0" eaLnBrk="1" latinLnBrk="0" hangingPunct="1">
              <a:spcBef>
                <a:spcPts val="250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Verdana"/>
              <a:buChar char="◦"/>
              <a:defRPr kumimoji="0" sz="17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00784" indent="-182880" algn="l" rtl="0" eaLnBrk="1" latinLnBrk="0" hangingPunct="1">
              <a:spcBef>
                <a:spcPts val="255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Wingdings 2"/>
              <a:buChar char="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spcBef>
                <a:spcPts val="257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Verdana"/>
              <a:buChar char="◦"/>
              <a:defRPr kumimoji="0" sz="15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48840" indent="-182880" algn="l" rtl="0" eaLnBrk="1" latinLnBrk="0" hangingPunct="1">
              <a:spcBef>
                <a:spcPts val="255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Wingdings 2"/>
              <a:buChar char="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0" indent="0" algn="ctr">
              <a:buNone/>
            </a:pPr>
            <a:r>
              <a:rPr lang="cs-CZ" sz="4000" dirty="0" smtClean="0"/>
              <a:t>Za 12 hodin ujede motorka </a:t>
            </a:r>
          </a:p>
          <a:p>
            <a:pPr marL="0" indent="0" algn="ctr">
              <a:buNone/>
            </a:pPr>
            <a:r>
              <a:rPr lang="cs-CZ" sz="4000" dirty="0" smtClean="0"/>
              <a:t>1020 km.</a:t>
            </a:r>
          </a:p>
          <a:p>
            <a:endParaRPr lang="cs-CZ" sz="40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0158"/>
          <a:stretch/>
        </p:blipFill>
        <p:spPr bwMode="auto">
          <a:xfrm>
            <a:off x="6804248" y="1772816"/>
            <a:ext cx="1728192" cy="13798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5"/>
          <p:cNvCxnSpPr/>
          <p:nvPr/>
        </p:nvCxnSpPr>
        <p:spPr>
          <a:xfrm>
            <a:off x="827584" y="4722975"/>
            <a:ext cx="7560840" cy="0"/>
          </a:xfrm>
          <a:prstGeom prst="line">
            <a:avLst/>
          </a:prstGeom>
          <a:ln w="57150">
            <a:solidFill>
              <a:srgbClr val="00B0F0"/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827584" y="3837895"/>
            <a:ext cx="7560840" cy="0"/>
          </a:xfrm>
          <a:prstGeom prst="line">
            <a:avLst/>
          </a:prstGeom>
          <a:ln w="57150">
            <a:solidFill>
              <a:srgbClr val="00B0F0"/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59107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6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92696"/>
            <a:ext cx="8183880" cy="105156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5300" dirty="0" smtClean="0">
                <a:solidFill>
                  <a:srgbClr val="FF6600"/>
                </a:solidFill>
              </a:rPr>
              <a:t>Motorka</a:t>
            </a:r>
            <a:r>
              <a:rPr lang="cs-CZ" dirty="0" smtClean="0">
                <a:solidFill>
                  <a:srgbClr val="FF6600"/>
                </a:solidFill>
              </a:rPr>
              <a:t> jede průměrnou rychlostí 85 km za hodinu.</a:t>
            </a:r>
            <a:endParaRPr lang="cs-CZ" dirty="0">
              <a:solidFill>
                <a:srgbClr val="FF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44363"/>
            <a:ext cx="8147248" cy="1937376"/>
          </a:xfrm>
        </p:spPr>
        <p:txBody>
          <a:bodyPr>
            <a:normAutofit fontScale="85000" lnSpcReduction="20000"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1 hodina 85 km/h</a:t>
            </a:r>
          </a:p>
          <a:p>
            <a:pPr marL="0" indent="0">
              <a:buNone/>
            </a:pPr>
            <a:endParaRPr lang="cs-CZ" sz="4000" dirty="0" smtClean="0"/>
          </a:p>
          <a:p>
            <a:r>
              <a:rPr lang="cs-CZ" sz="4000" b="1" dirty="0" smtClean="0">
                <a:solidFill>
                  <a:srgbClr val="FF0000"/>
                </a:solidFill>
              </a:rPr>
              <a:t>18 hodin</a:t>
            </a:r>
            <a:r>
              <a:rPr lang="cs-CZ" sz="4000" dirty="0" smtClean="0">
                <a:solidFill>
                  <a:srgbClr val="FF0000"/>
                </a:solidFill>
              </a:rPr>
              <a:t>:     </a:t>
            </a:r>
          </a:p>
          <a:p>
            <a:r>
              <a:rPr lang="cs-CZ" sz="4000" b="1" dirty="0" smtClean="0">
                <a:solidFill>
                  <a:srgbClr val="FF0000"/>
                </a:solidFill>
              </a:rPr>
              <a:t>18 </a:t>
            </a:r>
            <a:r>
              <a:rPr lang="cs-CZ" sz="4000" b="1" dirty="0" smtClean="0">
                <a:solidFill>
                  <a:srgbClr val="00B0F0"/>
                </a:solidFill>
              </a:rPr>
              <a:t>. </a:t>
            </a:r>
            <a:r>
              <a:rPr lang="cs-CZ" sz="4000" b="1" dirty="0" smtClean="0">
                <a:solidFill>
                  <a:srgbClr val="00B050"/>
                </a:solidFill>
              </a:rPr>
              <a:t>85</a:t>
            </a:r>
            <a:r>
              <a:rPr lang="cs-CZ" sz="4000" b="1" dirty="0" smtClean="0">
                <a:solidFill>
                  <a:srgbClr val="00B0F0"/>
                </a:solidFill>
              </a:rPr>
              <a:t> = (850 + 680) = </a:t>
            </a:r>
            <a:r>
              <a:rPr lang="cs-CZ" sz="4000" b="1" dirty="0" smtClean="0">
                <a:solidFill>
                  <a:srgbClr val="FF0000"/>
                </a:solidFill>
              </a:rPr>
              <a:t>1530</a:t>
            </a:r>
          </a:p>
          <a:p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67544" y="4725144"/>
            <a:ext cx="8147248" cy="1937376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lvl1pPr marL="265176" indent="-265176" algn="l" rtl="0" eaLnBrk="1" latinLnBrk="0" hangingPunct="1">
              <a:spcBef>
                <a:spcPts val="25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8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548640" indent="-201168" algn="l" rtl="0" eaLnBrk="1" latinLnBrk="0" hangingPunct="1">
              <a:spcBef>
                <a:spcPts val="250"/>
              </a:spcBef>
              <a:buClr>
                <a:schemeClr val="accent1"/>
              </a:buClr>
              <a:buSzPct val="100000"/>
              <a:buFont typeface="Verdana"/>
              <a:buChar char="◦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86384" indent="-182880" algn="l" rtl="0" eaLnBrk="1" latinLnBrk="0" hangingPunct="1">
              <a:spcBef>
                <a:spcPts val="250"/>
              </a:spcBef>
              <a:buClr>
                <a:schemeClr val="accent2">
                  <a:tint val="85000"/>
                  <a:satMod val="285000"/>
                </a:schemeClr>
              </a:buClr>
              <a:buSzPct val="100000"/>
              <a:buFont typeface="Wingdings 2"/>
              <a:buChar char="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4128" indent="-182880" algn="l" rtl="0" eaLnBrk="1" latinLnBrk="0" hangingPunct="1">
              <a:spcBef>
                <a:spcPts val="230"/>
              </a:spcBef>
              <a:buClr>
                <a:schemeClr val="accent2">
                  <a:tint val="85000"/>
                  <a:satMod val="285000"/>
                </a:schemeClr>
              </a:buClr>
              <a:buSzPct val="112000"/>
              <a:buFont typeface="Verdana"/>
              <a:buChar char="◦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rtl="0" eaLnBrk="1" latinLnBrk="0" hangingPunct="1">
              <a:spcBef>
                <a:spcPts val="250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490472" indent="-182880" algn="l" rtl="0" eaLnBrk="1" latinLnBrk="0" hangingPunct="1">
              <a:spcBef>
                <a:spcPts val="250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Verdana"/>
              <a:buChar char="◦"/>
              <a:defRPr kumimoji="0" sz="17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00784" indent="-182880" algn="l" rtl="0" eaLnBrk="1" latinLnBrk="0" hangingPunct="1">
              <a:spcBef>
                <a:spcPts val="255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Wingdings 2"/>
              <a:buChar char="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spcBef>
                <a:spcPts val="257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Verdana"/>
              <a:buChar char="◦"/>
              <a:defRPr kumimoji="0" sz="15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48840" indent="-182880" algn="l" rtl="0" eaLnBrk="1" latinLnBrk="0" hangingPunct="1">
              <a:spcBef>
                <a:spcPts val="255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Wingdings 2"/>
              <a:buChar char="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0" indent="0" algn="ctr">
              <a:buNone/>
            </a:pPr>
            <a:r>
              <a:rPr lang="cs-CZ" sz="4000" dirty="0" smtClean="0"/>
              <a:t>Za 18 hodin ujede motorka </a:t>
            </a:r>
          </a:p>
          <a:p>
            <a:pPr marL="0" indent="0" algn="ctr">
              <a:buNone/>
            </a:pPr>
            <a:r>
              <a:rPr lang="cs-CZ" sz="4000" dirty="0" smtClean="0"/>
              <a:t>1530 km.</a:t>
            </a:r>
          </a:p>
          <a:p>
            <a:endParaRPr lang="cs-CZ" sz="40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0158"/>
          <a:stretch/>
        </p:blipFill>
        <p:spPr bwMode="auto">
          <a:xfrm>
            <a:off x="6863114" y="1718776"/>
            <a:ext cx="1525310" cy="12178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5"/>
          <p:cNvCxnSpPr/>
          <p:nvPr/>
        </p:nvCxnSpPr>
        <p:spPr>
          <a:xfrm>
            <a:off x="827584" y="4722975"/>
            <a:ext cx="7560840" cy="0"/>
          </a:xfrm>
          <a:prstGeom prst="line">
            <a:avLst/>
          </a:prstGeom>
          <a:ln w="57150">
            <a:solidFill>
              <a:srgbClr val="00B0F0"/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827584" y="3837895"/>
            <a:ext cx="7560840" cy="0"/>
          </a:xfrm>
          <a:prstGeom prst="line">
            <a:avLst/>
          </a:prstGeom>
          <a:ln w="57150">
            <a:solidFill>
              <a:srgbClr val="00B0F0"/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59107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183880" cy="1051560"/>
          </a:xfrm>
        </p:spPr>
        <p:txBody>
          <a:bodyPr/>
          <a:lstStyle/>
          <a:p>
            <a:pPr algn="ctr"/>
            <a:r>
              <a:rPr lang="cs-CZ" dirty="0" smtClean="0"/>
              <a:t>POPIS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183880" cy="4187952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Slovní úloha</a:t>
            </a:r>
          </a:p>
          <a:p>
            <a:r>
              <a:rPr lang="cs-CZ" dirty="0"/>
              <a:t>Zadání slovní úlohy (snímek č. </a:t>
            </a:r>
            <a:r>
              <a:rPr lang="cs-CZ" dirty="0" smtClean="0"/>
              <a:t>2, pak po jednotlivých krocích na každém následujícím snímku)</a:t>
            </a:r>
            <a:endParaRPr lang="cs-CZ" dirty="0"/>
          </a:p>
          <a:p>
            <a:r>
              <a:rPr lang="cs-CZ" dirty="0"/>
              <a:t>Žák vypočítá na linku, po kliknutí se objeví kontrola </a:t>
            </a:r>
          </a:p>
          <a:p>
            <a:r>
              <a:rPr lang="cs-CZ" dirty="0"/>
              <a:t>Snímky č. 3, 4, </a:t>
            </a:r>
            <a:r>
              <a:rPr lang="cs-CZ" dirty="0" smtClean="0"/>
              <a:t>5, 6 </a:t>
            </a:r>
            <a:r>
              <a:rPr lang="cs-CZ" dirty="0"/>
              <a:t>– řešení </a:t>
            </a:r>
            <a:r>
              <a:rPr lang="cs-CZ" dirty="0" smtClean="0"/>
              <a:t>(KONTROLA)</a:t>
            </a:r>
            <a:endParaRPr lang="cs-CZ" dirty="0"/>
          </a:p>
          <a:p>
            <a:r>
              <a:rPr lang="cs-CZ" dirty="0"/>
              <a:t>DUM lze použít pro výklad slovní úlohy, popř. pro diagnostiku (jako domácí úkol) nebo jen pro zopakování numerických operací.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1653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183880" cy="1051560"/>
          </a:xfrm>
        </p:spPr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183880" cy="4187952"/>
          </a:xfrm>
        </p:spPr>
        <p:txBody>
          <a:bodyPr/>
          <a:lstStyle/>
          <a:p>
            <a:r>
              <a:rPr lang="cs-CZ" sz="1000" dirty="0">
                <a:hlinkClick r:id="rId2"/>
              </a:rPr>
              <a:t>http://</a:t>
            </a:r>
            <a:r>
              <a:rPr lang="cs-CZ" sz="1000" dirty="0" smtClean="0">
                <a:hlinkClick r:id="rId2"/>
              </a:rPr>
              <a:t>officeimg.vo.msecnd.net/en-us/images/MH900441294.jpg</a:t>
            </a:r>
            <a:endParaRPr lang="cs-CZ" sz="1000" dirty="0" smtClean="0"/>
          </a:p>
          <a:p>
            <a:endParaRPr lang="cs-CZ" dirty="0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895828" y="2852936"/>
            <a:ext cx="7459093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i="1" dirty="0"/>
              <a:t>Autorem materiálu a všech jeho částí , není-li uvedeno jinak,  </a:t>
            </a:r>
            <a:endParaRPr lang="cs-CZ" i="1" dirty="0" smtClean="0"/>
          </a:p>
          <a:p>
            <a:pPr algn="ctr"/>
            <a:r>
              <a:rPr lang="cs-CZ" i="1" dirty="0" smtClean="0"/>
              <a:t>je  Jana HLAVÁČKOVÁ</a:t>
            </a:r>
            <a:endParaRPr lang="cs-CZ" i="1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9559" y="4077072"/>
            <a:ext cx="7345362" cy="11922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87335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133</TotalTime>
  <Words>240</Words>
  <Application>Microsoft Office PowerPoint</Application>
  <PresentationFormat>Předvádění na obrazovce (4:3)</PresentationFormat>
  <Paragraphs>43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Aspekt</vt:lpstr>
      <vt:lpstr>Matematika II. STUPEŇ</vt:lpstr>
      <vt:lpstr>Motorka jede průměrnou rychlostí 85 km za hodinu.</vt:lpstr>
      <vt:lpstr>Motorka jede průměrnou rychlostí 85 km za hodinu.</vt:lpstr>
      <vt:lpstr>Motorka jede průměrnou rychlostí 85 km za hodinu.</vt:lpstr>
      <vt:lpstr>Motorka jede průměrnou rychlostí 85 km za hodinu.</vt:lpstr>
      <vt:lpstr>Motorka jede průměrnou rychlostí 85 km za hodinu.</vt:lpstr>
      <vt:lpstr>POPIS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Motorka jede průměrnou rychlostí 85 km za hodinu.</dc:title>
  <dc:creator>pc</dc:creator>
  <cp:lastModifiedBy>pc</cp:lastModifiedBy>
  <cp:revision>14</cp:revision>
  <dcterms:created xsi:type="dcterms:W3CDTF">2012-01-13T09:16:46Z</dcterms:created>
  <dcterms:modified xsi:type="dcterms:W3CDTF">2012-02-23T09:50:18Z</dcterms:modified>
</cp:coreProperties>
</file>