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58" r:id="rId3"/>
    <p:sldId id="260" r:id="rId4"/>
    <p:sldId id="259" r:id="rId5"/>
    <p:sldId id="261" r:id="rId6"/>
    <p:sldId id="262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5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400" dirty="0" smtClean="0"/>
            <a:t>NÁZEV ŠKOLY: Základní škola a Mateřská škola Vlastějovice, okres Kutná Hora</a:t>
          </a:r>
          <a:endParaRPr lang="cs-CZ" sz="14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400" dirty="0" smtClean="0"/>
            <a:t>AUTOR: Mgr. </a:t>
          </a:r>
          <a:r>
            <a:rPr lang="cs-CZ" sz="1400" smtClean="0"/>
            <a:t>Olga Sýsová</a:t>
          </a:r>
          <a:endParaRPr lang="cs-CZ" sz="1400" dirty="0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400" dirty="0" smtClean="0"/>
            <a:t>NÁZEV: VY 32 INOVACE 01 ČLOVĚK A JEHO SVĚT-Vlastivěda 4.</a:t>
          </a:r>
          <a:endParaRPr lang="cs-CZ" sz="1400" dirty="0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400" dirty="0" smtClean="0"/>
            <a:t>ČÍSLO PROJEKTU</a:t>
          </a:r>
          <a:r>
            <a:rPr lang="cs-CZ" sz="2000" dirty="0" smtClean="0"/>
            <a:t>: CZ.1.07/1.4.00/21.0896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7D356FD4-5DBA-45B8-83F2-01640ED454D7}">
      <dgm:prSet custT="1"/>
      <dgm:spPr/>
      <dgm:t>
        <a:bodyPr/>
        <a:lstStyle/>
        <a:p>
          <a:pPr rtl="0"/>
          <a:r>
            <a:rPr lang="cs-CZ" sz="1400" dirty="0" smtClean="0"/>
            <a:t>TÉMA</a:t>
          </a:r>
          <a:r>
            <a:rPr lang="cs-CZ" sz="2000" dirty="0" smtClean="0"/>
            <a:t>: ČR má </a:t>
          </a:r>
          <a:r>
            <a:rPr lang="cs-CZ" sz="2000" smtClean="0"/>
            <a:t>14 krajů</a:t>
          </a:r>
          <a:endParaRPr lang="cs-CZ" dirty="0"/>
        </a:p>
      </dgm:t>
    </dgm:pt>
    <dgm:pt modelId="{745AE3BF-EDA2-4B12-8BBC-7952AB8358C9}" type="sibTrans" cxnId="{88CD716D-C9E7-437E-B132-01D87E8C65D2}">
      <dgm:prSet/>
      <dgm:spPr/>
      <dgm:t>
        <a:bodyPr/>
        <a:lstStyle/>
        <a:p>
          <a:endParaRPr lang="cs-CZ"/>
        </a:p>
      </dgm:t>
    </dgm:pt>
    <dgm:pt modelId="{1F89B4F8-48BB-416F-B2A4-A953D89B227A}" type="parTrans" cxnId="{88CD716D-C9E7-437E-B132-01D87E8C65D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5EADEC68-DC27-4179-998F-15CD834808A2}" type="pres">
      <dgm:prSet presAssocID="{7D356FD4-5DBA-45B8-83F2-01640ED454D7}" presName="vertSpace4" presStyleLbl="node1" presStyleIdx="2" presStyleCnt="5"/>
      <dgm:spPr/>
    </dgm:pt>
    <dgm:pt modelId="{B8578831-437F-4501-8ADE-AE2A1799C643}" type="pres">
      <dgm:prSet presAssocID="{7D356FD4-5DBA-45B8-83F2-01640ED454D7}" presName="circle4" presStyleLbl="node1" presStyleIdx="3" presStyleCnt="5"/>
      <dgm:spPr/>
    </dgm:pt>
    <dgm:pt modelId="{F217DB88-03EE-4B14-A303-4F9D49C289A7}" type="pres">
      <dgm:prSet presAssocID="{7D356FD4-5DBA-45B8-83F2-01640ED454D7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0E8B8A9-76C8-445B-9727-5936C7A5778A}" type="pres">
      <dgm:prSet presAssocID="{7D356FD4-5DBA-45B8-83F2-01640ED454D7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AFC4B1F5-BE72-40F0-9969-D9B54B6EFD0F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69029EC-B948-415F-BA4F-48292E17C6EF}" type="presOf" srcId="{D1D4F407-5343-4D3F-B5B9-D407B03CAEB4}" destId="{D005CE8C-CC26-4C3E-AC11-E15060ECD759}" srcOrd="0" destOrd="0" presId="urn:microsoft.com/office/officeart/2005/8/layout/target3"/>
    <dgm:cxn modelId="{AEE09B25-2F60-4311-96E8-6C01068985C3}" type="presOf" srcId="{4C35D32F-0EAB-4CD7-82EE-45574DC2A586}" destId="{8BEBB6EC-1DAA-4CAC-8A25-BC0FCBD5DBD5}" srcOrd="0" destOrd="0" presId="urn:microsoft.com/office/officeart/2005/8/layout/target3"/>
    <dgm:cxn modelId="{76ED3E97-11A8-4948-8355-72B2E227C37C}" type="presOf" srcId="{B651F6E3-6281-48DB-9319-2AEAFDAE7572}" destId="{6BB5E863-4638-4E1D-BFDE-399D028AC4ED}" srcOrd="1" destOrd="0" presId="urn:microsoft.com/office/officeart/2005/8/layout/target3"/>
    <dgm:cxn modelId="{88CD716D-C9E7-437E-B132-01D87E8C65D2}" srcId="{757F3AB3-0718-4624-B441-E567A8F0AB56}" destId="{7D356FD4-5DBA-45B8-83F2-01640ED454D7}" srcOrd="3" destOrd="0" parTransId="{1F89B4F8-48BB-416F-B2A4-A953D89B227A}" sibTransId="{745AE3BF-EDA2-4B12-8BBC-7952AB8358C9}"/>
    <dgm:cxn modelId="{2A81445B-564D-4C22-AA0E-26DD400F8F42}" type="presOf" srcId="{757F3AB3-0718-4624-B441-E567A8F0AB56}" destId="{333A1088-737F-45CB-B68E-254E46348037}" srcOrd="0" destOrd="0" presId="urn:microsoft.com/office/officeart/2005/8/layout/target3"/>
    <dgm:cxn modelId="{640F4C06-51AE-4E61-AECB-C5C5DBF1BD13}" type="presOf" srcId="{4C35D32F-0EAB-4CD7-82EE-45574DC2A586}" destId="{890E4F0B-2866-4A3F-A3C7-2A14B1797930}" srcOrd="1" destOrd="0" presId="urn:microsoft.com/office/officeart/2005/8/layout/target3"/>
    <dgm:cxn modelId="{733C3846-2DF6-49CF-9491-FDB48C879941}" type="presOf" srcId="{7D356FD4-5DBA-45B8-83F2-01640ED454D7}" destId="{F217DB88-03EE-4B14-A303-4F9D49C289A7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A6657CC-022F-4F4F-9DF0-2787457C15AA}" type="presOf" srcId="{B651F6E3-6281-48DB-9319-2AEAFDAE7572}" destId="{619D679B-A015-4ECF-8348-D1034C574F40}" srcOrd="0" destOrd="0" presId="urn:microsoft.com/office/officeart/2005/8/layout/target3"/>
    <dgm:cxn modelId="{2A9676B1-317A-4D54-A47E-95A0167DAD77}" type="presOf" srcId="{7D356FD4-5DBA-45B8-83F2-01640ED454D7}" destId="{D0E8B8A9-76C8-445B-9727-5936C7A5778A}" srcOrd="1" destOrd="0" presId="urn:microsoft.com/office/officeart/2005/8/layout/target3"/>
    <dgm:cxn modelId="{AB1FD73B-9379-44F5-8EEA-9C8A4758594D}" type="presOf" srcId="{D1B46980-6531-4606-95E6-44980827E919}" destId="{2BE915AB-18AA-4053-B92C-3BFC9ED204BB}" srcOrd="1" destOrd="0" presId="urn:microsoft.com/office/officeart/2005/8/layout/target3"/>
    <dgm:cxn modelId="{B3D38183-4B01-475C-8D1D-813967745D58}" type="presOf" srcId="{D1B46980-6531-4606-95E6-44980827E919}" destId="{6140AFEC-043D-4C43-A2F9-D0F5331DF3A3}" srcOrd="0" destOrd="0" presId="urn:microsoft.com/office/officeart/2005/8/layout/target3"/>
    <dgm:cxn modelId="{52F88713-70E8-44A6-B686-AFB015410C3C}" type="presParOf" srcId="{333A1088-737F-45CB-B68E-254E46348037}" destId="{F5ABB229-8D3B-4694-996A-96F23CF14429}" srcOrd="0" destOrd="0" presId="urn:microsoft.com/office/officeart/2005/8/layout/target3"/>
    <dgm:cxn modelId="{7E89B9C9-6D1B-47A0-A1E8-EF895C92EB8F}" type="presParOf" srcId="{333A1088-737F-45CB-B68E-254E46348037}" destId="{F41139FD-01EE-4571-8B17-4FB00FC51163}" srcOrd="1" destOrd="0" presId="urn:microsoft.com/office/officeart/2005/8/layout/target3"/>
    <dgm:cxn modelId="{7960128D-983B-48D8-93B0-0F84759E4070}" type="presParOf" srcId="{333A1088-737F-45CB-B68E-254E46348037}" destId="{D005CE8C-CC26-4C3E-AC11-E15060ECD759}" srcOrd="2" destOrd="0" presId="urn:microsoft.com/office/officeart/2005/8/layout/target3"/>
    <dgm:cxn modelId="{7EC919B5-6674-49F1-8678-D3D1CEB11F06}" type="presParOf" srcId="{333A1088-737F-45CB-B68E-254E46348037}" destId="{2C702D82-9B77-49B7-9568-BB8EB47C3372}" srcOrd="3" destOrd="0" presId="urn:microsoft.com/office/officeart/2005/8/layout/target3"/>
    <dgm:cxn modelId="{6410B681-C9CB-4E53-9609-D7BBC3C66228}" type="presParOf" srcId="{333A1088-737F-45CB-B68E-254E46348037}" destId="{A52A0455-90FF-4808-ABD0-F02540D31D5A}" srcOrd="4" destOrd="0" presId="urn:microsoft.com/office/officeart/2005/8/layout/target3"/>
    <dgm:cxn modelId="{78E2C474-A33B-49BE-BBC1-542541FF64E4}" type="presParOf" srcId="{333A1088-737F-45CB-B68E-254E46348037}" destId="{6140AFEC-043D-4C43-A2F9-D0F5331DF3A3}" srcOrd="5" destOrd="0" presId="urn:microsoft.com/office/officeart/2005/8/layout/target3"/>
    <dgm:cxn modelId="{296FF3B4-5AF1-46E2-8B65-A749748E5BFF}" type="presParOf" srcId="{333A1088-737F-45CB-B68E-254E46348037}" destId="{9358AC05-5D7D-4327-9F80-1AD486AEA664}" srcOrd="6" destOrd="0" presId="urn:microsoft.com/office/officeart/2005/8/layout/target3"/>
    <dgm:cxn modelId="{B3070807-979B-425A-B0BC-5DD0A9F60941}" type="presParOf" srcId="{333A1088-737F-45CB-B68E-254E46348037}" destId="{313FC574-E1CD-4FB4-B054-0B805CE0447D}" srcOrd="7" destOrd="0" presId="urn:microsoft.com/office/officeart/2005/8/layout/target3"/>
    <dgm:cxn modelId="{DF9D5B98-9353-47C8-A46F-8C1A0B7AE90B}" type="presParOf" srcId="{333A1088-737F-45CB-B68E-254E46348037}" destId="{619D679B-A015-4ECF-8348-D1034C574F40}" srcOrd="8" destOrd="0" presId="urn:microsoft.com/office/officeart/2005/8/layout/target3"/>
    <dgm:cxn modelId="{1ED4F70E-3F39-424B-9523-2629D9FE5045}" type="presParOf" srcId="{333A1088-737F-45CB-B68E-254E46348037}" destId="{5EADEC68-DC27-4179-998F-15CD834808A2}" srcOrd="9" destOrd="0" presId="urn:microsoft.com/office/officeart/2005/8/layout/target3"/>
    <dgm:cxn modelId="{71844C4E-67B1-491D-9B61-0155D4391D30}" type="presParOf" srcId="{333A1088-737F-45CB-B68E-254E46348037}" destId="{B8578831-437F-4501-8ADE-AE2A1799C643}" srcOrd="10" destOrd="0" presId="urn:microsoft.com/office/officeart/2005/8/layout/target3"/>
    <dgm:cxn modelId="{0C41034B-BFB2-42A7-98FA-D26307CF622C}" type="presParOf" srcId="{333A1088-737F-45CB-B68E-254E46348037}" destId="{F217DB88-03EE-4B14-A303-4F9D49C289A7}" srcOrd="11" destOrd="0" presId="urn:microsoft.com/office/officeart/2005/8/layout/target3"/>
    <dgm:cxn modelId="{7932A9A8-12C3-43EC-AF41-7497368DE45D}" type="presParOf" srcId="{333A1088-737F-45CB-B68E-254E46348037}" destId="{76644BE8-9D7C-4C09-B250-3D10AF48CBB7}" srcOrd="12" destOrd="0" presId="urn:microsoft.com/office/officeart/2005/8/layout/target3"/>
    <dgm:cxn modelId="{79EBB1F6-70C2-48FB-AE57-F9D58B53298C}" type="presParOf" srcId="{333A1088-737F-45CB-B68E-254E46348037}" destId="{EE85B701-7295-41C0-BA7A-34D3756A2AE6}" srcOrd="13" destOrd="0" presId="urn:microsoft.com/office/officeart/2005/8/layout/target3"/>
    <dgm:cxn modelId="{13D6B523-1DCB-4ED8-B726-32ECD3B0481D}" type="presParOf" srcId="{333A1088-737F-45CB-B68E-254E46348037}" destId="{8BEBB6EC-1DAA-4CAC-8A25-BC0FCBD5DBD5}" srcOrd="14" destOrd="0" presId="urn:microsoft.com/office/officeart/2005/8/layout/target3"/>
    <dgm:cxn modelId="{443FA43E-49DE-433B-A00E-68E20ED82591}" type="presParOf" srcId="{333A1088-737F-45CB-B68E-254E46348037}" destId="{AED2198E-93D5-4001-81B4-73124B309672}" srcOrd="15" destOrd="0" presId="urn:microsoft.com/office/officeart/2005/8/layout/target3"/>
    <dgm:cxn modelId="{53A488B3-E1C1-4748-93CE-0235924A4529}" type="presParOf" srcId="{333A1088-737F-45CB-B68E-254E46348037}" destId="{2BE915AB-18AA-4053-B92C-3BFC9ED204BB}" srcOrd="16" destOrd="0" presId="urn:microsoft.com/office/officeart/2005/8/layout/target3"/>
    <dgm:cxn modelId="{D35BB31E-FCC8-4DF9-BC88-49AB5E92BFC6}" type="presParOf" srcId="{333A1088-737F-45CB-B68E-254E46348037}" destId="{6BB5E863-4638-4E1D-BFDE-399D028AC4ED}" srcOrd="17" destOrd="0" presId="urn:microsoft.com/office/officeart/2005/8/layout/target3"/>
    <dgm:cxn modelId="{B63AD3B5-5526-4D21-AB37-443092DBCF81}" type="presParOf" srcId="{333A1088-737F-45CB-B68E-254E46348037}" destId="{D0E8B8A9-76C8-445B-9727-5936C7A5778A}" srcOrd="18" destOrd="0" presId="urn:microsoft.com/office/officeart/2005/8/layout/target3"/>
    <dgm:cxn modelId="{A2FB0000-6261-4D3C-A646-7FAE5D1F70F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 ŠKOLY: Základní škola a Mateřská škola Vlastějovice, okres Kutná Hora</a:t>
          </a:r>
          <a:endParaRPr lang="cs-CZ" sz="14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AUTOR: Mgr. </a:t>
          </a:r>
          <a:r>
            <a:rPr lang="cs-CZ" sz="1400" kern="1200" smtClean="0"/>
            <a:t>Olga Sýsová</a:t>
          </a:r>
          <a:endParaRPr lang="cs-CZ" sz="14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NÁZEV: VY 32 INOVACE 01 ČLOVĚK A JEHO SVĚT-Vlastivěda 4.</a:t>
          </a:r>
          <a:endParaRPr lang="cs-CZ" sz="1400" kern="1200" dirty="0"/>
        </a:p>
      </dsp:txBody>
      <dsp:txXfrm>
        <a:off x="1273857" y="815268"/>
        <a:ext cx="6498543" cy="407634"/>
      </dsp:txXfrm>
    </dsp:sp>
    <dsp:sp modelId="{B8578831-437F-4501-8ADE-AE2A1799C643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217DB88-03EE-4B14-A303-4F9D49C289A7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</a:t>
          </a:r>
          <a:r>
            <a:rPr lang="cs-CZ" sz="2000" kern="1200" dirty="0" smtClean="0"/>
            <a:t>: ČR má </a:t>
          </a:r>
          <a:r>
            <a:rPr lang="cs-CZ" sz="2000" kern="1200" smtClean="0"/>
            <a:t>14 krajů</a:t>
          </a:r>
          <a:endParaRPr lang="cs-CZ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soft" dir="b">
            <a:rot lat="0" lon="0" rev="0"/>
          </a:lightRig>
        </a:scene3d>
        <a:sp3d prstMaterial="dkEdge">
          <a:bevelT w="63500" h="63500" prst="cross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50800" dist="25400" dir="5400000" rotWithShape="0">
            <a:srgbClr val="000000">
              <a:alpha val="45000"/>
            </a:srgbClr>
          </a:outerShdw>
        </a:effectLst>
        <a:scene3d>
          <a:camera prst="orthographicFront" fov="0">
            <a:rot lat="0" lon="0" rev="0"/>
          </a:camera>
          <a:lightRig rig="threePt" dir="t">
            <a:rot lat="0" lon="0" rev="0"/>
          </a:lightRig>
        </a:scene3d>
        <a:sp3d contourW="9525" prstMaterial="matte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70000"/>
              <a:satMod val="105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ČÍSLO PROJEKTU</a:t>
          </a:r>
          <a:r>
            <a:rPr lang="cs-CZ" sz="2000" kern="1200" dirty="0" smtClean="0"/>
            <a:t>: CZ.1.07/1.4.00/21.0896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749808-A835-4F4F-B095-9ED66767FDF9}" type="datetimeFigureOut">
              <a:rPr lang="cs-CZ" smtClean="0"/>
              <a:t>20.6.2013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58E0A5-2BD1-410A-BAAA-3075351A6A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88145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48280949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8269653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FFF39D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FFF39D"/>
                </a:solidFill>
              </a:rPr>
              <a:pPr/>
              <a:t>20.6.2013</a:t>
            </a:fld>
            <a:endParaRPr lang="cs-CZ">
              <a:solidFill>
                <a:srgbClr val="FFF39D"/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6636729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2039295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9233877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361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307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532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9615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064267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A214142-B12E-4194-81CB-58D4EC9C796F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>
                <a:solidFill>
                  <a:srgbClr val="575F6D"/>
                </a:solidFill>
              </a:rPr>
              <a:pPr/>
              <a:t>20.6.2013</a:t>
            </a:fld>
            <a:endParaRPr lang="cs-CZ">
              <a:solidFill>
                <a:srgbClr val="575F6D"/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srgbClr val="575F6D"/>
              </a:solidFill>
            </a:endParaRPr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3961422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25873FB6-6501-464B-9F2B-25367A57543C}" type="datetimeFigureOut">
              <a:rPr lang="cs-CZ" smtClean="0"/>
              <a:pPr/>
              <a:t>20.6.2013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D2D1B4AC-4805-445E-867E-E1291E1B2356}" type="slidenum">
              <a:rPr lang="cs-CZ" smtClean="0">
                <a:solidFill>
                  <a:srgbClr val="8CADAE">
                    <a:shade val="75000"/>
                  </a:srgbClr>
                </a:solidFill>
              </a:rPr>
              <a:pPr/>
              <a:t>‹#›</a:t>
            </a:fld>
            <a:endParaRPr lang="cs-CZ">
              <a:solidFill>
                <a:srgbClr val="8CADAE">
                  <a:shade val="75000"/>
                </a:srgbClr>
              </a:solidFill>
            </a:endParaRPr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02134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94693334"/>
              </p:ext>
            </p:extLst>
          </p:nvPr>
        </p:nvGraphicFramePr>
        <p:xfrm>
          <a:off x="539552" y="836712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639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Žáci se seznámí s rozdělením ČR na 14 správních celků-krajů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PhDr. Milana Čechurová, Mgr. Alena Ježková, Ph.D.; RNDr. Daniel Borecký</a:t>
            </a:r>
          </a:p>
          <a:p>
            <a:pPr marL="0" indent="0">
              <a:buNone/>
            </a:pPr>
            <a:r>
              <a:rPr lang="cs-CZ" dirty="0" smtClean="0"/>
              <a:t>Vlastivěda pro 4. ročník ZŠ, SPN Praha </a:t>
            </a:r>
            <a:r>
              <a:rPr lang="cs-CZ" dirty="0" smtClean="0"/>
              <a:t>2010</a:t>
            </a:r>
          </a:p>
          <a:p>
            <a:r>
              <a:rPr lang="cs-CZ" dirty="0" smtClean="0"/>
              <a:t>Michaela </a:t>
            </a:r>
            <a:r>
              <a:rPr lang="cs-CZ" dirty="0" err="1" smtClean="0"/>
              <a:t>Bloudková</a:t>
            </a:r>
            <a:r>
              <a:rPr lang="cs-CZ" dirty="0" smtClean="0"/>
              <a:t>, Daniel Borecký, Dominik Dvořák</a:t>
            </a:r>
          </a:p>
          <a:p>
            <a:pPr marL="0" indent="0">
              <a:buNone/>
            </a:pPr>
            <a:r>
              <a:rPr lang="cs-CZ" dirty="0" smtClean="0"/>
              <a:t>Pracovní sešit, Vlastivěda pro 4.r., SPN a.s., </a:t>
            </a:r>
            <a:r>
              <a:rPr lang="cs-CZ" dirty="0"/>
              <a:t>P</a:t>
            </a:r>
            <a:r>
              <a:rPr lang="cs-CZ" dirty="0" smtClean="0"/>
              <a:t>raha 2002</a:t>
            </a:r>
          </a:p>
          <a:p>
            <a:r>
              <a:rPr lang="cs-CZ" dirty="0" smtClean="0"/>
              <a:t>Mgr. Lenka Bradáčová, Mgr. Alena Šotolová a kol.</a:t>
            </a:r>
          </a:p>
          <a:p>
            <a:pPr marL="0" indent="0">
              <a:buNone/>
            </a:pPr>
            <a:r>
              <a:rPr lang="cs-CZ" dirty="0" smtClean="0"/>
              <a:t>Pracovní listy k učebnici Naše vlast, Alter, Praha 2011</a:t>
            </a:r>
            <a:endParaRPr lang="cs-CZ" dirty="0" smtClean="0"/>
          </a:p>
          <a:p>
            <a:r>
              <a:rPr lang="cs-CZ" dirty="0"/>
              <a:t>http://www.czso.cz/sldb2011/redakce.nsf/i/ceska_republika_domacnosti/$File/domacnosti_mapa_cr.JPG</a:t>
            </a:r>
          </a:p>
        </p:txBody>
      </p:sp>
    </p:spTree>
    <p:extLst>
      <p:ext uri="{BB962C8B-B14F-4D97-AF65-F5344CB8AC3E}">
        <p14:creationId xmlns:p14="http://schemas.microsoft.com/office/powerpoint/2010/main" val="2010200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Česká republika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Její území se člení na 14 krajů</a:t>
            </a:r>
          </a:p>
          <a:p>
            <a:r>
              <a:rPr lang="cs-CZ" dirty="0" smtClean="0"/>
              <a:t>Střediskem každého kraje je krajské město, kde sídlí krajský úřad, který   dané území spravuje</a:t>
            </a:r>
          </a:p>
          <a:p>
            <a:endParaRPr lang="cs-CZ" dirty="0"/>
          </a:p>
          <a:p>
            <a:r>
              <a:rPr lang="cs-CZ" dirty="0" smtClean="0"/>
              <a:t>Kraje se liší rozlohou, počtem obyvatel, přírodními i hospodářskými poměry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70594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Mapa ČR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52736"/>
            <a:ext cx="8382000" cy="531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596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Kraj-krajské město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Hlavní město Praha</a:t>
            </a:r>
          </a:p>
          <a:p>
            <a:r>
              <a:rPr lang="cs-CZ" dirty="0" smtClean="0"/>
              <a:t>Středočeský kraj</a:t>
            </a:r>
          </a:p>
          <a:p>
            <a:r>
              <a:rPr lang="cs-CZ" dirty="0" smtClean="0"/>
              <a:t>Jihočeský kraj</a:t>
            </a:r>
          </a:p>
          <a:p>
            <a:r>
              <a:rPr lang="cs-CZ" dirty="0" smtClean="0"/>
              <a:t>Plzeňský kraj</a:t>
            </a:r>
          </a:p>
          <a:p>
            <a:r>
              <a:rPr lang="cs-CZ" dirty="0" smtClean="0"/>
              <a:t>Karlovarský kraj</a:t>
            </a:r>
          </a:p>
          <a:p>
            <a:r>
              <a:rPr lang="cs-CZ" dirty="0" smtClean="0"/>
              <a:t>Ústecký kraj</a:t>
            </a:r>
          </a:p>
          <a:p>
            <a:r>
              <a:rPr lang="cs-CZ" dirty="0" smtClean="0"/>
              <a:t>Liberecký kraj</a:t>
            </a:r>
          </a:p>
          <a:p>
            <a:r>
              <a:rPr lang="cs-CZ" dirty="0" smtClean="0"/>
              <a:t>Královéhradecký kraj</a:t>
            </a:r>
          </a:p>
          <a:p>
            <a:r>
              <a:rPr lang="cs-CZ" dirty="0" smtClean="0"/>
              <a:t>Pardubický kraj</a:t>
            </a:r>
          </a:p>
          <a:p>
            <a:r>
              <a:rPr lang="cs-CZ" dirty="0" smtClean="0"/>
              <a:t>Kraj Vysočina</a:t>
            </a:r>
          </a:p>
          <a:p>
            <a:r>
              <a:rPr lang="cs-CZ" dirty="0" smtClean="0"/>
              <a:t>Jihomoravský kraj</a:t>
            </a:r>
          </a:p>
          <a:p>
            <a:r>
              <a:rPr lang="cs-CZ" dirty="0" smtClean="0"/>
              <a:t>Zlínský kraj</a:t>
            </a:r>
          </a:p>
          <a:p>
            <a:r>
              <a:rPr lang="cs-CZ" dirty="0" smtClean="0"/>
              <a:t>Olomoucký kraj</a:t>
            </a:r>
          </a:p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Praha</a:t>
            </a:r>
          </a:p>
          <a:p>
            <a:r>
              <a:rPr lang="cs-CZ" dirty="0" smtClean="0"/>
              <a:t>Praha</a:t>
            </a:r>
          </a:p>
          <a:p>
            <a:r>
              <a:rPr lang="cs-CZ" dirty="0" smtClean="0"/>
              <a:t>České Budějovice</a:t>
            </a:r>
          </a:p>
          <a:p>
            <a:r>
              <a:rPr lang="cs-CZ" dirty="0" smtClean="0"/>
              <a:t>Plzeň</a:t>
            </a:r>
          </a:p>
          <a:p>
            <a:r>
              <a:rPr lang="cs-CZ" dirty="0" smtClean="0"/>
              <a:t>Karlovy Vary</a:t>
            </a:r>
          </a:p>
          <a:p>
            <a:r>
              <a:rPr lang="cs-CZ" dirty="0" smtClean="0"/>
              <a:t>Ústí nad Labem</a:t>
            </a:r>
          </a:p>
          <a:p>
            <a:r>
              <a:rPr lang="cs-CZ" dirty="0" smtClean="0"/>
              <a:t>Liberec</a:t>
            </a:r>
          </a:p>
          <a:p>
            <a:r>
              <a:rPr lang="cs-CZ" dirty="0" smtClean="0"/>
              <a:t>Hradec Králové</a:t>
            </a:r>
          </a:p>
          <a:p>
            <a:r>
              <a:rPr lang="cs-CZ" dirty="0" smtClean="0"/>
              <a:t>Pardubice</a:t>
            </a:r>
          </a:p>
          <a:p>
            <a:r>
              <a:rPr lang="cs-CZ" dirty="0" smtClean="0"/>
              <a:t>Jihlava</a:t>
            </a:r>
          </a:p>
          <a:p>
            <a:r>
              <a:rPr lang="cs-CZ" dirty="0" smtClean="0"/>
              <a:t>Brno</a:t>
            </a:r>
          </a:p>
          <a:p>
            <a:r>
              <a:rPr lang="cs-CZ" dirty="0" smtClean="0"/>
              <a:t>Zlín</a:t>
            </a:r>
          </a:p>
          <a:p>
            <a:r>
              <a:rPr lang="cs-CZ" dirty="0" smtClean="0"/>
              <a:t>Olomouc</a:t>
            </a:r>
          </a:p>
          <a:p>
            <a:r>
              <a:rPr lang="cs-CZ" dirty="0" smtClean="0"/>
              <a:t>Ostrava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2648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Tady řádil Šotek!</a:t>
            </a:r>
            <a:br>
              <a:rPr lang="cs-CZ" dirty="0" smtClean="0"/>
            </a:br>
            <a:r>
              <a:rPr lang="cs-CZ" dirty="0" smtClean="0"/>
              <a:t>Přiřaď ke každému kraji správné krajské město.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Hlavní město Praha</a:t>
            </a:r>
          </a:p>
          <a:p>
            <a:r>
              <a:rPr lang="cs-CZ" dirty="0" smtClean="0"/>
              <a:t>Středočeský kraj</a:t>
            </a:r>
          </a:p>
          <a:p>
            <a:r>
              <a:rPr lang="cs-CZ" dirty="0" smtClean="0"/>
              <a:t>Jihočeský kraj</a:t>
            </a:r>
          </a:p>
          <a:p>
            <a:r>
              <a:rPr lang="cs-CZ" dirty="0" smtClean="0"/>
              <a:t>Plzeňský kraj</a:t>
            </a:r>
          </a:p>
          <a:p>
            <a:r>
              <a:rPr lang="cs-CZ" dirty="0" smtClean="0"/>
              <a:t>Karlovarský kraj</a:t>
            </a:r>
          </a:p>
          <a:p>
            <a:r>
              <a:rPr lang="cs-CZ" dirty="0" smtClean="0"/>
              <a:t>Ústecký kraj</a:t>
            </a:r>
          </a:p>
          <a:p>
            <a:r>
              <a:rPr lang="cs-CZ" dirty="0" smtClean="0"/>
              <a:t>Liberecký kraj</a:t>
            </a:r>
          </a:p>
          <a:p>
            <a:r>
              <a:rPr lang="cs-CZ" dirty="0" smtClean="0"/>
              <a:t>Královéhradecký kraj</a:t>
            </a:r>
          </a:p>
          <a:p>
            <a:r>
              <a:rPr lang="cs-CZ" dirty="0" smtClean="0"/>
              <a:t>Pardubický kraj</a:t>
            </a:r>
          </a:p>
          <a:p>
            <a:r>
              <a:rPr lang="cs-CZ" dirty="0" smtClean="0"/>
              <a:t>Kraj Vysočina</a:t>
            </a:r>
          </a:p>
          <a:p>
            <a:r>
              <a:rPr lang="cs-CZ" dirty="0" smtClean="0"/>
              <a:t>Jihomoravský kraj</a:t>
            </a:r>
          </a:p>
          <a:p>
            <a:r>
              <a:rPr lang="cs-CZ" dirty="0" smtClean="0"/>
              <a:t>Zlínský kraj</a:t>
            </a:r>
          </a:p>
          <a:p>
            <a:r>
              <a:rPr lang="cs-CZ" dirty="0" smtClean="0"/>
              <a:t>Olomoucký kraj</a:t>
            </a:r>
          </a:p>
          <a:p>
            <a:r>
              <a:rPr lang="cs-CZ" dirty="0" smtClean="0"/>
              <a:t>Moravskoslezský kraj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Z</a:t>
            </a:r>
            <a:r>
              <a:rPr lang="cs-CZ" dirty="0" smtClean="0"/>
              <a:t>lín</a:t>
            </a:r>
          </a:p>
          <a:p>
            <a:r>
              <a:rPr lang="cs-CZ" dirty="0" smtClean="0"/>
              <a:t>Liberec</a:t>
            </a:r>
          </a:p>
          <a:p>
            <a:r>
              <a:rPr lang="cs-CZ" dirty="0"/>
              <a:t>Plzeň</a:t>
            </a:r>
          </a:p>
          <a:p>
            <a:r>
              <a:rPr lang="cs-CZ" dirty="0" smtClean="0"/>
              <a:t>Pardubice</a:t>
            </a:r>
          </a:p>
          <a:p>
            <a:r>
              <a:rPr lang="cs-CZ" dirty="0" smtClean="0"/>
              <a:t>Brno</a:t>
            </a:r>
          </a:p>
          <a:p>
            <a:r>
              <a:rPr lang="cs-CZ" dirty="0" smtClean="0"/>
              <a:t>Jihlava</a:t>
            </a:r>
          </a:p>
          <a:p>
            <a:r>
              <a:rPr lang="cs-CZ" dirty="0" smtClean="0"/>
              <a:t>Praha</a:t>
            </a:r>
          </a:p>
          <a:p>
            <a:r>
              <a:rPr lang="cs-CZ" dirty="0" smtClean="0"/>
              <a:t>Hradec Králové</a:t>
            </a:r>
          </a:p>
          <a:p>
            <a:r>
              <a:rPr lang="cs-CZ" dirty="0"/>
              <a:t>České Budějovice</a:t>
            </a:r>
          </a:p>
          <a:p>
            <a:r>
              <a:rPr lang="cs-CZ" dirty="0"/>
              <a:t>Karlovy Vary</a:t>
            </a:r>
          </a:p>
          <a:p>
            <a:r>
              <a:rPr lang="cs-CZ" dirty="0"/>
              <a:t>Ústí nad Labem</a:t>
            </a:r>
          </a:p>
          <a:p>
            <a:r>
              <a:rPr lang="cs-CZ" dirty="0" smtClean="0"/>
              <a:t>Zlín</a:t>
            </a:r>
          </a:p>
          <a:p>
            <a:r>
              <a:rPr lang="cs-CZ" smtClean="0"/>
              <a:t>Ostrava</a:t>
            </a:r>
            <a:endParaRPr lang="cs-CZ" dirty="0" smtClean="0"/>
          </a:p>
          <a:p>
            <a:r>
              <a:rPr lang="cs-CZ" dirty="0"/>
              <a:t>Olomouc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21842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270</Words>
  <Application>Microsoft Office PowerPoint</Application>
  <PresentationFormat>Předvádění na obrazovce (4:3)</PresentationFormat>
  <Paragraphs>79</Paragraphs>
  <Slides>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Administrativní</vt:lpstr>
      <vt:lpstr>Prezentace aplikace PowerPoint</vt:lpstr>
      <vt:lpstr>Anotace a citace</vt:lpstr>
      <vt:lpstr>Česká republika</vt:lpstr>
      <vt:lpstr>Mapa ČR</vt:lpstr>
      <vt:lpstr>Kraj-krajské město</vt:lpstr>
      <vt:lpstr>Tady řádil Šotek! Přiřaď ke každému kraji správné krajské město.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08G8</dc:creator>
  <cp:lastModifiedBy>08G8</cp:lastModifiedBy>
  <cp:revision>13</cp:revision>
  <dcterms:created xsi:type="dcterms:W3CDTF">2012-11-03T17:50:05Z</dcterms:created>
  <dcterms:modified xsi:type="dcterms:W3CDTF">2013-06-20T15:09:58Z</dcterms:modified>
</cp:coreProperties>
</file>