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INOVACE 09 ČLOVĚK A JEHO SVĚT-Vlastivěda 4.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</a:t>
          </a:r>
          <a:r>
            <a:rPr lang="cs-CZ" sz="2000" smtClean="0"/>
            <a:t>Liberecký kraj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C4B1F5-BE72-40F0-9969-D9B54B6EFD0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9029EC-B948-415F-BA4F-48292E17C6EF}" type="presOf" srcId="{D1D4F407-5343-4D3F-B5B9-D407B03CAEB4}" destId="{D005CE8C-CC26-4C3E-AC11-E15060ECD759}" srcOrd="0" destOrd="0" presId="urn:microsoft.com/office/officeart/2005/8/layout/target3"/>
    <dgm:cxn modelId="{AEE09B25-2F60-4311-96E8-6C01068985C3}" type="presOf" srcId="{4C35D32F-0EAB-4CD7-82EE-45574DC2A586}" destId="{8BEBB6EC-1DAA-4CAC-8A25-BC0FCBD5DBD5}" srcOrd="0" destOrd="0" presId="urn:microsoft.com/office/officeart/2005/8/layout/target3"/>
    <dgm:cxn modelId="{76ED3E97-11A8-4948-8355-72B2E227C37C}" type="presOf" srcId="{B651F6E3-6281-48DB-9319-2AEAFDAE7572}" destId="{6BB5E863-4638-4E1D-BFDE-399D028AC4ED}" srcOrd="1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2A81445B-564D-4C22-AA0E-26DD400F8F42}" type="presOf" srcId="{757F3AB3-0718-4624-B441-E567A8F0AB56}" destId="{333A1088-737F-45CB-B68E-254E46348037}" srcOrd="0" destOrd="0" presId="urn:microsoft.com/office/officeart/2005/8/layout/target3"/>
    <dgm:cxn modelId="{640F4C06-51AE-4E61-AECB-C5C5DBF1BD13}" type="presOf" srcId="{4C35D32F-0EAB-4CD7-82EE-45574DC2A586}" destId="{890E4F0B-2866-4A3F-A3C7-2A14B1797930}" srcOrd="1" destOrd="0" presId="urn:microsoft.com/office/officeart/2005/8/layout/target3"/>
    <dgm:cxn modelId="{733C3846-2DF6-49CF-9491-FDB48C879941}" type="presOf" srcId="{7D356FD4-5DBA-45B8-83F2-01640ED454D7}" destId="{F217DB88-03EE-4B14-A303-4F9D49C289A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A6657CC-022F-4F4F-9DF0-2787457C15AA}" type="presOf" srcId="{B651F6E3-6281-48DB-9319-2AEAFDAE7572}" destId="{619D679B-A015-4ECF-8348-D1034C574F40}" srcOrd="0" destOrd="0" presId="urn:microsoft.com/office/officeart/2005/8/layout/target3"/>
    <dgm:cxn modelId="{2A9676B1-317A-4D54-A47E-95A0167DAD77}" type="presOf" srcId="{7D356FD4-5DBA-45B8-83F2-01640ED454D7}" destId="{D0E8B8A9-76C8-445B-9727-5936C7A5778A}" srcOrd="1" destOrd="0" presId="urn:microsoft.com/office/officeart/2005/8/layout/target3"/>
    <dgm:cxn modelId="{AB1FD73B-9379-44F5-8EEA-9C8A4758594D}" type="presOf" srcId="{D1B46980-6531-4606-95E6-44980827E919}" destId="{2BE915AB-18AA-4053-B92C-3BFC9ED204BB}" srcOrd="1" destOrd="0" presId="urn:microsoft.com/office/officeart/2005/8/layout/target3"/>
    <dgm:cxn modelId="{B3D38183-4B01-475C-8D1D-813967745D58}" type="presOf" srcId="{D1B46980-6531-4606-95E6-44980827E919}" destId="{6140AFEC-043D-4C43-A2F9-D0F5331DF3A3}" srcOrd="0" destOrd="0" presId="urn:microsoft.com/office/officeart/2005/8/layout/target3"/>
    <dgm:cxn modelId="{52F88713-70E8-44A6-B686-AFB015410C3C}" type="presParOf" srcId="{333A1088-737F-45CB-B68E-254E46348037}" destId="{F5ABB229-8D3B-4694-996A-96F23CF14429}" srcOrd="0" destOrd="0" presId="urn:microsoft.com/office/officeart/2005/8/layout/target3"/>
    <dgm:cxn modelId="{7E89B9C9-6D1B-47A0-A1E8-EF895C92EB8F}" type="presParOf" srcId="{333A1088-737F-45CB-B68E-254E46348037}" destId="{F41139FD-01EE-4571-8B17-4FB00FC51163}" srcOrd="1" destOrd="0" presId="urn:microsoft.com/office/officeart/2005/8/layout/target3"/>
    <dgm:cxn modelId="{7960128D-983B-48D8-93B0-0F84759E4070}" type="presParOf" srcId="{333A1088-737F-45CB-B68E-254E46348037}" destId="{D005CE8C-CC26-4C3E-AC11-E15060ECD759}" srcOrd="2" destOrd="0" presId="urn:microsoft.com/office/officeart/2005/8/layout/target3"/>
    <dgm:cxn modelId="{7EC919B5-6674-49F1-8678-D3D1CEB11F06}" type="presParOf" srcId="{333A1088-737F-45CB-B68E-254E46348037}" destId="{2C702D82-9B77-49B7-9568-BB8EB47C3372}" srcOrd="3" destOrd="0" presId="urn:microsoft.com/office/officeart/2005/8/layout/target3"/>
    <dgm:cxn modelId="{6410B681-C9CB-4E53-9609-D7BBC3C66228}" type="presParOf" srcId="{333A1088-737F-45CB-B68E-254E46348037}" destId="{A52A0455-90FF-4808-ABD0-F02540D31D5A}" srcOrd="4" destOrd="0" presId="urn:microsoft.com/office/officeart/2005/8/layout/target3"/>
    <dgm:cxn modelId="{78E2C474-A33B-49BE-BBC1-542541FF64E4}" type="presParOf" srcId="{333A1088-737F-45CB-B68E-254E46348037}" destId="{6140AFEC-043D-4C43-A2F9-D0F5331DF3A3}" srcOrd="5" destOrd="0" presId="urn:microsoft.com/office/officeart/2005/8/layout/target3"/>
    <dgm:cxn modelId="{296FF3B4-5AF1-46E2-8B65-A749748E5BFF}" type="presParOf" srcId="{333A1088-737F-45CB-B68E-254E46348037}" destId="{9358AC05-5D7D-4327-9F80-1AD486AEA664}" srcOrd="6" destOrd="0" presId="urn:microsoft.com/office/officeart/2005/8/layout/target3"/>
    <dgm:cxn modelId="{B3070807-979B-425A-B0BC-5DD0A9F60941}" type="presParOf" srcId="{333A1088-737F-45CB-B68E-254E46348037}" destId="{313FC574-E1CD-4FB4-B054-0B805CE0447D}" srcOrd="7" destOrd="0" presId="urn:microsoft.com/office/officeart/2005/8/layout/target3"/>
    <dgm:cxn modelId="{DF9D5B98-9353-47C8-A46F-8C1A0B7AE90B}" type="presParOf" srcId="{333A1088-737F-45CB-B68E-254E46348037}" destId="{619D679B-A015-4ECF-8348-D1034C574F40}" srcOrd="8" destOrd="0" presId="urn:microsoft.com/office/officeart/2005/8/layout/target3"/>
    <dgm:cxn modelId="{1ED4F70E-3F39-424B-9523-2629D9FE5045}" type="presParOf" srcId="{333A1088-737F-45CB-B68E-254E46348037}" destId="{5EADEC68-DC27-4179-998F-15CD834808A2}" srcOrd="9" destOrd="0" presId="urn:microsoft.com/office/officeart/2005/8/layout/target3"/>
    <dgm:cxn modelId="{71844C4E-67B1-491D-9B61-0155D4391D30}" type="presParOf" srcId="{333A1088-737F-45CB-B68E-254E46348037}" destId="{B8578831-437F-4501-8ADE-AE2A1799C643}" srcOrd="10" destOrd="0" presId="urn:microsoft.com/office/officeart/2005/8/layout/target3"/>
    <dgm:cxn modelId="{0C41034B-BFB2-42A7-98FA-D26307CF622C}" type="presParOf" srcId="{333A1088-737F-45CB-B68E-254E46348037}" destId="{F217DB88-03EE-4B14-A303-4F9D49C289A7}" srcOrd="11" destOrd="0" presId="urn:microsoft.com/office/officeart/2005/8/layout/target3"/>
    <dgm:cxn modelId="{7932A9A8-12C3-43EC-AF41-7497368DE45D}" type="presParOf" srcId="{333A1088-737F-45CB-B68E-254E46348037}" destId="{76644BE8-9D7C-4C09-B250-3D10AF48CBB7}" srcOrd="12" destOrd="0" presId="urn:microsoft.com/office/officeart/2005/8/layout/target3"/>
    <dgm:cxn modelId="{79EBB1F6-70C2-48FB-AE57-F9D58B53298C}" type="presParOf" srcId="{333A1088-737F-45CB-B68E-254E46348037}" destId="{EE85B701-7295-41C0-BA7A-34D3756A2AE6}" srcOrd="13" destOrd="0" presId="urn:microsoft.com/office/officeart/2005/8/layout/target3"/>
    <dgm:cxn modelId="{13D6B523-1DCB-4ED8-B726-32ECD3B0481D}" type="presParOf" srcId="{333A1088-737F-45CB-B68E-254E46348037}" destId="{8BEBB6EC-1DAA-4CAC-8A25-BC0FCBD5DBD5}" srcOrd="14" destOrd="0" presId="urn:microsoft.com/office/officeart/2005/8/layout/target3"/>
    <dgm:cxn modelId="{443FA43E-49DE-433B-A00E-68E20ED82591}" type="presParOf" srcId="{333A1088-737F-45CB-B68E-254E46348037}" destId="{AED2198E-93D5-4001-81B4-73124B309672}" srcOrd="15" destOrd="0" presId="urn:microsoft.com/office/officeart/2005/8/layout/target3"/>
    <dgm:cxn modelId="{53A488B3-E1C1-4748-93CE-0235924A4529}" type="presParOf" srcId="{333A1088-737F-45CB-B68E-254E46348037}" destId="{2BE915AB-18AA-4053-B92C-3BFC9ED204BB}" srcOrd="16" destOrd="0" presId="urn:microsoft.com/office/officeart/2005/8/layout/target3"/>
    <dgm:cxn modelId="{D35BB31E-FCC8-4DF9-BC88-49AB5E92BFC6}" type="presParOf" srcId="{333A1088-737F-45CB-B68E-254E46348037}" destId="{6BB5E863-4638-4E1D-BFDE-399D028AC4ED}" srcOrd="17" destOrd="0" presId="urn:microsoft.com/office/officeart/2005/8/layout/target3"/>
    <dgm:cxn modelId="{B63AD3B5-5526-4D21-AB37-443092DBCF81}" type="presParOf" srcId="{333A1088-737F-45CB-B68E-254E46348037}" destId="{D0E8B8A9-76C8-445B-9727-5936C7A5778A}" srcOrd="18" destOrd="0" presId="urn:microsoft.com/office/officeart/2005/8/layout/target3"/>
    <dgm:cxn modelId="{A2FB0000-6261-4D3C-A646-7FAE5D1F70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INOVACE 09 ČLOVĚK A JEHO SVĚT-Vlastivěda 4.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smtClean="0"/>
            <a:t>Liberecký kraj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49808-A835-4F4F-B095-9ED66767FDF9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58E0A5-2BD1-410A-BAAA-3075351A6A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814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828094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6965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20.6.2013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636729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039295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233877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61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07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532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615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426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61422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5873FB6-6501-464B-9F2B-25367A57543C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1B4AC-4805-445E-867E-E1291E1B2356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0213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2.picsearch.com/is?bbLRNaKAIei-PjsJ5ELUSon7zbiZH3aBFKtTXboFx-Q" TargetMode="External"/><Relationship Id="rId7" Type="http://schemas.openxmlformats.org/officeDocument/2006/relationships/hyperlink" Target="http://media4.picsearch.com/is?oKrlf8dD_c9cTKZcvhX-kyYUEixgQlunAR9hkALU_M8" TargetMode="External"/><Relationship Id="rId2" Type="http://schemas.openxmlformats.org/officeDocument/2006/relationships/hyperlink" Target="http://www.czso.cz/sldb2011/redakce.nsf/i/ceska_republika_domacnosti/$File/domacnosti_mapa_cr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media4.picsearch.com/is?SeCT8YjtUoDyczFAKX2Zksv2tRiVYGW9DTHbdVMRNNw" TargetMode="External"/><Relationship Id="rId5" Type="http://schemas.openxmlformats.org/officeDocument/2006/relationships/hyperlink" Target="http://media5.picsearch.com/is?EnjBjr6zK6feBdDE53p876WmAd8Q4Xcwd9Q5fHG2u6Y" TargetMode="External"/><Relationship Id="rId4" Type="http://schemas.openxmlformats.org/officeDocument/2006/relationships/hyperlink" Target="http://media3.picsearch.com/is?7UWlc7J91zCxzychrtg-Ifgi-cqlxo1fh9i7fnNYGs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09359970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9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2902096" cy="4681728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Žáci se seznámí se základními údaji o tomto kraji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131840" y="1371600"/>
            <a:ext cx="5707360" cy="4681728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PhDr. Milana Čechurová, Mgr. Alena Ježková, Ph.D.; RNDr. Daniel Borecký</a:t>
            </a:r>
          </a:p>
          <a:p>
            <a:pPr marL="0" indent="0">
              <a:buNone/>
            </a:pPr>
            <a:r>
              <a:rPr lang="cs-CZ" dirty="0" smtClean="0"/>
              <a:t>Vlastivěda pro 4. ročník ZŠ, SPN Praha </a:t>
            </a:r>
            <a:r>
              <a:rPr lang="cs-CZ" dirty="0" smtClean="0"/>
              <a:t>2010</a:t>
            </a:r>
          </a:p>
          <a:p>
            <a:r>
              <a:rPr lang="cs-CZ" dirty="0"/>
              <a:t>Michaela </a:t>
            </a:r>
            <a:r>
              <a:rPr lang="cs-CZ" dirty="0" err="1"/>
              <a:t>Bloudková</a:t>
            </a:r>
            <a:r>
              <a:rPr lang="cs-CZ" dirty="0"/>
              <a:t>, Daniel Borecký, Dominik Dvořák</a:t>
            </a:r>
          </a:p>
          <a:p>
            <a:pPr marL="0" indent="0">
              <a:buNone/>
            </a:pPr>
            <a:r>
              <a:rPr lang="cs-CZ" dirty="0"/>
              <a:t>Pracovní sešit, Vlastivěda pro 4.r., SPN a.s., Praha 2002</a:t>
            </a:r>
          </a:p>
          <a:p>
            <a:r>
              <a:rPr lang="cs-CZ" dirty="0"/>
              <a:t>Mgr. Lenka Bradáčová, Mgr. Alena Šotolová a kol.</a:t>
            </a:r>
          </a:p>
          <a:p>
            <a:pPr marL="0" indent="0">
              <a:buNone/>
            </a:pPr>
            <a:r>
              <a:rPr lang="cs-CZ" dirty="0"/>
              <a:t>Pracovní listy k učebnici Naše vlast, Alter, Praha 2011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://www.czso.cz/sldb2011/redakce.nsf/i/ceska_republika_domacnosti/$</a:t>
            </a:r>
            <a:r>
              <a:rPr lang="cs-CZ" dirty="0" smtClean="0">
                <a:hlinkClick r:id="rId2"/>
              </a:rPr>
              <a:t>File/domacnosti_mapa_cr.JPG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media2.picsearch.com/is?bbLRNaKAIei-PjsJ5ELUSon7zbiZH3aBFKtTXboFx-Q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media3.picsearch.com/is?7UWlc7J91zCxzychrtg-Ifgi-cqlxo1fh9i7fnNYGs4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media5.picsearch.com/is?EnjBjr6zK6feBdDE53p876WmAd8Q4Xcwd9Q5fHG2u6Y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media4.picsearch.com/is?SeCT8YjtUoDyczFAKX2Zksv2tRiVYGW9DTHbdVMRNNw</a:t>
            </a:r>
            <a:endParaRPr lang="cs-CZ" dirty="0" smtClean="0"/>
          </a:p>
          <a:p>
            <a:r>
              <a:rPr lang="cs-CZ" dirty="0">
                <a:hlinkClick r:id="rId7"/>
              </a:rPr>
              <a:t>http</a:t>
            </a:r>
            <a:r>
              <a:rPr lang="cs-CZ">
                <a:hlinkClick r:id="rId7"/>
              </a:rPr>
              <a:t>://</a:t>
            </a:r>
            <a:r>
              <a:rPr lang="cs-CZ" smtClean="0">
                <a:hlinkClick r:id="rId7"/>
              </a:rPr>
              <a:t>media4.picsearch.com/is?oKrlf8dD_c9cTKZcvhX-kyYUEixgQlunAR9hkALU_M8</a:t>
            </a:r>
            <a:endParaRPr lang="cs-CZ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020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71525"/>
            <a:ext cx="8382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5796136" y="728700"/>
            <a:ext cx="1728192" cy="1080120"/>
          </a:xfrm>
          <a:prstGeom prst="wedgeEllipseCallout">
            <a:avLst/>
          </a:prstGeom>
          <a:solidFill>
            <a:srgbClr val="0088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Liberecký kraj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4211960" y="1988840"/>
            <a:ext cx="2088232" cy="720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03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Leží na severu ČR při hranici s Německem a Polskem</a:t>
            </a:r>
          </a:p>
          <a:p>
            <a:r>
              <a:rPr lang="cs-CZ" dirty="0" smtClean="0"/>
              <a:t>Rozlohou je druhý nejmenší</a:t>
            </a:r>
          </a:p>
          <a:p>
            <a:endParaRPr lang="cs-CZ" dirty="0" smtClean="0"/>
          </a:p>
          <a:p>
            <a:r>
              <a:rPr lang="cs-CZ" dirty="0" smtClean="0"/>
              <a:t>Krajské město: Liberec</a:t>
            </a:r>
          </a:p>
          <a:p>
            <a:pPr marL="0" indent="0">
              <a:buNone/>
            </a:pPr>
            <a:r>
              <a:rPr lang="cs-CZ" dirty="0" smtClean="0"/>
              <a:t>-sídlo Technické univerzity</a:t>
            </a:r>
          </a:p>
          <a:p>
            <a:pPr marL="0" indent="0">
              <a:buNone/>
            </a:pPr>
            <a:r>
              <a:rPr lang="cs-CZ" dirty="0" smtClean="0"/>
              <a:t>-unikátní ZOO a botanická zahrada</a:t>
            </a:r>
          </a:p>
          <a:p>
            <a:endParaRPr lang="cs-CZ" dirty="0"/>
          </a:p>
          <a:p>
            <a:r>
              <a:rPr lang="cs-CZ" dirty="0" smtClean="0"/>
              <a:t>Centrum zimních středisek</a:t>
            </a:r>
          </a:p>
          <a:p>
            <a:endParaRPr lang="cs-CZ" dirty="0"/>
          </a:p>
          <a:p>
            <a:r>
              <a:rPr lang="cs-CZ" dirty="0" smtClean="0"/>
              <a:t>Chladnější podnebí, větší množství srážek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279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kraj-povrch a 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Převážně hornatý kraj: Lužické hory, Jizerské hory, část Krkonoš</a:t>
            </a:r>
          </a:p>
          <a:p>
            <a:endParaRPr lang="cs-CZ" dirty="0"/>
          </a:p>
          <a:p>
            <a:r>
              <a:rPr lang="cs-CZ" dirty="0" smtClean="0"/>
              <a:t>Český ráj s pískovcovými skalními útvary</a:t>
            </a:r>
          </a:p>
          <a:p>
            <a:endParaRPr lang="cs-CZ" dirty="0"/>
          </a:p>
          <a:p>
            <a:r>
              <a:rPr lang="cs-CZ" dirty="0" smtClean="0"/>
              <a:t>Povodí řek Labe a Nisy</a:t>
            </a:r>
          </a:p>
          <a:p>
            <a:r>
              <a:rPr lang="cs-CZ" dirty="0"/>
              <a:t>z</a:t>
            </a:r>
            <a:r>
              <a:rPr lang="cs-CZ" dirty="0" smtClean="0"/>
              <a:t>námý rybník Máchovo jezero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653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kraj-zemědělství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Pěstují se méně náročné plodiny</a:t>
            </a:r>
          </a:p>
          <a:p>
            <a:endParaRPr lang="cs-CZ" dirty="0"/>
          </a:p>
          <a:p>
            <a:r>
              <a:rPr lang="cs-CZ" dirty="0" smtClean="0"/>
              <a:t>Chov skotu, prasat a drůbeže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678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kraj-průmysl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Sklářství (Nový Bor)</a:t>
            </a:r>
          </a:p>
          <a:p>
            <a:endParaRPr lang="cs-CZ" dirty="0"/>
          </a:p>
          <a:p>
            <a:r>
              <a:rPr lang="cs-CZ" dirty="0" smtClean="0"/>
              <a:t>Strojírenské závody (Liberec)</a:t>
            </a:r>
          </a:p>
          <a:p>
            <a:endParaRPr lang="cs-CZ" dirty="0"/>
          </a:p>
          <a:p>
            <a:r>
              <a:rPr lang="cs-CZ" dirty="0" smtClean="0"/>
              <a:t>Výroba bižuterie (Jablonec nad Nisou)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8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kraj-kulturní 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ámky: Sychrov, Hrubá Skála, Hrubý Rohozec</a:t>
            </a:r>
          </a:p>
          <a:p>
            <a:endParaRPr lang="cs-CZ" dirty="0"/>
          </a:p>
          <a:p>
            <a:r>
              <a:rPr lang="cs-CZ" dirty="0"/>
              <a:t>h</a:t>
            </a:r>
            <a:r>
              <a:rPr lang="cs-CZ" dirty="0" smtClean="0"/>
              <a:t>rady: Frýdlant, Bezděz</a:t>
            </a:r>
          </a:p>
          <a:p>
            <a:endParaRPr lang="cs-CZ" dirty="0"/>
          </a:p>
          <a:p>
            <a:r>
              <a:rPr lang="cs-CZ" dirty="0"/>
              <a:t>z</a:t>
            </a:r>
            <a:r>
              <a:rPr lang="cs-CZ" dirty="0" smtClean="0"/>
              <a:t>řícenina Trosky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79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názvy míst: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80" y="1811963"/>
            <a:ext cx="1316255" cy="1755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89462"/>
            <a:ext cx="151216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461" y="1911218"/>
            <a:ext cx="1879147" cy="1335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21502"/>
            <a:ext cx="1651248" cy="135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053" y="4535295"/>
            <a:ext cx="1731660" cy="142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3569621"/>
            <a:ext cx="69124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Ještěd-Liberec                     Frýdlant                                            Trosky</a:t>
            </a:r>
          </a:p>
          <a:p>
            <a:r>
              <a:rPr lang="cs-CZ" dirty="0"/>
              <a:t> </a:t>
            </a:r>
            <a:r>
              <a:rPr lang="cs-CZ" dirty="0" smtClean="0"/>
              <a:t>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Sychrov                                           ZOO Liberec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915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276</Words>
  <Application>Microsoft Office PowerPoint</Application>
  <PresentationFormat>Předvádění na obrazovce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Anotace a citace</vt:lpstr>
      <vt:lpstr>Prezentace aplikace PowerPoint</vt:lpstr>
      <vt:lpstr>Liberecký kraj</vt:lpstr>
      <vt:lpstr>Liberecký kraj-povrch a vodstvo</vt:lpstr>
      <vt:lpstr>Liberecký kraj-zemědělství</vt:lpstr>
      <vt:lpstr>Liberecký kraj-průmysl</vt:lpstr>
      <vt:lpstr>Liberecký kraj-kulturní památky</vt:lpstr>
      <vt:lpstr>Doplň názvy míst: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13</cp:revision>
  <dcterms:created xsi:type="dcterms:W3CDTF">2012-11-03T17:50:05Z</dcterms:created>
  <dcterms:modified xsi:type="dcterms:W3CDTF">2013-06-20T15:13:10Z</dcterms:modified>
</cp:coreProperties>
</file>