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4" r:id="rId2"/>
    <p:sldId id="257" r:id="rId3"/>
    <p:sldId id="263" r:id="rId4"/>
    <p:sldId id="268" r:id="rId5"/>
    <p:sldId id="264" r:id="rId6"/>
    <p:sldId id="270" r:id="rId7"/>
    <p:sldId id="269" r:id="rId8"/>
    <p:sldId id="271" r:id="rId9"/>
    <p:sldId id="272" r:id="rId10"/>
    <p:sldId id="273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8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18603FDC-E32A-4AB5-989C-0864C3EAD2B8}" styleName="Styl s motivem 2 – zvýraznění 2">
    <a:tblBg>
      <a:fillRef idx="3">
        <a:schemeClr val="accent2"/>
      </a:fillRef>
      <a:effectRef idx="3">
        <a:schemeClr val="accent2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2">
                <a:tint val="50000"/>
              </a:schemeClr>
            </a:lnRef>
          </a:left>
          <a:right>
            <a:lnRef idx="1">
              <a:schemeClr val="accent2">
                <a:tint val="50000"/>
              </a:schemeClr>
            </a:lnRef>
          </a:right>
          <a:top>
            <a:lnRef idx="1">
              <a:schemeClr val="accent2">
                <a:tint val="50000"/>
              </a:schemeClr>
            </a:lnRef>
          </a:top>
          <a:bottom>
            <a:lnRef idx="1">
              <a:schemeClr val="accent2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72833802-FEF1-4C79-8D5D-14CF1EAF98D9}" styleName="Světlý styl 2 – zvýraznění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</a:tcStyle>
    </a:band1H>
    <a:band1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1V>
    <a:band2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2"/>
        </a:fillRef>
      </a:tcStyle>
    </a:firstRow>
  </a:tblStyle>
  <a:tblStyle styleId="{638B1855-1B75-4FBE-930C-398BA8C253C6}" styleName="Styl s motivem 2 – zvýraznění 6">
    <a:tblBg>
      <a:fillRef idx="3">
        <a:schemeClr val="accent6"/>
      </a:fillRef>
      <a:effectRef idx="3">
        <a:schemeClr val="accent6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6">
                <a:tint val="50000"/>
              </a:schemeClr>
            </a:lnRef>
          </a:left>
          <a:right>
            <a:lnRef idx="1">
              <a:schemeClr val="accent6">
                <a:tint val="50000"/>
              </a:schemeClr>
            </a:lnRef>
          </a:right>
          <a:top>
            <a:lnRef idx="1">
              <a:schemeClr val="accent6">
                <a:tint val="50000"/>
              </a:schemeClr>
            </a:lnRef>
          </a:top>
          <a:bottom>
            <a:lnRef idx="1">
              <a:schemeClr val="accent6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912C8C85-51F0-491E-9774-3900AFEF0FD7}" styleName="Světlý styl 2 – zvýraznění 6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</a:tcStyle>
    </a:band1H>
    <a:band1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1V>
    <a:band2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6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19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2B3CDC-7629-4F5B-ADEC-7358BE7C3256}" type="datetimeFigureOut">
              <a:rPr lang="cs-CZ" smtClean="0"/>
              <a:t>23.2.2012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837FBB-6A5C-4C0E-8DB4-15F42A6C0E3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579697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2B3CDC-7629-4F5B-ADEC-7358BE7C3256}" type="datetimeFigureOut">
              <a:rPr lang="cs-CZ" smtClean="0"/>
              <a:t>23.2.2012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837FBB-6A5C-4C0E-8DB4-15F42A6C0E3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7014475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2B3CDC-7629-4F5B-ADEC-7358BE7C3256}" type="datetimeFigureOut">
              <a:rPr lang="cs-CZ" smtClean="0"/>
              <a:t>23.2.2012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837FBB-6A5C-4C0E-8DB4-15F42A6C0E3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3780798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2B3CDC-7629-4F5B-ADEC-7358BE7C3256}" type="datetimeFigureOut">
              <a:rPr lang="cs-CZ" smtClean="0"/>
              <a:t>23.2.2012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837FBB-6A5C-4C0E-8DB4-15F42A6C0E3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3820492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2B3CDC-7629-4F5B-ADEC-7358BE7C3256}" type="datetimeFigureOut">
              <a:rPr lang="cs-CZ" smtClean="0"/>
              <a:t>23.2.2012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837FBB-6A5C-4C0E-8DB4-15F42A6C0E3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6543925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2B3CDC-7629-4F5B-ADEC-7358BE7C3256}" type="datetimeFigureOut">
              <a:rPr lang="cs-CZ" smtClean="0"/>
              <a:t>23.2.2012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837FBB-6A5C-4C0E-8DB4-15F42A6C0E3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5031113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2B3CDC-7629-4F5B-ADEC-7358BE7C3256}" type="datetimeFigureOut">
              <a:rPr lang="cs-CZ" smtClean="0"/>
              <a:t>23.2.2012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837FBB-6A5C-4C0E-8DB4-15F42A6C0E3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8968814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2B3CDC-7629-4F5B-ADEC-7358BE7C3256}" type="datetimeFigureOut">
              <a:rPr lang="cs-CZ" smtClean="0"/>
              <a:t>23.2.2012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837FBB-6A5C-4C0E-8DB4-15F42A6C0E3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2839199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2B3CDC-7629-4F5B-ADEC-7358BE7C3256}" type="datetimeFigureOut">
              <a:rPr lang="cs-CZ" smtClean="0"/>
              <a:t>23.2.2012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837FBB-6A5C-4C0E-8DB4-15F42A6C0E3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9107381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2B3CDC-7629-4F5B-ADEC-7358BE7C3256}" type="datetimeFigureOut">
              <a:rPr lang="cs-CZ" smtClean="0"/>
              <a:t>23.2.2012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837FBB-6A5C-4C0E-8DB4-15F42A6C0E3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6234081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2B3CDC-7629-4F5B-ADEC-7358BE7C3256}" type="datetimeFigureOut">
              <a:rPr lang="cs-CZ" smtClean="0"/>
              <a:t>23.2.2012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837FBB-6A5C-4C0E-8DB4-15F42A6C0E3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1833266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EFD1"/>
            </a:gs>
            <a:gs pos="64999">
              <a:srgbClr val="F0EBD5"/>
            </a:gs>
            <a:gs pos="100000">
              <a:srgbClr val="D1C39F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82B3CDC-7629-4F5B-ADEC-7358BE7C3256}" type="datetimeFigureOut">
              <a:rPr lang="cs-CZ" smtClean="0"/>
              <a:t>23.2.2012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5837FBB-6A5C-4C0E-8DB4-15F42A6C0E3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6496950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5" Type="http://schemas.microsoft.com/office/2007/relationships/hdphoto" Target="../media/hdphoto1.wdp"/><Relationship Id="rId4" Type="http://schemas.openxmlformats.org/officeDocument/2006/relationships/image" Target="../media/image4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5" Type="http://schemas.microsoft.com/office/2007/relationships/hdphoto" Target="../media/hdphoto1.wdp"/><Relationship Id="rId4" Type="http://schemas.openxmlformats.org/officeDocument/2006/relationships/image" Target="../media/image4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://officeimg.vo.msecnd.net/en-us/images/MH900391406.jpg" TargetMode="External"/><Relationship Id="rId2" Type="http://schemas.openxmlformats.org/officeDocument/2006/relationships/hyperlink" Target="http://www.clker.com/cliparts/b/J/Q/U/b/G/pear-tree-th.png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.png"/><Relationship Id="rId4" Type="http://schemas.openxmlformats.org/officeDocument/2006/relationships/hyperlink" Target="http://officeimg.vo.msecnd.net/en-us/images/MH900391494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146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457200" y="274638"/>
            <a:ext cx="8218488" cy="2146300"/>
          </a:xfrm>
        </p:spPr>
        <p:txBody>
          <a:bodyPr/>
          <a:lstStyle/>
          <a:p>
            <a:r>
              <a:rPr lang="cs-CZ" sz="6000" b="1" dirty="0" smtClean="0">
                <a:solidFill>
                  <a:srgbClr val="FFCC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Matematika</a:t>
            </a:r>
            <a:br>
              <a:rPr lang="cs-CZ" sz="6000" b="1" dirty="0" smtClean="0">
                <a:solidFill>
                  <a:srgbClr val="FFCC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</a:br>
            <a:r>
              <a:rPr lang="cs-CZ" sz="6000" b="1" dirty="0" smtClean="0">
                <a:solidFill>
                  <a:srgbClr val="FFCC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II. STUPEŇ</a:t>
            </a:r>
            <a:endParaRPr lang="cs-CZ" b="1" dirty="0">
              <a:solidFill>
                <a:srgbClr val="9999FF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pic>
        <p:nvPicPr>
          <p:cNvPr id="8195" name="Picture 3"/>
          <p:cNvPicPr>
            <a:picLocks noGrp="1" noChangeAspect="1" noChangeArrowheads="1"/>
          </p:cNvPicPr>
          <p:nvPr>
            <p:ph type="body"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476375" y="3213100"/>
            <a:ext cx="6408738" cy="936625"/>
          </a:xfrm>
        </p:spPr>
      </p:pic>
      <p:sp>
        <p:nvSpPr>
          <p:cNvPr id="8196" name="Rectangle 4"/>
          <p:cNvSpPr>
            <a:spLocks noChangeArrowheads="1"/>
          </p:cNvSpPr>
          <p:nvPr/>
        </p:nvSpPr>
        <p:spPr bwMode="auto">
          <a:xfrm>
            <a:off x="2792245" y="5007659"/>
            <a:ext cx="3717876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pPr algn="ctr"/>
            <a:r>
              <a:rPr lang="cs-CZ" dirty="0" smtClean="0">
                <a:solidFill>
                  <a:schemeClr val="tx2">
                    <a:lumMod val="50000"/>
                  </a:schemeClr>
                </a:solidFill>
              </a:rPr>
              <a:t>VY_32_INOVACE_16_09_slovní úloha </a:t>
            </a:r>
            <a:endParaRPr lang="cs-CZ" dirty="0" smtClean="0">
              <a:solidFill>
                <a:schemeClr val="tx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137400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404664"/>
            <a:ext cx="8229600" cy="2650306"/>
          </a:xfrm>
        </p:spPr>
        <p:txBody>
          <a:bodyPr>
            <a:normAutofit fontScale="90000"/>
          </a:bodyPr>
          <a:lstStyle/>
          <a:p>
            <a:r>
              <a:rPr lang="cs-CZ" b="1" dirty="0" smtClean="0"/>
              <a:t/>
            </a:r>
            <a:br>
              <a:rPr lang="cs-CZ" b="1" dirty="0" smtClean="0"/>
            </a:br>
            <a:r>
              <a:rPr lang="cs-CZ" b="1" dirty="0" smtClean="0"/>
              <a:t>Na zahradě rostou </a:t>
            </a:r>
            <a:br>
              <a:rPr lang="cs-CZ" b="1" dirty="0" smtClean="0"/>
            </a:br>
            <a:r>
              <a:rPr lang="cs-CZ" b="1" dirty="0" smtClean="0">
                <a:solidFill>
                  <a:srgbClr val="FFC000"/>
                </a:solidFill>
              </a:rPr>
              <a:t>3 jabloně</a:t>
            </a:r>
            <a:r>
              <a:rPr lang="cs-CZ" b="1" dirty="0" smtClean="0"/>
              <a:t>, </a:t>
            </a:r>
            <a:r>
              <a:rPr lang="cs-CZ" b="1" dirty="0" smtClean="0">
                <a:solidFill>
                  <a:srgbClr val="00B050"/>
                </a:solidFill>
              </a:rPr>
              <a:t>1 hrušeň </a:t>
            </a:r>
            <a:r>
              <a:rPr lang="cs-CZ" b="1" dirty="0" smtClean="0"/>
              <a:t>a </a:t>
            </a:r>
            <a:r>
              <a:rPr lang="cs-CZ" b="1" dirty="0" smtClean="0">
                <a:solidFill>
                  <a:srgbClr val="FF0000"/>
                </a:solidFill>
              </a:rPr>
              <a:t>2 třešně</a:t>
            </a:r>
            <a:r>
              <a:rPr lang="cs-CZ" b="1" dirty="0" smtClean="0"/>
              <a:t>.</a:t>
            </a:r>
            <a:br>
              <a:rPr lang="cs-CZ" b="1" dirty="0" smtClean="0"/>
            </a:br>
            <a:r>
              <a:rPr lang="cs-CZ" b="1" dirty="0" smtClean="0"/>
              <a:t>Z každého stromu se sklidilo </a:t>
            </a:r>
            <a:r>
              <a:rPr lang="cs-CZ" b="1" dirty="0" smtClean="0">
                <a:solidFill>
                  <a:srgbClr val="FFC000"/>
                </a:solidFill>
              </a:rPr>
              <a:t>42 kg jablek</a:t>
            </a:r>
            <a:r>
              <a:rPr lang="cs-CZ" b="1" dirty="0" smtClean="0"/>
              <a:t>, </a:t>
            </a:r>
            <a:r>
              <a:rPr lang="cs-CZ" b="1" dirty="0" smtClean="0">
                <a:solidFill>
                  <a:srgbClr val="00B050"/>
                </a:solidFill>
              </a:rPr>
              <a:t>56 kg hrušek </a:t>
            </a:r>
            <a:r>
              <a:rPr lang="cs-CZ" b="1" dirty="0" smtClean="0"/>
              <a:t>a </a:t>
            </a:r>
            <a:r>
              <a:rPr lang="cs-CZ" b="1" dirty="0" smtClean="0">
                <a:solidFill>
                  <a:srgbClr val="FF0000"/>
                </a:solidFill>
              </a:rPr>
              <a:t>38 kg třešní</a:t>
            </a:r>
            <a:r>
              <a:rPr lang="cs-CZ" b="1" dirty="0" smtClean="0"/>
              <a:t>.</a:t>
            </a:r>
            <a:br>
              <a:rPr lang="cs-CZ" b="1" dirty="0" smtClean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83568" y="2852936"/>
            <a:ext cx="8136904" cy="3701008"/>
          </a:xfrm>
        </p:spPr>
        <p:txBody>
          <a:bodyPr>
            <a:normAutofit fontScale="77500" lnSpcReduction="20000"/>
          </a:bodyPr>
          <a:lstStyle/>
          <a:p>
            <a:endParaRPr lang="cs-CZ" b="1" dirty="0"/>
          </a:p>
          <a:p>
            <a:pPr marL="514350" indent="-514350">
              <a:buAutoNum type="alphaUcPeriod"/>
            </a:pPr>
            <a:r>
              <a:rPr lang="cs-CZ" sz="4800" b="1" dirty="0" smtClean="0">
                <a:solidFill>
                  <a:schemeClr val="accent6">
                    <a:lumMod val="75000"/>
                  </a:schemeClr>
                </a:solidFill>
              </a:rPr>
              <a:t>Kolik </a:t>
            </a:r>
            <a:r>
              <a:rPr lang="cs-CZ" sz="4800" b="1" dirty="0">
                <a:solidFill>
                  <a:schemeClr val="accent6">
                    <a:lumMod val="75000"/>
                  </a:schemeClr>
                </a:solidFill>
              </a:rPr>
              <a:t>kilogramů jablek se načesalo </a:t>
            </a:r>
            <a:r>
              <a:rPr lang="cs-CZ" sz="4800" b="1" dirty="0" smtClean="0">
                <a:solidFill>
                  <a:schemeClr val="accent6">
                    <a:lumMod val="75000"/>
                  </a:schemeClr>
                </a:solidFill>
              </a:rPr>
              <a:t>dohromady </a:t>
            </a:r>
            <a:r>
              <a:rPr lang="cs-CZ" sz="4800" b="1" dirty="0">
                <a:solidFill>
                  <a:schemeClr val="accent6">
                    <a:lumMod val="75000"/>
                  </a:schemeClr>
                </a:solidFill>
              </a:rPr>
              <a:t>ze všech tří jabloní</a:t>
            </a:r>
            <a:r>
              <a:rPr lang="cs-CZ" sz="4800" b="1" dirty="0" smtClean="0">
                <a:solidFill>
                  <a:schemeClr val="accent6">
                    <a:lumMod val="75000"/>
                  </a:schemeClr>
                </a:solidFill>
              </a:rPr>
              <a:t>?</a:t>
            </a:r>
          </a:p>
          <a:p>
            <a:pPr marL="514350" indent="-514350">
              <a:buAutoNum type="alphaUcPeriod"/>
            </a:pPr>
            <a:r>
              <a:rPr lang="cs-CZ" sz="4800" b="1" dirty="0" smtClean="0">
                <a:solidFill>
                  <a:schemeClr val="accent2">
                    <a:lumMod val="75000"/>
                  </a:schemeClr>
                </a:solidFill>
              </a:rPr>
              <a:t>Kolik kilogramů třešní se načesalo dohromady? </a:t>
            </a:r>
          </a:p>
          <a:p>
            <a:pPr marL="514350" indent="-514350">
              <a:buFont typeface="Arial" pitchFamily="34" charset="0"/>
              <a:buAutoNum type="alphaUcPeriod"/>
            </a:pPr>
            <a:r>
              <a:rPr lang="cs-CZ" sz="4800" b="1" dirty="0" smtClean="0">
                <a:solidFill>
                  <a:schemeClr val="accent1">
                    <a:lumMod val="50000"/>
                  </a:schemeClr>
                </a:solidFill>
              </a:rPr>
              <a:t>Kolik kilogramů ovoce se načesalo ze všech stromů celkem?</a:t>
            </a:r>
          </a:p>
          <a:p>
            <a:pPr marL="0" indent="0">
              <a:buNone/>
            </a:pPr>
            <a:endParaRPr lang="cs-CZ" b="1" dirty="0" smtClean="0"/>
          </a:p>
        </p:txBody>
      </p:sp>
    </p:spTree>
    <p:extLst>
      <p:ext uri="{BB962C8B-B14F-4D97-AF65-F5344CB8AC3E}">
        <p14:creationId xmlns:p14="http://schemas.microsoft.com/office/powerpoint/2010/main" val="11097829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404664"/>
            <a:ext cx="8229600" cy="2650306"/>
          </a:xfrm>
          <a:solidFill>
            <a:schemeClr val="accent5">
              <a:lumMod val="75000"/>
            </a:schemeClr>
          </a:solidFill>
          <a:ln>
            <a:solidFill>
              <a:schemeClr val="accent5">
                <a:lumMod val="75000"/>
              </a:schemeClr>
            </a:solidFill>
          </a:ln>
        </p:spPr>
        <p:txBody>
          <a:bodyPr>
            <a:normAutofit fontScale="90000"/>
          </a:bodyPr>
          <a:lstStyle/>
          <a:p>
            <a:r>
              <a:rPr lang="cs-CZ" b="1" dirty="0" smtClean="0"/>
              <a:t/>
            </a:r>
            <a:br>
              <a:rPr lang="cs-CZ" b="1" dirty="0" smtClean="0"/>
            </a:br>
            <a:r>
              <a:rPr lang="cs-CZ" b="1" dirty="0" smtClean="0"/>
              <a:t>Na zahradě rostou </a:t>
            </a:r>
            <a:br>
              <a:rPr lang="cs-CZ" b="1" dirty="0" smtClean="0"/>
            </a:br>
            <a:r>
              <a:rPr lang="cs-CZ" b="1" dirty="0" smtClean="0">
                <a:solidFill>
                  <a:srgbClr val="FFC000"/>
                </a:solidFill>
              </a:rPr>
              <a:t>3 jabloně</a:t>
            </a:r>
            <a:r>
              <a:rPr lang="cs-CZ" b="1" dirty="0" smtClean="0"/>
              <a:t>. </a:t>
            </a:r>
            <a:br>
              <a:rPr lang="cs-CZ" b="1" dirty="0" smtClean="0"/>
            </a:br>
            <a:r>
              <a:rPr lang="cs-CZ" b="1" dirty="0" smtClean="0"/>
              <a:t>Z každého stromu se sklidilo </a:t>
            </a:r>
            <a:br>
              <a:rPr lang="cs-CZ" b="1" dirty="0" smtClean="0"/>
            </a:br>
            <a:r>
              <a:rPr lang="cs-CZ" b="1" dirty="0" smtClean="0">
                <a:solidFill>
                  <a:srgbClr val="FFC000"/>
                </a:solidFill>
              </a:rPr>
              <a:t>42 kg jablek</a:t>
            </a:r>
            <a:r>
              <a:rPr lang="cs-CZ" b="1" dirty="0" smtClean="0"/>
              <a:t>.</a:t>
            </a:r>
            <a:br>
              <a:rPr lang="cs-CZ" b="1" dirty="0" smtClean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39552" y="3573016"/>
            <a:ext cx="8136904" cy="2664296"/>
          </a:xfrm>
          <a:solidFill>
            <a:srgbClr val="0070C0"/>
          </a:solidFill>
        </p:spPr>
        <p:txBody>
          <a:bodyPr>
            <a:normAutofit/>
          </a:bodyPr>
          <a:lstStyle/>
          <a:p>
            <a:pPr marL="914400" indent="-914400">
              <a:buClr>
                <a:schemeClr val="accent6">
                  <a:lumMod val="75000"/>
                </a:schemeClr>
              </a:buClr>
              <a:buFont typeface="+mj-lt"/>
              <a:buAutoNum type="alphaUcPeriod"/>
            </a:pPr>
            <a:r>
              <a:rPr lang="cs-CZ" sz="4800" b="1" dirty="0" smtClean="0">
                <a:solidFill>
                  <a:schemeClr val="accent6">
                    <a:lumMod val="75000"/>
                  </a:schemeClr>
                </a:solidFill>
              </a:rPr>
              <a:t>Kolik </a:t>
            </a:r>
            <a:r>
              <a:rPr lang="cs-CZ" sz="4800" b="1" dirty="0">
                <a:solidFill>
                  <a:schemeClr val="accent6">
                    <a:lumMod val="75000"/>
                  </a:schemeClr>
                </a:solidFill>
              </a:rPr>
              <a:t>kilogramů jablek se načesalo </a:t>
            </a:r>
            <a:r>
              <a:rPr lang="cs-CZ" sz="4800" b="1" dirty="0" smtClean="0">
                <a:solidFill>
                  <a:schemeClr val="accent6">
                    <a:lumMod val="75000"/>
                  </a:schemeClr>
                </a:solidFill>
              </a:rPr>
              <a:t>dohromady </a:t>
            </a:r>
            <a:r>
              <a:rPr lang="cs-CZ" sz="4800" b="1" dirty="0">
                <a:solidFill>
                  <a:schemeClr val="accent6">
                    <a:lumMod val="75000"/>
                  </a:schemeClr>
                </a:solidFill>
              </a:rPr>
              <a:t>ze všech tří jabloní</a:t>
            </a:r>
            <a:r>
              <a:rPr lang="cs-CZ" sz="4800" b="1" dirty="0" smtClean="0">
                <a:solidFill>
                  <a:schemeClr val="accent6">
                    <a:lumMod val="75000"/>
                  </a:schemeClr>
                </a:solidFill>
              </a:rPr>
              <a:t>?</a:t>
            </a:r>
          </a:p>
          <a:p>
            <a:pPr marL="0" indent="0">
              <a:buNone/>
            </a:pPr>
            <a:endParaRPr lang="cs-CZ" b="1" dirty="0" smtClean="0"/>
          </a:p>
        </p:txBody>
      </p:sp>
    </p:spTree>
    <p:extLst>
      <p:ext uri="{BB962C8B-B14F-4D97-AF65-F5344CB8AC3E}">
        <p14:creationId xmlns:p14="http://schemas.microsoft.com/office/powerpoint/2010/main" val="18834350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build="p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835696" y="404664"/>
            <a:ext cx="5694222" cy="576064"/>
          </a:xfrm>
          <a:solidFill>
            <a:srgbClr val="92D050"/>
          </a:solidFill>
        </p:spPr>
        <p:txBody>
          <a:bodyPr>
            <a:normAutofit fontScale="90000"/>
          </a:bodyPr>
          <a:lstStyle/>
          <a:p>
            <a:r>
              <a:rPr lang="cs-CZ" sz="2700" dirty="0" smtClean="0"/>
              <a:t/>
            </a:r>
            <a:br>
              <a:rPr lang="cs-CZ" sz="2700" dirty="0" smtClean="0"/>
            </a:br>
            <a:r>
              <a:rPr lang="cs-CZ" sz="2700" dirty="0"/>
              <a:t/>
            </a:r>
            <a:br>
              <a:rPr lang="cs-CZ" sz="2700" dirty="0"/>
            </a:br>
            <a:r>
              <a:rPr lang="cs-CZ" sz="2700" b="1" dirty="0" smtClean="0">
                <a:solidFill>
                  <a:schemeClr val="tx2">
                    <a:lumMod val="50000"/>
                  </a:schemeClr>
                </a:solidFill>
              </a:rPr>
              <a:t>Ze všech jabloní se načesalo 126 kg jablek. </a:t>
            </a:r>
            <a:r>
              <a:rPr lang="cs-CZ" dirty="0"/>
              <a:t/>
            </a:r>
            <a:br>
              <a:rPr lang="cs-CZ" dirty="0"/>
            </a:br>
            <a:endParaRPr lang="cs-CZ" dirty="0"/>
          </a:p>
        </p:txBody>
      </p:sp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17982709"/>
              </p:ext>
            </p:extLst>
          </p:nvPr>
        </p:nvGraphicFramePr>
        <p:xfrm>
          <a:off x="395536" y="1313765"/>
          <a:ext cx="1008112" cy="4707522"/>
        </p:xfrm>
        <a:graphic>
          <a:graphicData uri="http://schemas.openxmlformats.org/drawingml/2006/table">
            <a:tbl>
              <a:tblPr firstRow="1" bandRow="1">
                <a:tableStyleId>{638B1855-1B75-4FBE-930C-398BA8C253C6}</a:tableStyleId>
              </a:tblPr>
              <a:tblGrid>
                <a:gridCol w="1008112"/>
              </a:tblGrid>
              <a:tr h="1275345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dirty="0" smtClean="0"/>
                        <a:t>Počet stromů</a:t>
                      </a:r>
                    </a:p>
                    <a:p>
                      <a:endParaRPr lang="cs-CZ" dirty="0"/>
                    </a:p>
                  </a:txBody>
                  <a:tcPr/>
                </a:tc>
              </a:tr>
              <a:tr h="1144059">
                <a:tc>
                  <a:txBody>
                    <a:bodyPr/>
                    <a:lstStyle/>
                    <a:p>
                      <a:pPr algn="ctr"/>
                      <a:r>
                        <a:rPr lang="cs-CZ" sz="5400" dirty="0" smtClean="0">
                          <a:solidFill>
                            <a:srgbClr val="008000"/>
                          </a:solidFill>
                        </a:rPr>
                        <a:t>1</a:t>
                      </a:r>
                      <a:endParaRPr lang="cs-CZ" sz="5400" dirty="0">
                        <a:solidFill>
                          <a:srgbClr val="008000"/>
                        </a:solidFill>
                      </a:endParaRPr>
                    </a:p>
                  </a:txBody>
                  <a:tcPr/>
                </a:tc>
              </a:tr>
              <a:tr h="1144059">
                <a:tc>
                  <a:txBody>
                    <a:bodyPr/>
                    <a:lstStyle/>
                    <a:p>
                      <a:pPr algn="ctr"/>
                      <a:r>
                        <a:rPr lang="cs-CZ" sz="5400" dirty="0" smtClean="0">
                          <a:solidFill>
                            <a:srgbClr val="008000"/>
                          </a:solidFill>
                        </a:rPr>
                        <a:t>1</a:t>
                      </a:r>
                      <a:endParaRPr lang="cs-CZ" sz="5400" dirty="0">
                        <a:solidFill>
                          <a:srgbClr val="008000"/>
                        </a:solidFill>
                      </a:endParaRPr>
                    </a:p>
                  </a:txBody>
                  <a:tcPr/>
                </a:tc>
              </a:tr>
              <a:tr h="1144059">
                <a:tc>
                  <a:txBody>
                    <a:bodyPr/>
                    <a:lstStyle/>
                    <a:p>
                      <a:pPr algn="ctr"/>
                      <a:r>
                        <a:rPr lang="cs-CZ" sz="5400" dirty="0" smtClean="0">
                          <a:solidFill>
                            <a:srgbClr val="008000"/>
                          </a:solidFill>
                        </a:rPr>
                        <a:t>1</a:t>
                      </a:r>
                      <a:endParaRPr lang="cs-CZ" sz="5400" dirty="0">
                        <a:solidFill>
                          <a:srgbClr val="008000"/>
                        </a:solidFill>
                      </a:endParaRPr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17" name="Tabulka 1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57235048"/>
              </p:ext>
            </p:extLst>
          </p:nvPr>
        </p:nvGraphicFramePr>
        <p:xfrm>
          <a:off x="1619672" y="1327186"/>
          <a:ext cx="1008112" cy="4710607"/>
        </p:xfrm>
        <a:graphic>
          <a:graphicData uri="http://schemas.openxmlformats.org/drawingml/2006/table">
            <a:tbl>
              <a:tblPr firstRow="1" bandRow="1">
                <a:tableStyleId>{912C8C85-51F0-491E-9774-3900AFEF0FD7}</a:tableStyleId>
              </a:tblPr>
              <a:tblGrid>
                <a:gridCol w="1008112"/>
              </a:tblGrid>
              <a:tr h="1218291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dirty="0" smtClean="0"/>
                        <a:t>Sklidilo se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dirty="0" smtClean="0"/>
                        <a:t>(kg)</a:t>
                      </a:r>
                    </a:p>
                    <a:p>
                      <a:endParaRPr lang="cs-CZ" dirty="0"/>
                    </a:p>
                  </a:txBody>
                  <a:tcPr/>
                </a:tc>
              </a:tr>
              <a:tr h="1099547">
                <a:tc>
                  <a:txBody>
                    <a:bodyPr/>
                    <a:lstStyle/>
                    <a:p>
                      <a:pPr algn="ctr"/>
                      <a:r>
                        <a:rPr lang="cs-CZ" sz="5400" dirty="0" smtClean="0">
                          <a:solidFill>
                            <a:srgbClr val="008000"/>
                          </a:solidFill>
                        </a:rPr>
                        <a:t>42</a:t>
                      </a:r>
                      <a:endParaRPr lang="cs-CZ" sz="5400" dirty="0">
                        <a:solidFill>
                          <a:srgbClr val="008000"/>
                        </a:solidFill>
                      </a:endParaRPr>
                    </a:p>
                  </a:txBody>
                  <a:tcPr/>
                </a:tc>
              </a:tr>
              <a:tr h="1152128">
                <a:tc>
                  <a:txBody>
                    <a:bodyPr/>
                    <a:lstStyle/>
                    <a:p>
                      <a:pPr algn="ctr"/>
                      <a:r>
                        <a:rPr lang="cs-CZ" sz="5400" dirty="0" smtClean="0">
                          <a:solidFill>
                            <a:srgbClr val="008000"/>
                          </a:solidFill>
                        </a:rPr>
                        <a:t>42</a:t>
                      </a:r>
                      <a:endParaRPr lang="cs-CZ" sz="5400" dirty="0">
                        <a:solidFill>
                          <a:srgbClr val="008000"/>
                        </a:solidFill>
                      </a:endParaRPr>
                    </a:p>
                  </a:txBody>
                  <a:tcPr/>
                </a:tc>
              </a:tr>
              <a:tr h="1240641">
                <a:tc>
                  <a:txBody>
                    <a:bodyPr/>
                    <a:lstStyle/>
                    <a:p>
                      <a:pPr algn="ctr"/>
                      <a:r>
                        <a:rPr lang="cs-CZ" sz="5400" dirty="0" smtClean="0">
                          <a:solidFill>
                            <a:srgbClr val="008000"/>
                          </a:solidFill>
                        </a:rPr>
                        <a:t>42</a:t>
                      </a:r>
                      <a:endParaRPr lang="cs-CZ" sz="5400" dirty="0">
                        <a:solidFill>
                          <a:srgbClr val="008000"/>
                        </a:solidFill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3" name="Obdélník 2"/>
          <p:cNvSpPr/>
          <p:nvPr/>
        </p:nvSpPr>
        <p:spPr>
          <a:xfrm>
            <a:off x="5724127" y="1070219"/>
            <a:ext cx="3053533" cy="1944216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5400" b="1" dirty="0" smtClean="0">
                <a:solidFill>
                  <a:srgbClr val="008000"/>
                </a:solidFill>
              </a:rPr>
              <a:t>3 . 42 =</a:t>
            </a:r>
            <a:endParaRPr lang="cs-CZ" sz="5400" b="1" dirty="0">
              <a:solidFill>
                <a:srgbClr val="008000"/>
              </a:solidFill>
            </a:endParaRPr>
          </a:p>
          <a:p>
            <a:pPr algn="ctr"/>
            <a:r>
              <a:rPr lang="cs-CZ" sz="2400" b="1" dirty="0" smtClean="0">
                <a:solidFill>
                  <a:srgbClr val="008000"/>
                </a:solidFill>
              </a:rPr>
              <a:t>120 + 6</a:t>
            </a:r>
            <a:endParaRPr lang="cs-CZ" sz="2400" b="1" dirty="0">
              <a:solidFill>
                <a:srgbClr val="008000"/>
              </a:solidFill>
            </a:endParaRPr>
          </a:p>
        </p:txBody>
      </p:sp>
      <p:sp>
        <p:nvSpPr>
          <p:cNvPr id="18" name="Obdélník 17"/>
          <p:cNvSpPr/>
          <p:nvPr/>
        </p:nvSpPr>
        <p:spPr>
          <a:xfrm>
            <a:off x="5753325" y="4529189"/>
            <a:ext cx="3024336" cy="1944216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7200" b="1" dirty="0" smtClean="0">
                <a:solidFill>
                  <a:srgbClr val="008000"/>
                </a:solidFill>
              </a:rPr>
              <a:t>126 kg</a:t>
            </a:r>
            <a:endParaRPr lang="cs-CZ" sz="7200" b="1" dirty="0">
              <a:solidFill>
                <a:srgbClr val="008000"/>
              </a:solidFill>
            </a:endParaRPr>
          </a:p>
        </p:txBody>
      </p:sp>
      <p:pic>
        <p:nvPicPr>
          <p:cNvPr id="1028" name="Picture 4" descr="C:\Users\pc\Documents\Nová složka\MH90039140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9792" y="2046163"/>
            <a:ext cx="2663937" cy="26639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Zástupný symbol pro obsah 2"/>
          <p:cNvSpPr txBox="1">
            <a:spLocks/>
          </p:cNvSpPr>
          <p:nvPr/>
        </p:nvSpPr>
        <p:spPr>
          <a:xfrm>
            <a:off x="5753325" y="3018272"/>
            <a:ext cx="3024336" cy="1490848"/>
          </a:xfrm>
          <a:prstGeom prst="rect">
            <a:avLst/>
          </a:prstGeom>
          <a:noFill/>
          <a:ln w="57150">
            <a:solidFill>
              <a:schemeClr val="accent6">
                <a:lumMod val="50000"/>
              </a:schemeClr>
            </a:solidFill>
          </a:ln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endParaRPr lang="cs-CZ" sz="9600" b="1" dirty="0">
              <a:solidFill>
                <a:srgbClr val="FFFF00"/>
              </a:solidFill>
              <a:latin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32873727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18" grpId="0" animBg="1"/>
      <p:bldP spid="8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404664"/>
            <a:ext cx="8229600" cy="2650306"/>
          </a:xfrm>
          <a:solidFill>
            <a:schemeClr val="accent6">
              <a:lumMod val="60000"/>
              <a:lumOff val="40000"/>
            </a:schemeClr>
          </a:solidFill>
        </p:spPr>
        <p:txBody>
          <a:bodyPr>
            <a:normAutofit fontScale="90000"/>
          </a:bodyPr>
          <a:lstStyle/>
          <a:p>
            <a:r>
              <a:rPr lang="cs-CZ" b="1" dirty="0" smtClean="0"/>
              <a:t/>
            </a:r>
            <a:br>
              <a:rPr lang="cs-CZ" b="1" dirty="0" smtClean="0"/>
            </a:br>
            <a:r>
              <a:rPr lang="cs-CZ" b="1" dirty="0" smtClean="0"/>
              <a:t>Na zahradě rostou </a:t>
            </a:r>
            <a:br>
              <a:rPr lang="cs-CZ" b="1" dirty="0" smtClean="0"/>
            </a:br>
            <a:r>
              <a:rPr lang="cs-CZ" b="1" dirty="0" smtClean="0">
                <a:solidFill>
                  <a:srgbClr val="FF0000"/>
                </a:solidFill>
              </a:rPr>
              <a:t>2 třešně</a:t>
            </a:r>
            <a:r>
              <a:rPr lang="cs-CZ" b="1" dirty="0" smtClean="0"/>
              <a:t>.</a:t>
            </a:r>
            <a:br>
              <a:rPr lang="cs-CZ" b="1" dirty="0" smtClean="0"/>
            </a:br>
            <a:r>
              <a:rPr lang="cs-CZ" b="1" dirty="0" smtClean="0"/>
              <a:t>Z každého stromu se sklidilo </a:t>
            </a:r>
            <a:br>
              <a:rPr lang="cs-CZ" b="1" dirty="0" smtClean="0"/>
            </a:br>
            <a:r>
              <a:rPr lang="cs-CZ" b="1" dirty="0" smtClean="0">
                <a:solidFill>
                  <a:srgbClr val="FF0000"/>
                </a:solidFill>
              </a:rPr>
              <a:t>38 kg třešní</a:t>
            </a:r>
            <a:r>
              <a:rPr lang="cs-CZ" b="1" dirty="0" smtClean="0"/>
              <a:t>.</a:t>
            </a:r>
            <a:br>
              <a:rPr lang="cs-CZ" b="1" dirty="0" smtClean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3356992"/>
            <a:ext cx="8136904" cy="2232248"/>
          </a:xfrm>
          <a:solidFill>
            <a:schemeClr val="bg2">
              <a:lumMod val="75000"/>
            </a:schemeClr>
          </a:solidFill>
        </p:spPr>
        <p:txBody>
          <a:bodyPr>
            <a:normAutofit/>
          </a:bodyPr>
          <a:lstStyle/>
          <a:p>
            <a:endParaRPr lang="cs-CZ" b="1" dirty="0"/>
          </a:p>
          <a:p>
            <a:pPr marL="914400" indent="-914400">
              <a:buFont typeface="+mj-lt"/>
              <a:buAutoNum type="alphaUcPeriod" startAt="2"/>
            </a:pPr>
            <a:r>
              <a:rPr lang="cs-CZ" sz="4800" b="1" dirty="0" smtClean="0">
                <a:solidFill>
                  <a:schemeClr val="accent2">
                    <a:lumMod val="75000"/>
                  </a:schemeClr>
                </a:solidFill>
              </a:rPr>
              <a:t>Kolik kilogramů třešní se načesalo dohromady? </a:t>
            </a:r>
          </a:p>
          <a:p>
            <a:pPr marL="0" indent="0">
              <a:buNone/>
            </a:pPr>
            <a:endParaRPr lang="cs-CZ" b="1" dirty="0" smtClean="0"/>
          </a:p>
        </p:txBody>
      </p:sp>
    </p:spTree>
    <p:extLst>
      <p:ext uri="{BB962C8B-B14F-4D97-AF65-F5344CB8AC3E}">
        <p14:creationId xmlns:p14="http://schemas.microsoft.com/office/powerpoint/2010/main" val="18834350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build="p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45930" y="404664"/>
            <a:ext cx="5694222" cy="576064"/>
          </a:xfrm>
          <a:solidFill>
            <a:schemeClr val="accent3">
              <a:lumMod val="60000"/>
              <a:lumOff val="40000"/>
            </a:schemeClr>
          </a:solidFill>
        </p:spPr>
        <p:txBody>
          <a:bodyPr>
            <a:normAutofit fontScale="90000"/>
          </a:bodyPr>
          <a:lstStyle/>
          <a:p>
            <a:r>
              <a:rPr lang="cs-CZ" sz="2700" dirty="0" smtClean="0"/>
              <a:t/>
            </a:r>
            <a:br>
              <a:rPr lang="cs-CZ" sz="2700" dirty="0" smtClean="0"/>
            </a:br>
            <a:r>
              <a:rPr lang="cs-CZ" sz="2700" dirty="0"/>
              <a:t/>
            </a:r>
            <a:br>
              <a:rPr lang="cs-CZ" sz="2700" dirty="0"/>
            </a:br>
            <a:r>
              <a:rPr lang="cs-CZ" sz="2700" b="1" dirty="0" smtClean="0">
                <a:solidFill>
                  <a:schemeClr val="tx2">
                    <a:lumMod val="50000"/>
                  </a:schemeClr>
                </a:solidFill>
              </a:rPr>
              <a:t>Ze všech třešní se načesalo 76 kg třešní. </a:t>
            </a:r>
            <a:r>
              <a:rPr lang="cs-CZ" dirty="0"/>
              <a:t/>
            </a:r>
            <a:br>
              <a:rPr lang="cs-CZ" dirty="0"/>
            </a:br>
            <a:endParaRPr lang="cs-CZ" dirty="0"/>
          </a:p>
        </p:txBody>
      </p:sp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38907546"/>
              </p:ext>
            </p:extLst>
          </p:nvPr>
        </p:nvGraphicFramePr>
        <p:xfrm>
          <a:off x="395536" y="1956260"/>
          <a:ext cx="1008112" cy="3563463"/>
        </p:xfrm>
        <a:graphic>
          <a:graphicData uri="http://schemas.openxmlformats.org/drawingml/2006/table">
            <a:tbl>
              <a:tblPr firstRow="1" bandRow="1">
                <a:tableStyleId>{18603FDC-E32A-4AB5-989C-0864C3EAD2B8}</a:tableStyleId>
              </a:tblPr>
              <a:tblGrid>
                <a:gridCol w="1008112"/>
              </a:tblGrid>
              <a:tr h="1275345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dirty="0" smtClean="0"/>
                        <a:t>Počet stromů</a:t>
                      </a:r>
                    </a:p>
                    <a:p>
                      <a:endParaRPr lang="cs-CZ" dirty="0"/>
                    </a:p>
                  </a:txBody>
                  <a:tcPr/>
                </a:tc>
              </a:tr>
              <a:tr h="1144059">
                <a:tc>
                  <a:txBody>
                    <a:bodyPr/>
                    <a:lstStyle/>
                    <a:p>
                      <a:pPr algn="ctr"/>
                      <a:r>
                        <a:rPr lang="cs-CZ" sz="5400" dirty="0" smtClean="0"/>
                        <a:t>1</a:t>
                      </a:r>
                      <a:endParaRPr lang="cs-CZ" sz="5400" dirty="0"/>
                    </a:p>
                  </a:txBody>
                  <a:tcPr/>
                </a:tc>
              </a:tr>
              <a:tr h="1144059">
                <a:tc>
                  <a:txBody>
                    <a:bodyPr/>
                    <a:lstStyle/>
                    <a:p>
                      <a:pPr algn="ctr"/>
                      <a:r>
                        <a:rPr lang="cs-CZ" sz="5400" dirty="0" smtClean="0"/>
                        <a:t>1</a:t>
                      </a:r>
                      <a:endParaRPr lang="cs-CZ" sz="5400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17" name="Tabulka 1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56411548"/>
              </p:ext>
            </p:extLst>
          </p:nvPr>
        </p:nvGraphicFramePr>
        <p:xfrm>
          <a:off x="1763688" y="2003009"/>
          <a:ext cx="1008112" cy="3469966"/>
        </p:xfrm>
        <a:graphic>
          <a:graphicData uri="http://schemas.openxmlformats.org/drawingml/2006/table">
            <a:tbl>
              <a:tblPr firstRow="1" bandRow="1">
                <a:tableStyleId>{72833802-FEF1-4C79-8D5D-14CF1EAF98D9}</a:tableStyleId>
              </a:tblPr>
              <a:tblGrid>
                <a:gridCol w="1008112"/>
              </a:tblGrid>
              <a:tr h="1218291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dirty="0" smtClean="0"/>
                        <a:t>Sklidilo se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dirty="0" smtClean="0"/>
                        <a:t>(kg)</a:t>
                      </a:r>
                    </a:p>
                    <a:p>
                      <a:endParaRPr lang="cs-CZ" dirty="0"/>
                    </a:p>
                  </a:txBody>
                  <a:tcPr/>
                </a:tc>
              </a:tr>
              <a:tr h="1099547">
                <a:tc>
                  <a:txBody>
                    <a:bodyPr/>
                    <a:lstStyle/>
                    <a:p>
                      <a:pPr algn="ctr"/>
                      <a:r>
                        <a:rPr lang="cs-CZ" sz="5400" dirty="0" smtClean="0"/>
                        <a:t>38</a:t>
                      </a:r>
                      <a:endParaRPr lang="cs-CZ" sz="5400" dirty="0"/>
                    </a:p>
                  </a:txBody>
                  <a:tcPr/>
                </a:tc>
              </a:tr>
              <a:tr h="1152128">
                <a:tc>
                  <a:txBody>
                    <a:bodyPr/>
                    <a:lstStyle/>
                    <a:p>
                      <a:pPr algn="ctr"/>
                      <a:r>
                        <a:rPr lang="cs-CZ" sz="5400" dirty="0" smtClean="0"/>
                        <a:t>38</a:t>
                      </a:r>
                      <a:endParaRPr lang="cs-CZ" sz="5400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3" name="Obdélník 2"/>
          <p:cNvSpPr/>
          <p:nvPr/>
        </p:nvSpPr>
        <p:spPr>
          <a:xfrm>
            <a:off x="6190844" y="692696"/>
            <a:ext cx="2592288" cy="1944216"/>
          </a:xfrm>
          <a:prstGeom prst="rect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/>
              <a:t>2 . 38</a:t>
            </a:r>
            <a:endParaRPr lang="cs-CZ" sz="2400" b="1" dirty="0"/>
          </a:p>
          <a:p>
            <a:pPr algn="ctr"/>
            <a:r>
              <a:rPr lang="cs-CZ" sz="5400" b="1" dirty="0" smtClean="0"/>
              <a:t>60 + 16</a:t>
            </a:r>
            <a:endParaRPr lang="cs-CZ" sz="5400" b="1" dirty="0"/>
          </a:p>
        </p:txBody>
      </p:sp>
      <p:sp>
        <p:nvSpPr>
          <p:cNvPr id="18" name="Obdélník 17"/>
          <p:cNvSpPr/>
          <p:nvPr/>
        </p:nvSpPr>
        <p:spPr>
          <a:xfrm>
            <a:off x="5940152" y="4509120"/>
            <a:ext cx="3024336" cy="1944216"/>
          </a:xfrm>
          <a:prstGeom prst="rect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7200" b="1" dirty="0" smtClean="0"/>
              <a:t>76 kg</a:t>
            </a:r>
            <a:endParaRPr lang="cs-CZ" sz="7200" b="1" dirty="0"/>
          </a:p>
        </p:txBody>
      </p:sp>
      <p:pic>
        <p:nvPicPr>
          <p:cNvPr id="2051" name="Picture 3" descr="C:\Users\pc\Documents\Nová složka\MH90039149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5816" y="2060848"/>
            <a:ext cx="2269172" cy="22691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Zástupný symbol pro obsah 2"/>
          <p:cNvSpPr txBox="1">
            <a:spLocks/>
          </p:cNvSpPr>
          <p:nvPr/>
        </p:nvSpPr>
        <p:spPr>
          <a:xfrm>
            <a:off x="5940152" y="2839172"/>
            <a:ext cx="3024336" cy="1490848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 w="57150">
            <a:solidFill>
              <a:srgbClr val="C00000"/>
            </a:solidFill>
          </a:ln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endParaRPr lang="cs-CZ" sz="9600" b="1" dirty="0">
              <a:solidFill>
                <a:srgbClr val="FFFF00"/>
              </a:solidFill>
              <a:latin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3095590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18" grpId="0" animBg="1"/>
      <p:bldP spid="8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dirty="0" smtClean="0">
                <a:solidFill>
                  <a:schemeClr val="accent1">
                    <a:lumMod val="50000"/>
                  </a:schemeClr>
                </a:solidFill>
              </a:rPr>
              <a:t/>
            </a:r>
            <a:br>
              <a:rPr lang="cs-CZ" b="1" dirty="0" smtClean="0">
                <a:solidFill>
                  <a:schemeClr val="accent1">
                    <a:lumMod val="50000"/>
                  </a:schemeClr>
                </a:solidFill>
              </a:rPr>
            </a:br>
            <a:r>
              <a:rPr lang="cs-CZ" b="1" dirty="0" smtClean="0">
                <a:solidFill>
                  <a:schemeClr val="accent1">
                    <a:lumMod val="50000"/>
                  </a:schemeClr>
                </a:solidFill>
              </a:rPr>
              <a:t/>
            </a:r>
            <a:br>
              <a:rPr lang="cs-CZ" b="1" dirty="0" smtClean="0">
                <a:solidFill>
                  <a:schemeClr val="accent1">
                    <a:lumMod val="50000"/>
                  </a:schemeClr>
                </a:solidFill>
              </a:rPr>
            </a:br>
            <a:r>
              <a:rPr lang="cs-CZ" b="1" dirty="0" smtClean="0">
                <a:solidFill>
                  <a:schemeClr val="accent1">
                    <a:lumMod val="50000"/>
                  </a:schemeClr>
                </a:solidFill>
              </a:rPr>
              <a:t>C. Kolik kilogramů ovoce se načesalo ze všech stromů celkem?</a:t>
            </a:r>
            <a:br>
              <a:rPr lang="cs-CZ" b="1" dirty="0" smtClean="0">
                <a:solidFill>
                  <a:schemeClr val="accent1">
                    <a:lumMod val="50000"/>
                  </a:schemeClr>
                </a:solidFill>
              </a:rPr>
            </a:br>
            <a:endParaRPr lang="cs-CZ" dirty="0"/>
          </a:p>
        </p:txBody>
      </p:sp>
      <p:pic>
        <p:nvPicPr>
          <p:cNvPr id="4" name="Picture 4" descr="C:\Users\pc\Documents\Nová složka\MH900391406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772816"/>
            <a:ext cx="3095625" cy="3095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4" name="Picture 2" descr="C:\Users\pc\Documents\Nová složka\MH900391494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24187" y="1881187"/>
            <a:ext cx="3095625" cy="3095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C:\Users\pc\Documents\Nová složka\pear-tree-md.png"/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8144" y="1700808"/>
            <a:ext cx="3096344" cy="36306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Obdélník 7"/>
          <p:cNvSpPr/>
          <p:nvPr/>
        </p:nvSpPr>
        <p:spPr>
          <a:xfrm>
            <a:off x="3923928" y="5331423"/>
            <a:ext cx="1512168" cy="972108"/>
          </a:xfrm>
          <a:prstGeom prst="rect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7200" b="1" dirty="0" smtClean="0"/>
              <a:t>76</a:t>
            </a:r>
            <a:endParaRPr lang="cs-CZ" sz="7200" b="1" dirty="0"/>
          </a:p>
        </p:txBody>
      </p:sp>
      <p:sp>
        <p:nvSpPr>
          <p:cNvPr id="9" name="Obdélník 8"/>
          <p:cNvSpPr/>
          <p:nvPr/>
        </p:nvSpPr>
        <p:spPr>
          <a:xfrm>
            <a:off x="6876256" y="5331423"/>
            <a:ext cx="1512168" cy="972108"/>
          </a:xfrm>
          <a:prstGeom prst="rect">
            <a:avLst/>
          </a:prstGeom>
          <a:solidFill>
            <a:schemeClr val="accent3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7200" b="1" dirty="0"/>
              <a:t>5</a:t>
            </a:r>
            <a:r>
              <a:rPr lang="cs-CZ" sz="7200" b="1" dirty="0" smtClean="0"/>
              <a:t>6</a:t>
            </a:r>
            <a:endParaRPr lang="cs-CZ" sz="7200" b="1" dirty="0"/>
          </a:p>
        </p:txBody>
      </p:sp>
      <p:sp>
        <p:nvSpPr>
          <p:cNvPr id="10" name="Obdélník 9"/>
          <p:cNvSpPr/>
          <p:nvPr/>
        </p:nvSpPr>
        <p:spPr>
          <a:xfrm>
            <a:off x="395536" y="5331423"/>
            <a:ext cx="1872208" cy="972108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7200" b="1" dirty="0" smtClean="0"/>
              <a:t>126</a:t>
            </a:r>
            <a:endParaRPr lang="cs-CZ" sz="7200" b="1" dirty="0"/>
          </a:p>
        </p:txBody>
      </p:sp>
      <p:sp>
        <p:nvSpPr>
          <p:cNvPr id="11" name="Obdélník 10"/>
          <p:cNvSpPr/>
          <p:nvPr/>
        </p:nvSpPr>
        <p:spPr>
          <a:xfrm>
            <a:off x="2722345" y="5498250"/>
            <a:ext cx="603684" cy="638454"/>
          </a:xfrm>
          <a:prstGeom prst="rect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6000" b="1" dirty="0" smtClean="0"/>
              <a:t>+</a:t>
            </a:r>
            <a:endParaRPr lang="cs-CZ" sz="6000" b="1" dirty="0"/>
          </a:p>
        </p:txBody>
      </p:sp>
      <p:sp>
        <p:nvSpPr>
          <p:cNvPr id="12" name="Obdélník 11"/>
          <p:cNvSpPr/>
          <p:nvPr/>
        </p:nvSpPr>
        <p:spPr>
          <a:xfrm>
            <a:off x="5724128" y="5498250"/>
            <a:ext cx="603684" cy="638454"/>
          </a:xfrm>
          <a:prstGeom prst="rect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6000" b="1" dirty="0" smtClean="0"/>
              <a:t>+</a:t>
            </a:r>
            <a:endParaRPr lang="cs-CZ" sz="6000" b="1" dirty="0"/>
          </a:p>
        </p:txBody>
      </p:sp>
    </p:spTree>
    <p:extLst>
      <p:ext uri="{BB962C8B-B14F-4D97-AF65-F5344CB8AC3E}">
        <p14:creationId xmlns:p14="http://schemas.microsoft.com/office/powerpoint/2010/main" val="34442717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0" grpId="0" animBg="1"/>
      <p:bldP spid="11" grpId="0" animBg="1"/>
      <p:bldP spid="12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dirty="0" smtClean="0">
                <a:solidFill>
                  <a:schemeClr val="accent1">
                    <a:lumMod val="50000"/>
                  </a:schemeClr>
                </a:solidFill>
              </a:rPr>
              <a:t/>
            </a:r>
            <a:br>
              <a:rPr lang="cs-CZ" b="1" dirty="0" smtClean="0">
                <a:solidFill>
                  <a:schemeClr val="accent1">
                    <a:lumMod val="50000"/>
                  </a:schemeClr>
                </a:solidFill>
              </a:rPr>
            </a:br>
            <a:r>
              <a:rPr lang="cs-CZ" b="1" dirty="0" smtClean="0">
                <a:solidFill>
                  <a:schemeClr val="accent1">
                    <a:lumMod val="50000"/>
                  </a:schemeClr>
                </a:solidFill>
              </a:rPr>
              <a:t>Ze všech stromů se načesalo celkem </a:t>
            </a:r>
            <a:r>
              <a:rPr lang="cs-CZ" b="1" dirty="0" smtClean="0">
                <a:solidFill>
                  <a:srgbClr val="FF0000"/>
                </a:solidFill>
              </a:rPr>
              <a:t>258</a:t>
            </a:r>
            <a:r>
              <a:rPr lang="cs-CZ" b="1" dirty="0" smtClean="0">
                <a:solidFill>
                  <a:schemeClr val="accent1">
                    <a:lumMod val="50000"/>
                  </a:schemeClr>
                </a:solidFill>
              </a:rPr>
              <a:t> kilogramů ovoce.</a:t>
            </a:r>
            <a:br>
              <a:rPr lang="cs-CZ" b="1" dirty="0" smtClean="0">
                <a:solidFill>
                  <a:schemeClr val="accent1">
                    <a:lumMod val="50000"/>
                  </a:schemeClr>
                </a:solidFill>
              </a:rPr>
            </a:br>
            <a:endParaRPr lang="cs-CZ" dirty="0"/>
          </a:p>
        </p:txBody>
      </p:sp>
      <p:pic>
        <p:nvPicPr>
          <p:cNvPr id="4" name="Picture 4" descr="C:\Users\pc\Documents\Nová složka\MH900391406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6085" y="2852685"/>
            <a:ext cx="2015756" cy="20157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4" name="Picture 2" descr="C:\Users\pc\Documents\Nová složka\MH900391494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80272" y="2961056"/>
            <a:ext cx="2015756" cy="20157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C:\Users\pc\Documents\Nová složka\pear-tree-md.png"/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24228" y="2967302"/>
            <a:ext cx="2016224" cy="23641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Obdélník 7"/>
          <p:cNvSpPr/>
          <p:nvPr/>
        </p:nvSpPr>
        <p:spPr>
          <a:xfrm>
            <a:off x="3923928" y="5331423"/>
            <a:ext cx="1512168" cy="972108"/>
          </a:xfrm>
          <a:prstGeom prst="rect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7200" b="1" dirty="0" smtClean="0"/>
              <a:t>76</a:t>
            </a:r>
            <a:endParaRPr lang="cs-CZ" sz="7200" b="1" dirty="0"/>
          </a:p>
        </p:txBody>
      </p:sp>
      <p:sp>
        <p:nvSpPr>
          <p:cNvPr id="9" name="Obdélník 8"/>
          <p:cNvSpPr/>
          <p:nvPr/>
        </p:nvSpPr>
        <p:spPr>
          <a:xfrm>
            <a:off x="6876256" y="5331423"/>
            <a:ext cx="1512168" cy="972108"/>
          </a:xfrm>
          <a:prstGeom prst="rect">
            <a:avLst/>
          </a:prstGeom>
          <a:solidFill>
            <a:schemeClr val="accent3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7200" b="1" dirty="0"/>
              <a:t>5</a:t>
            </a:r>
            <a:r>
              <a:rPr lang="cs-CZ" sz="7200" b="1" dirty="0" smtClean="0"/>
              <a:t>6</a:t>
            </a:r>
            <a:endParaRPr lang="cs-CZ" sz="7200" b="1" dirty="0"/>
          </a:p>
        </p:txBody>
      </p:sp>
      <p:sp>
        <p:nvSpPr>
          <p:cNvPr id="10" name="Obdélník 9"/>
          <p:cNvSpPr/>
          <p:nvPr/>
        </p:nvSpPr>
        <p:spPr>
          <a:xfrm>
            <a:off x="395536" y="5331423"/>
            <a:ext cx="1872208" cy="972108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7200" b="1" dirty="0" smtClean="0"/>
              <a:t>126</a:t>
            </a:r>
            <a:endParaRPr lang="cs-CZ" sz="7200" b="1" dirty="0"/>
          </a:p>
        </p:txBody>
      </p:sp>
      <p:sp>
        <p:nvSpPr>
          <p:cNvPr id="11" name="Obdélník 10"/>
          <p:cNvSpPr/>
          <p:nvPr/>
        </p:nvSpPr>
        <p:spPr>
          <a:xfrm>
            <a:off x="2722345" y="5498250"/>
            <a:ext cx="603684" cy="638454"/>
          </a:xfrm>
          <a:prstGeom prst="rect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6000" b="1" dirty="0" smtClean="0"/>
              <a:t>+</a:t>
            </a:r>
            <a:endParaRPr lang="cs-CZ" sz="6000" b="1" dirty="0"/>
          </a:p>
        </p:txBody>
      </p:sp>
      <p:sp>
        <p:nvSpPr>
          <p:cNvPr id="12" name="Obdélník 11"/>
          <p:cNvSpPr/>
          <p:nvPr/>
        </p:nvSpPr>
        <p:spPr>
          <a:xfrm>
            <a:off x="5724128" y="5498250"/>
            <a:ext cx="603684" cy="638454"/>
          </a:xfrm>
          <a:prstGeom prst="rect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6000" b="1" dirty="0" smtClean="0"/>
              <a:t>+</a:t>
            </a:r>
            <a:endParaRPr lang="cs-CZ" sz="6000" b="1" dirty="0"/>
          </a:p>
        </p:txBody>
      </p:sp>
      <p:sp>
        <p:nvSpPr>
          <p:cNvPr id="13" name="Zástupný symbol pro obsah 2"/>
          <p:cNvSpPr txBox="1">
            <a:spLocks/>
          </p:cNvSpPr>
          <p:nvPr/>
        </p:nvSpPr>
        <p:spPr>
          <a:xfrm>
            <a:off x="395536" y="1700808"/>
            <a:ext cx="7992888" cy="900208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 w="57150">
            <a:solidFill>
              <a:schemeClr val="accent2">
                <a:lumMod val="75000"/>
              </a:schemeClr>
            </a:solidFill>
          </a:ln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endParaRPr lang="cs-CZ" sz="9600" b="1" dirty="0">
              <a:solidFill>
                <a:srgbClr val="FFFF00"/>
              </a:solidFill>
              <a:latin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15182704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POPIS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Slovní úloha</a:t>
            </a:r>
          </a:p>
          <a:p>
            <a:r>
              <a:rPr lang="cs-CZ" dirty="0"/>
              <a:t>Zadání slovní úlohy (snímek č. </a:t>
            </a:r>
            <a:r>
              <a:rPr lang="cs-CZ" dirty="0" smtClean="0"/>
              <a:t>2, 3, 5)</a:t>
            </a:r>
            <a:endParaRPr lang="cs-CZ" dirty="0"/>
          </a:p>
          <a:p>
            <a:r>
              <a:rPr lang="cs-CZ" dirty="0"/>
              <a:t>Žák vypočítá </a:t>
            </a:r>
            <a:r>
              <a:rPr lang="cs-CZ" dirty="0" smtClean="0"/>
              <a:t>do prázdného obdélníka, </a:t>
            </a:r>
            <a:r>
              <a:rPr lang="cs-CZ" dirty="0"/>
              <a:t>po kliknutí se objeví kontrola </a:t>
            </a:r>
          </a:p>
          <a:p>
            <a:r>
              <a:rPr lang="cs-CZ" dirty="0"/>
              <a:t>Snímky č. </a:t>
            </a:r>
            <a:r>
              <a:rPr lang="cs-CZ" dirty="0" smtClean="0"/>
              <a:t>4</a:t>
            </a:r>
            <a:r>
              <a:rPr lang="cs-CZ" dirty="0"/>
              <a:t>, </a:t>
            </a:r>
            <a:r>
              <a:rPr lang="cs-CZ" dirty="0" smtClean="0"/>
              <a:t>6, 7, 8 </a:t>
            </a:r>
            <a:r>
              <a:rPr lang="cs-CZ" dirty="0"/>
              <a:t>– řešení (KONTROLA)</a:t>
            </a:r>
          </a:p>
          <a:p>
            <a:r>
              <a:rPr lang="cs-CZ" dirty="0"/>
              <a:t>DUM lze použít pro výklad slovní úlohy, popř. pro diagnostiku (jako domácí úkol) nebo jen pro zopakování numerických operací. 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4826613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z="1000" dirty="0">
                <a:hlinkClick r:id="rId2"/>
              </a:rPr>
              <a:t>http://</a:t>
            </a:r>
            <a:r>
              <a:rPr lang="cs-CZ" sz="1000" dirty="0" smtClean="0">
                <a:hlinkClick r:id="rId2"/>
              </a:rPr>
              <a:t>www.clker.com/cliparts/b/J/Q/U/b/G/pear-tree-th.png</a:t>
            </a:r>
            <a:endParaRPr lang="cs-CZ" sz="1000" dirty="0" smtClean="0"/>
          </a:p>
          <a:p>
            <a:r>
              <a:rPr lang="cs-CZ" sz="1000" dirty="0">
                <a:hlinkClick r:id="rId3"/>
              </a:rPr>
              <a:t>http://</a:t>
            </a:r>
            <a:r>
              <a:rPr lang="cs-CZ" sz="1000" dirty="0" smtClean="0">
                <a:hlinkClick r:id="rId3"/>
              </a:rPr>
              <a:t>officeimg.vo.msecnd.net/en-us/images/MH900391406.jpg</a:t>
            </a:r>
            <a:endParaRPr lang="cs-CZ" sz="1000" dirty="0" smtClean="0"/>
          </a:p>
          <a:p>
            <a:r>
              <a:rPr lang="cs-CZ" sz="1000" dirty="0">
                <a:hlinkClick r:id="rId4"/>
              </a:rPr>
              <a:t>http://</a:t>
            </a:r>
            <a:r>
              <a:rPr lang="cs-CZ" sz="1000" dirty="0" smtClean="0">
                <a:hlinkClick r:id="rId4"/>
              </a:rPr>
              <a:t>officeimg.vo.msecnd.net/en-us/images/MH900391494.jpg</a:t>
            </a:r>
            <a:endParaRPr lang="cs-CZ" sz="1000" dirty="0" smtClean="0"/>
          </a:p>
          <a:p>
            <a:endParaRPr lang="cs-CZ" dirty="0"/>
          </a:p>
        </p:txBody>
      </p:sp>
      <p:sp>
        <p:nvSpPr>
          <p:cNvPr id="4" name="Rectangle 4"/>
          <p:cNvSpPr>
            <a:spLocks noChangeArrowheads="1"/>
          </p:cNvSpPr>
          <p:nvPr/>
        </p:nvSpPr>
        <p:spPr bwMode="auto">
          <a:xfrm>
            <a:off x="683568" y="3901004"/>
            <a:ext cx="7891584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cs-CZ" i="1" dirty="0"/>
              <a:t>Autorem materiálu a všech jeho částí , není-li uvedeno jinak,  je </a:t>
            </a:r>
            <a:r>
              <a:rPr lang="cs-CZ" i="1" dirty="0" smtClean="0"/>
              <a:t> Jana HLAVÁČKOVÁ</a:t>
            </a:r>
            <a:endParaRPr lang="cs-CZ" i="1" dirty="0"/>
          </a:p>
        </p:txBody>
      </p:sp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116013" y="5084763"/>
            <a:ext cx="7345362" cy="119221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911376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278</TotalTime>
  <Words>190</Words>
  <Application>Microsoft Office PowerPoint</Application>
  <PresentationFormat>Předvádění na obrazovce (4:3)</PresentationFormat>
  <Paragraphs>59</Paragraphs>
  <Slides>10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Motiv systému Office</vt:lpstr>
      <vt:lpstr>Matematika II. STUPEŇ</vt:lpstr>
      <vt:lpstr> Na zahradě rostou  3 jabloně, 1 hrušeň a 2 třešně. Z každého stromu se sklidilo 42 kg jablek, 56 kg hrušek a 38 kg třešní. </vt:lpstr>
      <vt:lpstr> Na zahradě rostou  3 jabloně.  Z každého stromu se sklidilo  42 kg jablek. </vt:lpstr>
      <vt:lpstr>  Ze všech jabloní se načesalo 126 kg jablek.  </vt:lpstr>
      <vt:lpstr> Na zahradě rostou  2 třešně. Z každého stromu se sklidilo  38 kg třešní. </vt:lpstr>
      <vt:lpstr>  Ze všech třešní se načesalo 76 kg třešní.  </vt:lpstr>
      <vt:lpstr>  C. Kolik kilogramů ovoce se načesalo ze všech stromů celkem? </vt:lpstr>
      <vt:lpstr> Ze všech stromů se načesalo celkem 258 kilogramů ovoce. </vt:lpstr>
      <vt:lpstr>POPIS</vt:lpstr>
      <vt:lpstr>ZDROJE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pc</dc:creator>
  <cp:lastModifiedBy>pc</cp:lastModifiedBy>
  <cp:revision>18</cp:revision>
  <dcterms:created xsi:type="dcterms:W3CDTF">2012-01-09T09:45:55Z</dcterms:created>
  <dcterms:modified xsi:type="dcterms:W3CDTF">2012-02-23T09:44:32Z</dcterms:modified>
</cp:coreProperties>
</file>