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70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18 ČLOVĚK A JEHO SVĚT-Vlastivěda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smtClean="0"/>
            <a:t>: Památky UNESCO v ČR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C4B1F5-BE72-40F0-9969-D9B54B6EFD0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9029EC-B948-415F-BA4F-48292E17C6EF}" type="presOf" srcId="{D1D4F407-5343-4D3F-B5B9-D407B03CAEB4}" destId="{D005CE8C-CC26-4C3E-AC11-E15060ECD759}" srcOrd="0" destOrd="0" presId="urn:microsoft.com/office/officeart/2005/8/layout/target3"/>
    <dgm:cxn modelId="{AEE09B25-2F60-4311-96E8-6C01068985C3}" type="presOf" srcId="{4C35D32F-0EAB-4CD7-82EE-45574DC2A586}" destId="{8BEBB6EC-1DAA-4CAC-8A25-BC0FCBD5DBD5}" srcOrd="0" destOrd="0" presId="urn:microsoft.com/office/officeart/2005/8/layout/target3"/>
    <dgm:cxn modelId="{76ED3E97-11A8-4948-8355-72B2E227C37C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2A81445B-564D-4C22-AA0E-26DD400F8F42}" type="presOf" srcId="{757F3AB3-0718-4624-B441-E567A8F0AB56}" destId="{333A1088-737F-45CB-B68E-254E46348037}" srcOrd="0" destOrd="0" presId="urn:microsoft.com/office/officeart/2005/8/layout/target3"/>
    <dgm:cxn modelId="{640F4C06-51AE-4E61-AECB-C5C5DBF1BD13}" type="presOf" srcId="{4C35D32F-0EAB-4CD7-82EE-45574DC2A586}" destId="{890E4F0B-2866-4A3F-A3C7-2A14B1797930}" srcOrd="1" destOrd="0" presId="urn:microsoft.com/office/officeart/2005/8/layout/target3"/>
    <dgm:cxn modelId="{733C3846-2DF6-49CF-9491-FDB48C879941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A6657CC-022F-4F4F-9DF0-2787457C15AA}" type="presOf" srcId="{B651F6E3-6281-48DB-9319-2AEAFDAE7572}" destId="{619D679B-A015-4ECF-8348-D1034C574F40}" srcOrd="0" destOrd="0" presId="urn:microsoft.com/office/officeart/2005/8/layout/target3"/>
    <dgm:cxn modelId="{2A9676B1-317A-4D54-A47E-95A0167DAD77}" type="presOf" srcId="{7D356FD4-5DBA-45B8-83F2-01640ED454D7}" destId="{D0E8B8A9-76C8-445B-9727-5936C7A5778A}" srcOrd="1" destOrd="0" presId="urn:microsoft.com/office/officeart/2005/8/layout/target3"/>
    <dgm:cxn modelId="{AB1FD73B-9379-44F5-8EEA-9C8A4758594D}" type="presOf" srcId="{D1B46980-6531-4606-95E6-44980827E919}" destId="{2BE915AB-18AA-4053-B92C-3BFC9ED204BB}" srcOrd="1" destOrd="0" presId="urn:microsoft.com/office/officeart/2005/8/layout/target3"/>
    <dgm:cxn modelId="{B3D38183-4B01-475C-8D1D-813967745D58}" type="presOf" srcId="{D1B46980-6531-4606-95E6-44980827E919}" destId="{6140AFEC-043D-4C43-A2F9-D0F5331DF3A3}" srcOrd="0" destOrd="0" presId="urn:microsoft.com/office/officeart/2005/8/layout/target3"/>
    <dgm:cxn modelId="{52F88713-70E8-44A6-B686-AFB015410C3C}" type="presParOf" srcId="{333A1088-737F-45CB-B68E-254E46348037}" destId="{F5ABB229-8D3B-4694-996A-96F23CF14429}" srcOrd="0" destOrd="0" presId="urn:microsoft.com/office/officeart/2005/8/layout/target3"/>
    <dgm:cxn modelId="{7E89B9C9-6D1B-47A0-A1E8-EF895C92EB8F}" type="presParOf" srcId="{333A1088-737F-45CB-B68E-254E46348037}" destId="{F41139FD-01EE-4571-8B17-4FB00FC51163}" srcOrd="1" destOrd="0" presId="urn:microsoft.com/office/officeart/2005/8/layout/target3"/>
    <dgm:cxn modelId="{7960128D-983B-48D8-93B0-0F84759E4070}" type="presParOf" srcId="{333A1088-737F-45CB-B68E-254E46348037}" destId="{D005CE8C-CC26-4C3E-AC11-E15060ECD759}" srcOrd="2" destOrd="0" presId="urn:microsoft.com/office/officeart/2005/8/layout/target3"/>
    <dgm:cxn modelId="{7EC919B5-6674-49F1-8678-D3D1CEB11F06}" type="presParOf" srcId="{333A1088-737F-45CB-B68E-254E46348037}" destId="{2C702D82-9B77-49B7-9568-BB8EB47C3372}" srcOrd="3" destOrd="0" presId="urn:microsoft.com/office/officeart/2005/8/layout/target3"/>
    <dgm:cxn modelId="{6410B681-C9CB-4E53-9609-D7BBC3C66228}" type="presParOf" srcId="{333A1088-737F-45CB-B68E-254E46348037}" destId="{A52A0455-90FF-4808-ABD0-F02540D31D5A}" srcOrd="4" destOrd="0" presId="urn:microsoft.com/office/officeart/2005/8/layout/target3"/>
    <dgm:cxn modelId="{78E2C474-A33B-49BE-BBC1-542541FF64E4}" type="presParOf" srcId="{333A1088-737F-45CB-B68E-254E46348037}" destId="{6140AFEC-043D-4C43-A2F9-D0F5331DF3A3}" srcOrd="5" destOrd="0" presId="urn:microsoft.com/office/officeart/2005/8/layout/target3"/>
    <dgm:cxn modelId="{296FF3B4-5AF1-46E2-8B65-A749748E5BFF}" type="presParOf" srcId="{333A1088-737F-45CB-B68E-254E46348037}" destId="{9358AC05-5D7D-4327-9F80-1AD486AEA664}" srcOrd="6" destOrd="0" presId="urn:microsoft.com/office/officeart/2005/8/layout/target3"/>
    <dgm:cxn modelId="{B3070807-979B-425A-B0BC-5DD0A9F60941}" type="presParOf" srcId="{333A1088-737F-45CB-B68E-254E46348037}" destId="{313FC574-E1CD-4FB4-B054-0B805CE0447D}" srcOrd="7" destOrd="0" presId="urn:microsoft.com/office/officeart/2005/8/layout/target3"/>
    <dgm:cxn modelId="{DF9D5B98-9353-47C8-A46F-8C1A0B7AE90B}" type="presParOf" srcId="{333A1088-737F-45CB-B68E-254E46348037}" destId="{619D679B-A015-4ECF-8348-D1034C574F40}" srcOrd="8" destOrd="0" presId="urn:microsoft.com/office/officeart/2005/8/layout/target3"/>
    <dgm:cxn modelId="{1ED4F70E-3F39-424B-9523-2629D9FE5045}" type="presParOf" srcId="{333A1088-737F-45CB-B68E-254E46348037}" destId="{5EADEC68-DC27-4179-998F-15CD834808A2}" srcOrd="9" destOrd="0" presId="urn:microsoft.com/office/officeart/2005/8/layout/target3"/>
    <dgm:cxn modelId="{71844C4E-67B1-491D-9B61-0155D4391D30}" type="presParOf" srcId="{333A1088-737F-45CB-B68E-254E46348037}" destId="{B8578831-437F-4501-8ADE-AE2A1799C643}" srcOrd="10" destOrd="0" presId="urn:microsoft.com/office/officeart/2005/8/layout/target3"/>
    <dgm:cxn modelId="{0C41034B-BFB2-42A7-98FA-D26307CF622C}" type="presParOf" srcId="{333A1088-737F-45CB-B68E-254E46348037}" destId="{F217DB88-03EE-4B14-A303-4F9D49C289A7}" srcOrd="11" destOrd="0" presId="urn:microsoft.com/office/officeart/2005/8/layout/target3"/>
    <dgm:cxn modelId="{7932A9A8-12C3-43EC-AF41-7497368DE45D}" type="presParOf" srcId="{333A1088-737F-45CB-B68E-254E46348037}" destId="{76644BE8-9D7C-4C09-B250-3D10AF48CBB7}" srcOrd="12" destOrd="0" presId="urn:microsoft.com/office/officeart/2005/8/layout/target3"/>
    <dgm:cxn modelId="{79EBB1F6-70C2-48FB-AE57-F9D58B53298C}" type="presParOf" srcId="{333A1088-737F-45CB-B68E-254E46348037}" destId="{EE85B701-7295-41C0-BA7A-34D3756A2AE6}" srcOrd="13" destOrd="0" presId="urn:microsoft.com/office/officeart/2005/8/layout/target3"/>
    <dgm:cxn modelId="{13D6B523-1DCB-4ED8-B726-32ECD3B0481D}" type="presParOf" srcId="{333A1088-737F-45CB-B68E-254E46348037}" destId="{8BEBB6EC-1DAA-4CAC-8A25-BC0FCBD5DBD5}" srcOrd="14" destOrd="0" presId="urn:microsoft.com/office/officeart/2005/8/layout/target3"/>
    <dgm:cxn modelId="{443FA43E-49DE-433B-A00E-68E20ED82591}" type="presParOf" srcId="{333A1088-737F-45CB-B68E-254E46348037}" destId="{AED2198E-93D5-4001-81B4-73124B309672}" srcOrd="15" destOrd="0" presId="urn:microsoft.com/office/officeart/2005/8/layout/target3"/>
    <dgm:cxn modelId="{53A488B3-E1C1-4748-93CE-0235924A4529}" type="presParOf" srcId="{333A1088-737F-45CB-B68E-254E46348037}" destId="{2BE915AB-18AA-4053-B92C-3BFC9ED204BB}" srcOrd="16" destOrd="0" presId="urn:microsoft.com/office/officeart/2005/8/layout/target3"/>
    <dgm:cxn modelId="{D35BB31E-FCC8-4DF9-BC88-49AB5E92BFC6}" type="presParOf" srcId="{333A1088-737F-45CB-B68E-254E46348037}" destId="{6BB5E863-4638-4E1D-BFDE-399D028AC4ED}" srcOrd="17" destOrd="0" presId="urn:microsoft.com/office/officeart/2005/8/layout/target3"/>
    <dgm:cxn modelId="{B63AD3B5-5526-4D21-AB37-443092DBCF81}" type="presParOf" srcId="{333A1088-737F-45CB-B68E-254E46348037}" destId="{D0E8B8A9-76C8-445B-9727-5936C7A5778A}" srcOrd="18" destOrd="0" presId="urn:microsoft.com/office/officeart/2005/8/layout/target3"/>
    <dgm:cxn modelId="{A2FB0000-6261-4D3C-A646-7FAE5D1F70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18 ČLOVĚK A JEHO SVĚT-Vlastivěda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smtClean="0"/>
            <a:t>: Památky UNESCO v ČR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749808-A835-4F4F-B095-9ED66767FDF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8E0A5-2BD1-410A-BAAA-3075351A6A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814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809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26965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23.6.2013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63672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03929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23387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618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0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32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15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64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96142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213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a/Kutna_Hora-Sedlec_cathedral_011.jpg/220px-Kutna_Hora-Sedlec_cathedral_011.jpg" TargetMode="External"/><Relationship Id="rId2" Type="http://schemas.openxmlformats.org/officeDocument/2006/relationships/hyperlink" Target="http://cs.wikipedia.org/wiki/Pam%C3%A1tky_UNESCO_v_%C4%8Cesk%C3%A9_republice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upload.wikimedia.org/wikipedia/commons/thumb/3/3c/Lednice_castle.jpg/200px-Lednice_castle.jpg" TargetMode="External"/><Relationship Id="rId5" Type="http://schemas.openxmlformats.org/officeDocument/2006/relationships/hyperlink" Target="http://upload.wikimedia.org/wikipedia/commons/thumb/6/6f/T%C5%99eb%C3%AD%C4%8D_Basilika_Jihlava_Ghetto.jpg/200px-T%C5%99eb%C3%AD%C4%8D_Basilika_Jihlava_Ghetto.jpg" TargetMode="External"/><Relationship Id="rId4" Type="http://schemas.openxmlformats.org/officeDocument/2006/relationships/hyperlink" Target="http://upload.wikimedia.org/wikipedia/commons/thumb/c/c2/Kolej_jezuitsk%C3%A1_%28Kutn%C3%A1_Hora%29_%284%29.jpg/220px-Kolej_jezuitsk%C3%A1_%28Kutn%C3%A1_Hora%29_%284%29.jpg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cs.wikipedia.org/wiki/B%C5%99eclav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68897840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39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1749968" cy="4681728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Žáci se seznámí s památkami na území ČR,</a:t>
            </a:r>
          </a:p>
          <a:p>
            <a:pPr marL="0" indent="0">
              <a:buNone/>
            </a:pPr>
            <a:r>
              <a:rPr lang="cs-CZ" dirty="0" smtClean="0"/>
              <a:t>   k</a:t>
            </a:r>
            <a:r>
              <a:rPr lang="cs-CZ" dirty="0" smtClean="0"/>
              <a:t>teré </a:t>
            </a:r>
            <a:r>
              <a:rPr lang="cs-CZ" dirty="0" smtClean="0"/>
              <a:t>jsou zapsané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v</a:t>
            </a:r>
            <a:r>
              <a:rPr lang="cs-CZ" dirty="0" smtClean="0"/>
              <a:t> </a:t>
            </a:r>
            <a:r>
              <a:rPr lang="cs-CZ" dirty="0" smtClean="0"/>
              <a:t>seznamu </a:t>
            </a:r>
            <a:r>
              <a:rPr lang="cs-CZ" dirty="0" smtClean="0"/>
              <a:t>UNESCO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843808" y="1371600"/>
            <a:ext cx="5995392" cy="4681728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PhDr. Milana Čechurová, Mgr. Alena Ježková, Ph.D.; RNDr. Daniel Borecký</a:t>
            </a:r>
          </a:p>
          <a:p>
            <a:pPr marL="0" indent="0">
              <a:buNone/>
            </a:pPr>
            <a:r>
              <a:rPr lang="cs-CZ" dirty="0" smtClean="0"/>
              <a:t>Vlastivěda pro 4. ročník ZŠ, SPN Praha </a:t>
            </a:r>
            <a:r>
              <a:rPr lang="cs-CZ" dirty="0" smtClean="0"/>
              <a:t>2010</a:t>
            </a:r>
          </a:p>
          <a:p>
            <a:r>
              <a:rPr lang="cs-CZ" dirty="0">
                <a:hlinkClick r:id="rId2"/>
              </a:rPr>
              <a:t>http://cs.wikipedia.org/wiki/Pam%C3%A1tky_UNESCO_v_%</a:t>
            </a:r>
            <a:r>
              <a:rPr lang="cs-CZ" dirty="0" smtClean="0">
                <a:hlinkClick r:id="rId2"/>
              </a:rPr>
              <a:t>C4%8Cesk%C3%A9_republice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upload.wikimedia.org/wikipedia/commons/thumb/5/5a/Kutna_Hora-Sedlec_cathedral_011.jpg/220px-Kutna_Hora-Sedlec_cathedral_011.jpg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http://upload.wikimedia.org/wikipedia/commons/thumb/c/c2/Kolej_jezuitsk%C3%A1_%28Kutn%C3%A1_Hora%29_%284%29.jpg/220px-Kolej_jezuitsk%C3%A1_%28Kutn%C3%A1_Hora%29_%</a:t>
            </a:r>
            <a:r>
              <a:rPr lang="cs-CZ" dirty="0" smtClean="0">
                <a:hlinkClick r:id="rId4"/>
              </a:rPr>
              <a:t>284%29.jpg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upload.wikimedia.org/wikipedia/commons/thumb/6/6f/T%C5%99eb%C3%AD%C4%8D_Basilika_Jihlava_Ghetto.jpg/200px-T%C5%99eb%C3%AD%C4%8D_Basilika_Jihlava_Ghetto.jpg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upload.wikimedia.org/wikipedia/commons/thumb/3/3c/Lednice_castle.jpg/200px-Lednice_castle.jpg</a:t>
            </a:r>
            <a:endParaRPr lang="cs-CZ" dirty="0" smtClean="0"/>
          </a:p>
          <a:p>
            <a:r>
              <a:rPr lang="cs-CZ" dirty="0"/>
              <a:t>http://upload.wikimedia.org/wikipedia/commons/thumb/3/3d/Flower_Garden_Kromeriz.jpg/260px-Flower_Garden_Kromeriz.jpg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20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zkratka UNESCO?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/>
              <a:t>Organizace OSN pro výchovu, vědu a </a:t>
            </a:r>
            <a:r>
              <a:rPr lang="cs-CZ" b="1" dirty="0" smtClean="0"/>
              <a:t>kulturu</a:t>
            </a:r>
          </a:p>
          <a:p>
            <a:r>
              <a:rPr lang="cs-CZ" baseline="30000" dirty="0" smtClean="0"/>
              <a:t> (</a:t>
            </a:r>
            <a:r>
              <a:rPr lang="cs-CZ" dirty="0" smtClean="0"/>
              <a:t>anglicky </a:t>
            </a:r>
            <a:r>
              <a:rPr lang="cs-CZ" i="1" dirty="0"/>
              <a:t>United </a:t>
            </a:r>
            <a:r>
              <a:rPr lang="cs-CZ" i="1" dirty="0" err="1"/>
              <a:t>Nations</a:t>
            </a:r>
            <a:r>
              <a:rPr lang="cs-CZ" i="1" dirty="0"/>
              <a:t> </a:t>
            </a:r>
            <a:r>
              <a:rPr lang="cs-CZ" i="1" dirty="0" err="1"/>
              <a:t>Educational</a:t>
            </a:r>
            <a:r>
              <a:rPr lang="cs-CZ" i="1" dirty="0"/>
              <a:t>, </a:t>
            </a:r>
            <a:r>
              <a:rPr lang="cs-CZ" i="1" dirty="0" err="1"/>
              <a:t>Scientific</a:t>
            </a:r>
            <a:r>
              <a:rPr lang="cs-CZ" i="1" dirty="0"/>
              <a:t> and </a:t>
            </a:r>
            <a:r>
              <a:rPr lang="cs-CZ" i="1" dirty="0" err="1"/>
              <a:t>Cultural</a:t>
            </a:r>
            <a:r>
              <a:rPr lang="cs-CZ" i="1" dirty="0"/>
              <a:t> </a:t>
            </a:r>
            <a:r>
              <a:rPr lang="cs-CZ" i="1" dirty="0" err="1"/>
              <a:t>Organization</a:t>
            </a:r>
            <a:r>
              <a:rPr lang="cs-CZ" dirty="0"/>
              <a:t>, </a:t>
            </a:r>
            <a:r>
              <a:rPr lang="cs-CZ" b="1" dirty="0"/>
              <a:t>UNESCO</a:t>
            </a:r>
            <a:r>
              <a:rPr lang="cs-CZ" dirty="0" smtClean="0"/>
              <a:t>)</a:t>
            </a:r>
          </a:p>
          <a:p>
            <a:r>
              <a:rPr lang="cs-CZ" dirty="0" smtClean="0"/>
              <a:t>jedna </a:t>
            </a:r>
            <a:r>
              <a:rPr lang="cs-CZ" dirty="0"/>
              <a:t>ze 14 mezistátních odborných organizací (agentur) </a:t>
            </a:r>
            <a:r>
              <a:rPr lang="cs-CZ" dirty="0" smtClean="0"/>
              <a:t>OSN</a:t>
            </a:r>
          </a:p>
          <a:p>
            <a:r>
              <a:rPr lang="cs-CZ" dirty="0" smtClean="0"/>
              <a:t>sídlí </a:t>
            </a:r>
            <a:r>
              <a:rPr lang="cs-CZ" dirty="0"/>
              <a:t>v </a:t>
            </a:r>
            <a:r>
              <a:rPr lang="cs-CZ" dirty="0" smtClean="0"/>
              <a:t>Paříži</a:t>
            </a:r>
          </a:p>
          <a:p>
            <a:r>
              <a:rPr lang="cs-CZ" dirty="0" smtClean="0"/>
              <a:t>projekty </a:t>
            </a:r>
            <a:r>
              <a:rPr lang="cs-CZ" dirty="0"/>
              <a:t>podporované UNESCO zahrnují šíření gramotnosti, odborné a školicí programy, programy mezinárodní vědní spolupráce, propagaci nezávislých médií a svobody tisku, regionální a kulturní historické projekty, propagaci kulturní různorodosti, dohody mezinárodní spolupráce v oblasti kulturního a přírodního dědictví a ochrany lidských práv, a pokusy vyrovnat rozdíly v možnosti využití digitálních technologií ve světě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4682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Historické jádro Prahy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Od roku </a:t>
            </a:r>
            <a:r>
              <a:rPr lang="cs-CZ" dirty="0" smtClean="0"/>
              <a:t>1992</a:t>
            </a:r>
          </a:p>
          <a:p>
            <a:r>
              <a:rPr lang="cs-CZ" dirty="0" smtClean="0"/>
              <a:t> </a:t>
            </a:r>
            <a:r>
              <a:rPr lang="cs-CZ" dirty="0"/>
              <a:t>historická metropole, jedno z nejkrásnějších měst Evropy. Památkou zapsanou na listinu světového dědictví je Pražský hrad, který je největším hradním komplexem na světě. Od roku 2010 je součástí seznamu světového dědictví i zámecký park v Průhonicích.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76872"/>
            <a:ext cx="3954010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876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Kutná Hora-historické centrum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Kutná Hora je královské město, pokladnice českých králů, těžilo se tu stříbro. Na seznam památek je zapsáno historické jádro Kutné hory s pozdně gotickým chrámem Svaté Barbory a katedrálou Nanebevzetí Panny Marie a svatého Jana Křtitele v Sedlci. Historické jádro Kutné hory tvoří například Vlašský dvůr, Kamenný dům, kostel Svatého Jakuba, Jezuitská </a:t>
            </a:r>
            <a:r>
              <a:rPr lang="cs-CZ" dirty="0" smtClean="0"/>
              <a:t>kolej či </a:t>
            </a:r>
            <a:r>
              <a:rPr lang="cs-CZ" dirty="0"/>
              <a:t>klášter řádu svaté Voršily.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12776"/>
            <a:ext cx="2016224" cy="1384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65092"/>
            <a:ext cx="20955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25144"/>
            <a:ext cx="2095500" cy="140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8825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 Holašovice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U Českých Budějovic</a:t>
            </a:r>
          </a:p>
          <a:p>
            <a:r>
              <a:rPr lang="cs-CZ" dirty="0" smtClean="0"/>
              <a:t>Zachovaly se zde původní vesnické domy ve stylu tzv. selského baroka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92896"/>
            <a:ext cx="3767704" cy="2511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0775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Zámek v Litomyšli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Ve městě Litomyšl byl zapsán do světového dědictví renesanční zámek a zámecký areál z 2. poloviny 16. století. V 18. století proběhly v tomto zámku úpravy interiéru, ale jinak byla renesanční a sgrafitová výzdoba fasád a zachovalé hospodářské budovy společně se zámeckou zahradou, přiznán světově výjimečný význam.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2708920"/>
            <a:ext cx="3249919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1521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Kostel svatého </a:t>
            </a:r>
            <a:r>
              <a:rPr lang="cs-CZ" dirty="0"/>
              <a:t>J</a:t>
            </a:r>
            <a:r>
              <a:rPr lang="cs-CZ" dirty="0" smtClean="0"/>
              <a:t>ana Nepomuckého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 Zelené hoře u Žďáru nad Sázavou</a:t>
            </a:r>
          </a:p>
          <a:p>
            <a:r>
              <a:rPr lang="cs-CZ" dirty="0" smtClean="0"/>
              <a:t>Se zvláštním půdorysem ve tvaru pěticípé hvězdy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52674"/>
            <a:ext cx="3531638" cy="2660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840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Staré židovské město s židovským hřbitovem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Třebíčská židovská </a:t>
            </a:r>
            <a:r>
              <a:rPr lang="cs-CZ" dirty="0" smtClean="0"/>
              <a:t>čtvrť a </a:t>
            </a:r>
            <a:r>
              <a:rPr lang="cs-CZ" dirty="0"/>
              <a:t>křesťanská bazilika svatého Prokopa. Bazilika byla původně vystavěna Panně Marii. V bazilice se nachází cenná krypta (asi 700 let starou) s původní výdřevou stropu. Bazilika byla po dobu 200 let devastována. Sloužila ke světským účelům. Poté dal podobu interiéru v letech 1924-1935 přetvořit Kamil </a:t>
            </a:r>
            <a:r>
              <a:rPr lang="cs-CZ" dirty="0" err="1"/>
              <a:t>Hilbert</a:t>
            </a:r>
            <a:r>
              <a:rPr lang="cs-CZ" dirty="0"/>
              <a:t>. Ve Třebíči se vyskytuje také židovská instituce, která se skládá z radnice, školy, chudobince a velké synagogy. Ve Třebíči se nachází i původní židovský hřbitov ze 17.století, který byl přemístěn na kopec Hrádek. Má 3000 kamenných náhrobků a je nejstarší. Byl totiž vybudován už roku 1631. Součástí židovského hřbitova je obřadní síň z roku 1903, které je jediné židovské místo mimo Izrael na seznamu UNESCO.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060848"/>
            <a:ext cx="142875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380704"/>
            <a:ext cx="1905000" cy="126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0673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Lednicko- valtický areál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krajinný </a:t>
            </a:r>
            <a:r>
              <a:rPr lang="cs-CZ" dirty="0"/>
              <a:t>celek o rozloze 283,09 km</a:t>
            </a:r>
            <a:r>
              <a:rPr lang="cs-CZ" baseline="30000" dirty="0"/>
              <a:t>2</a:t>
            </a:r>
            <a:r>
              <a:rPr lang="cs-CZ" dirty="0"/>
              <a:t> v okrese Břeclav. Tato oblast na pomezí Moravy a Dolního Rakouska byla v průběhu 18. a 19. století knížecím rodem </a:t>
            </a:r>
            <a:r>
              <a:rPr lang="cs-CZ" dirty="0" err="1"/>
              <a:t>Lichtenštejnů</a:t>
            </a:r>
            <a:r>
              <a:rPr lang="cs-CZ" dirty="0"/>
              <a:t> zformována do podoby přírodního parku. Kromě obcí Valtice, Lednice (spojeny Bezručovou alejí z roku 1715) a Hlohovec jsou významnými krajinotvornými celky uměle vysázený Boří les a Lednické rybníky. Areál zahrnuje také část lužního lesa při řece Dyji jižně od </a:t>
            </a:r>
            <a:r>
              <a:rPr lang="cs-CZ" dirty="0" err="1" smtClean="0">
                <a:hlinkClick r:id="rId2" tooltip="Břeclav"/>
              </a:rPr>
              <a:t>Břeclai</a:t>
            </a:r>
            <a:r>
              <a:rPr lang="cs-CZ" dirty="0"/>
              <a:t>. Nachází se zde také </a:t>
            </a:r>
            <a:r>
              <a:rPr lang="cs-CZ" dirty="0" err="1"/>
              <a:t>Aquadukt</a:t>
            </a:r>
            <a:r>
              <a:rPr lang="cs-CZ" dirty="0"/>
              <a:t> a má připomínat torzo zavlažovacího zámeckého systému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88840"/>
            <a:ext cx="142875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9979" y="3789040"/>
            <a:ext cx="1905000" cy="189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6601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Vila </a:t>
            </a:r>
            <a:r>
              <a:rPr lang="cs-CZ" dirty="0" err="1" smtClean="0"/>
              <a:t>Tugendhat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nejznámější </a:t>
            </a:r>
            <a:r>
              <a:rPr lang="cs-CZ" dirty="0"/>
              <a:t>evropská vila Ludwiga van der </a:t>
            </a:r>
            <a:r>
              <a:rPr lang="cs-CZ" dirty="0" err="1"/>
              <a:t>Rohe</a:t>
            </a:r>
            <a:r>
              <a:rPr lang="cs-CZ" dirty="0"/>
              <a:t>. Byla postavena v letech 1929-1930. Vila </a:t>
            </a:r>
            <a:r>
              <a:rPr lang="cs-CZ" dirty="0" err="1"/>
              <a:t>Tugendhat</a:t>
            </a:r>
            <a:r>
              <a:rPr lang="cs-CZ" dirty="0"/>
              <a:t> má 3 úrovně a těmi jsou hlavní podlaží, kde je vstupní, společenská, pracovní místnost a jídelna, další úrovní je suterén, kde je prádelna, sklady, fotokomora a kotel, další úrovní je horní podlaží, kde je ložnice, pokoje dětí a chůvy. Součástí vily je zahrada, která je součástí budovy. 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 Brně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375" y="2369778"/>
            <a:ext cx="3478154" cy="26433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562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Zámek Kroměříž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Arcibiskupský zámek Kroměříž postavený ve slohu raného baroka a k němu přiléhající Podzámecká zahrada a Květná zahrada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8231" y="2204864"/>
            <a:ext cx="1428750" cy="96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4557" y="3717032"/>
            <a:ext cx="2476500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7655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Barokní sloup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Na Dolním náměstí v Olomouci</a:t>
            </a:r>
          </a:p>
          <a:p>
            <a:r>
              <a:rPr lang="cs-CZ" dirty="0"/>
              <a:t>Sloup Nejsvětější Trojice v Olomouci je monument postavený ke slávě Boží v letech 1716 až 1754. Jeho hlavním účelem byla okázalá oslava katolické církve a víry, částečně vyvolaná pocitem vděčnosti za ukončení moru, který na Moravě udeřil v letech 1714 až 1716. Vzhledem k tomu, že všichni umělci a řemeslničtí mistři, kteří na sloupu pracovali, byli olomouckými občany, byla stavba sloupu rovněž chápána jako výraz lokálního patriotismu. 35 metrů vysoký sloup představuje nejvyšší sousoší Česka a jeho součástí je i malá kaple.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374" y="2890837"/>
            <a:ext cx="3486365" cy="2626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9776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Krumlov-historické jádro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obklopuje </a:t>
            </a:r>
            <a:r>
              <a:rPr lang="cs-CZ" dirty="0"/>
              <a:t>meandry Vltavy, tvoří s rozsáhlým areálem hradu a zámku jedinečný soubor městské zástavby. Tento státní hrad a zámek se vyznačuje hlavně rozsáhlým areálem, je druhým největším hradním komplexem v </a:t>
            </a:r>
            <a:r>
              <a:rPr lang="cs-CZ" dirty="0" smtClean="0"/>
              <a:t>Česku. </a:t>
            </a:r>
            <a:r>
              <a:rPr lang="cs-CZ" dirty="0"/>
              <a:t>Dále na západ navazuje jízdárna a zámecký park v pozdně barokní úpravě s kaskádovou fontánou z poloviny 18. století a letohrádkem </a:t>
            </a:r>
            <a:r>
              <a:rPr lang="cs-CZ" dirty="0" err="1"/>
              <a:t>Bellarie</a:t>
            </a:r>
            <a:r>
              <a:rPr lang="cs-CZ" dirty="0"/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8167" y="2420888"/>
            <a:ext cx="3823433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3960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Historické centrum Telče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Historické jádro města Telč patří k nejcennějším městským památkovým rezervacím na Moravě. Dominantou a také nejvýznamnější architektonickou památkou města je renesanční telčský </a:t>
            </a:r>
            <a:r>
              <a:rPr lang="cs-CZ" dirty="0" smtClean="0"/>
              <a:t>zámek, </a:t>
            </a:r>
            <a:r>
              <a:rPr lang="cs-CZ" dirty="0"/>
              <a:t>na nějž navazuje vnitřní město. Na památkové hodnotě města se podílí i předměstí Staré Město, jehož historická část je soustředěna v okolí kostela Matky Boží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052" y="2636912"/>
            <a:ext cx="3888432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65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818</Words>
  <Application>Microsoft Office PowerPoint</Application>
  <PresentationFormat>Předvádění na obrazovce (4:3)</PresentationFormat>
  <Paragraphs>53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Prezentace aplikace PowerPoint</vt:lpstr>
      <vt:lpstr>Anotace a citace</vt:lpstr>
      <vt:lpstr>Co znamená zkratka UNESCO?</vt:lpstr>
      <vt:lpstr>Historické jádro Prahy</vt:lpstr>
      <vt:lpstr>Kutná Hora-historické centrum</vt:lpstr>
      <vt:lpstr>Obec Holašovice</vt:lpstr>
      <vt:lpstr>Zámek v Litomyšli</vt:lpstr>
      <vt:lpstr>Kostel svatého Jana Nepomuckého</vt:lpstr>
      <vt:lpstr>Staré židovské město s židovským hřbitovem</vt:lpstr>
      <vt:lpstr>Lednicko- valtický areál</vt:lpstr>
      <vt:lpstr>Vila Tugendhat</vt:lpstr>
      <vt:lpstr>Zámek Kroměříž</vt:lpstr>
      <vt:lpstr>Barokní sloup</vt:lpstr>
      <vt:lpstr>Český Krumlov-historické jádro</vt:lpstr>
      <vt:lpstr>Historické centrum Telče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14</cp:revision>
  <dcterms:created xsi:type="dcterms:W3CDTF">2012-11-03T17:50:05Z</dcterms:created>
  <dcterms:modified xsi:type="dcterms:W3CDTF">2013-06-23T17:59:42Z</dcterms:modified>
</cp:coreProperties>
</file>