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diagrams/colors1.xml" ContentType="application/vnd.openxmlformats-officedocument.drawingml.diagramColors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9"/>
  </p:notesMasterIdLst>
  <p:sldIdLst>
    <p:sldId id="257" r:id="rId2"/>
    <p:sldId id="258" r:id="rId3"/>
    <p:sldId id="264" r:id="rId4"/>
    <p:sldId id="260" r:id="rId5"/>
    <p:sldId id="261" r:id="rId6"/>
    <p:sldId id="262" r:id="rId7"/>
    <p:sldId id="263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1400" dirty="0" smtClean="0"/>
            <a:t>NÁZEV ŠKOLY: Základní škola a Mateřská škola Vlastějovice, okres Kutná Hora</a:t>
          </a:r>
          <a:endParaRPr lang="cs-CZ" sz="14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1400" dirty="0" smtClean="0"/>
            <a:t>AUTOR: Mgr. </a:t>
          </a:r>
          <a:r>
            <a:rPr lang="cs-CZ" sz="1400" smtClean="0"/>
            <a:t>Olga Sýsová</a:t>
          </a:r>
          <a:endParaRPr lang="cs-CZ" sz="1400" dirty="0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1400" dirty="0" smtClean="0"/>
            <a:t>NÁZEV: VY 32 INOVACE 17 Český jazyk 1.ročník</a:t>
          </a:r>
          <a:endParaRPr lang="cs-CZ" sz="1400" dirty="0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1400" dirty="0" smtClean="0"/>
            <a:t>ČÍSLO PROJEKTU</a:t>
          </a:r>
          <a:r>
            <a:rPr lang="cs-CZ" sz="2000" dirty="0" smtClean="0"/>
            <a:t>: CZ.1.07/1.4.00/21.0896</a:t>
          </a:r>
          <a:endParaRPr lang="cs-CZ" sz="2000" dirty="0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7D356FD4-5DBA-45B8-83F2-01640ED454D7}">
      <dgm:prSet custT="1"/>
      <dgm:spPr/>
      <dgm:t>
        <a:bodyPr/>
        <a:lstStyle/>
        <a:p>
          <a:pPr rtl="0"/>
          <a:r>
            <a:rPr lang="cs-CZ" sz="1400" dirty="0" smtClean="0"/>
            <a:t>TÉMA</a:t>
          </a:r>
          <a:r>
            <a:rPr lang="cs-CZ" sz="2000" dirty="0" smtClean="0"/>
            <a:t>: Písmeno „J“</a:t>
          </a:r>
          <a:endParaRPr lang="cs-CZ" dirty="0"/>
        </a:p>
      </dgm:t>
    </dgm:pt>
    <dgm:pt modelId="{745AE3BF-EDA2-4B12-8BBC-7952AB8358C9}" type="sibTrans" cxnId="{88CD716D-C9E7-437E-B132-01D87E8C65D2}">
      <dgm:prSet/>
      <dgm:spPr/>
      <dgm:t>
        <a:bodyPr/>
        <a:lstStyle/>
        <a:p>
          <a:endParaRPr lang="cs-CZ"/>
        </a:p>
      </dgm:t>
    </dgm:pt>
    <dgm:pt modelId="{1F89B4F8-48BB-416F-B2A4-A953D89B227A}" type="parTrans" cxnId="{88CD716D-C9E7-437E-B132-01D87E8C65D2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5EADEC68-DC27-4179-998F-15CD834808A2}" type="pres">
      <dgm:prSet presAssocID="{7D356FD4-5DBA-45B8-83F2-01640ED454D7}" presName="vertSpace4" presStyleLbl="node1" presStyleIdx="2" presStyleCnt="5"/>
      <dgm:spPr/>
    </dgm:pt>
    <dgm:pt modelId="{B8578831-437F-4501-8ADE-AE2A1799C643}" type="pres">
      <dgm:prSet presAssocID="{7D356FD4-5DBA-45B8-83F2-01640ED454D7}" presName="circle4" presStyleLbl="node1" presStyleIdx="3" presStyleCnt="5"/>
      <dgm:spPr/>
    </dgm:pt>
    <dgm:pt modelId="{F217DB88-03EE-4B14-A303-4F9D49C289A7}" type="pres">
      <dgm:prSet presAssocID="{7D356FD4-5DBA-45B8-83F2-01640ED454D7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0E8B8A9-76C8-445B-9727-5936C7A5778A}" type="pres">
      <dgm:prSet presAssocID="{7D356FD4-5DBA-45B8-83F2-01640ED454D7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65899EA2-2D21-4269-AC31-0161DFA143C3}" type="presOf" srcId="{7D356FD4-5DBA-45B8-83F2-01640ED454D7}" destId="{F217DB88-03EE-4B14-A303-4F9D49C289A7}" srcOrd="0" destOrd="0" presId="urn:microsoft.com/office/officeart/2005/8/layout/target3"/>
    <dgm:cxn modelId="{A5A1FD10-AA92-4F87-907A-951F535DDCEF}" type="presOf" srcId="{B651F6E3-6281-48DB-9319-2AEAFDAE7572}" destId="{6BB5E863-4638-4E1D-BFDE-399D028AC4ED}" srcOrd="1" destOrd="0" presId="urn:microsoft.com/office/officeart/2005/8/layout/target3"/>
    <dgm:cxn modelId="{DEE259BF-7CA8-4471-B5EC-AB2492F34944}" type="presOf" srcId="{D1B46980-6531-4606-95E6-44980827E919}" destId="{6140AFEC-043D-4C43-A2F9-D0F5331DF3A3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88CD716D-C9E7-437E-B132-01D87E8C65D2}" srcId="{757F3AB3-0718-4624-B441-E567A8F0AB56}" destId="{7D356FD4-5DBA-45B8-83F2-01640ED454D7}" srcOrd="3" destOrd="0" parTransId="{1F89B4F8-48BB-416F-B2A4-A953D89B227A}" sibTransId="{745AE3BF-EDA2-4B12-8BBC-7952AB8358C9}"/>
    <dgm:cxn modelId="{C210284A-8C79-4C19-B203-5B9E554E88EF}" type="presOf" srcId="{757F3AB3-0718-4624-B441-E567A8F0AB56}" destId="{333A1088-737F-45CB-B68E-254E46348037}" srcOrd="0" destOrd="0" presId="urn:microsoft.com/office/officeart/2005/8/layout/target3"/>
    <dgm:cxn modelId="{69466488-2E46-4E96-9ABE-A84B4DD9891C}" type="presOf" srcId="{7D356FD4-5DBA-45B8-83F2-01640ED454D7}" destId="{D0E8B8A9-76C8-445B-9727-5936C7A5778A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138B35D2-21CB-4B9F-BE69-B14779172872}" type="presOf" srcId="{4C35D32F-0EAB-4CD7-82EE-45574DC2A586}" destId="{890E4F0B-2866-4A3F-A3C7-2A14B1797930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810F226-F597-456E-A73D-6F6F1FAE7FC2}" type="presOf" srcId="{D1D4F407-5343-4D3F-B5B9-D407B03CAEB4}" destId="{AED2198E-93D5-4001-81B4-73124B309672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ACB989A0-1E35-4565-ABAA-1FEF71AC1616}" type="presOf" srcId="{D1D4F407-5343-4D3F-B5B9-D407B03CAEB4}" destId="{D005CE8C-CC26-4C3E-AC11-E15060ECD759}" srcOrd="0" destOrd="0" presId="urn:microsoft.com/office/officeart/2005/8/layout/target3"/>
    <dgm:cxn modelId="{7ADBE52C-F1CF-429A-87CE-70C37E0BCD46}" type="presOf" srcId="{D1B46980-6531-4606-95E6-44980827E919}" destId="{2BE915AB-18AA-4053-B92C-3BFC9ED204BB}" srcOrd="1" destOrd="0" presId="urn:microsoft.com/office/officeart/2005/8/layout/target3"/>
    <dgm:cxn modelId="{02DA6756-18ED-4607-AC73-6E24A5F09DCD}" type="presOf" srcId="{B651F6E3-6281-48DB-9319-2AEAFDAE7572}" destId="{619D679B-A015-4ECF-8348-D1034C574F40}" srcOrd="0" destOrd="0" presId="urn:microsoft.com/office/officeart/2005/8/layout/target3"/>
    <dgm:cxn modelId="{78CC3562-61F2-4999-B84F-D250D3D61C8D}" type="presOf" srcId="{4C35D32F-0EAB-4CD7-82EE-45574DC2A586}" destId="{8BEBB6EC-1DAA-4CAC-8A25-BC0FCBD5DBD5}" srcOrd="0" destOrd="0" presId="urn:microsoft.com/office/officeart/2005/8/layout/target3"/>
    <dgm:cxn modelId="{B8794A1C-A209-4E29-8493-626353A8923F}" type="presParOf" srcId="{333A1088-737F-45CB-B68E-254E46348037}" destId="{F5ABB229-8D3B-4694-996A-96F23CF14429}" srcOrd="0" destOrd="0" presId="urn:microsoft.com/office/officeart/2005/8/layout/target3"/>
    <dgm:cxn modelId="{72CA1632-18E2-457B-8DA7-1ED32C8AFBEB}" type="presParOf" srcId="{333A1088-737F-45CB-B68E-254E46348037}" destId="{F41139FD-01EE-4571-8B17-4FB00FC51163}" srcOrd="1" destOrd="0" presId="urn:microsoft.com/office/officeart/2005/8/layout/target3"/>
    <dgm:cxn modelId="{FE6BFEFB-34B1-4FD6-BDD0-CBFD2E805BD1}" type="presParOf" srcId="{333A1088-737F-45CB-B68E-254E46348037}" destId="{D005CE8C-CC26-4C3E-AC11-E15060ECD759}" srcOrd="2" destOrd="0" presId="urn:microsoft.com/office/officeart/2005/8/layout/target3"/>
    <dgm:cxn modelId="{2CC288C4-DD79-4C06-A8EF-B9E07BA718BB}" type="presParOf" srcId="{333A1088-737F-45CB-B68E-254E46348037}" destId="{2C702D82-9B77-49B7-9568-BB8EB47C3372}" srcOrd="3" destOrd="0" presId="urn:microsoft.com/office/officeart/2005/8/layout/target3"/>
    <dgm:cxn modelId="{59C04832-C00B-4BA9-BAE1-94ADB848CA5C}" type="presParOf" srcId="{333A1088-737F-45CB-B68E-254E46348037}" destId="{A52A0455-90FF-4808-ABD0-F02540D31D5A}" srcOrd="4" destOrd="0" presId="urn:microsoft.com/office/officeart/2005/8/layout/target3"/>
    <dgm:cxn modelId="{AF8A6946-DAC5-46A4-B813-7CDF5E03D195}" type="presParOf" srcId="{333A1088-737F-45CB-B68E-254E46348037}" destId="{6140AFEC-043D-4C43-A2F9-D0F5331DF3A3}" srcOrd="5" destOrd="0" presId="urn:microsoft.com/office/officeart/2005/8/layout/target3"/>
    <dgm:cxn modelId="{6F44A05E-E3A9-4928-818F-686BB5BD421E}" type="presParOf" srcId="{333A1088-737F-45CB-B68E-254E46348037}" destId="{9358AC05-5D7D-4327-9F80-1AD486AEA664}" srcOrd="6" destOrd="0" presId="urn:microsoft.com/office/officeart/2005/8/layout/target3"/>
    <dgm:cxn modelId="{ED3E78A7-617E-447F-9938-7401F3E623FC}" type="presParOf" srcId="{333A1088-737F-45CB-B68E-254E46348037}" destId="{313FC574-E1CD-4FB4-B054-0B805CE0447D}" srcOrd="7" destOrd="0" presId="urn:microsoft.com/office/officeart/2005/8/layout/target3"/>
    <dgm:cxn modelId="{F69075D1-D93A-48E9-9B9E-DD837F5793A8}" type="presParOf" srcId="{333A1088-737F-45CB-B68E-254E46348037}" destId="{619D679B-A015-4ECF-8348-D1034C574F40}" srcOrd="8" destOrd="0" presId="urn:microsoft.com/office/officeart/2005/8/layout/target3"/>
    <dgm:cxn modelId="{8AD576FC-F186-4D11-85B2-2F70E360F03D}" type="presParOf" srcId="{333A1088-737F-45CB-B68E-254E46348037}" destId="{5EADEC68-DC27-4179-998F-15CD834808A2}" srcOrd="9" destOrd="0" presId="urn:microsoft.com/office/officeart/2005/8/layout/target3"/>
    <dgm:cxn modelId="{E1D3CD4C-461B-4443-B0C6-F7D33F4BE5CD}" type="presParOf" srcId="{333A1088-737F-45CB-B68E-254E46348037}" destId="{B8578831-437F-4501-8ADE-AE2A1799C643}" srcOrd="10" destOrd="0" presId="urn:microsoft.com/office/officeart/2005/8/layout/target3"/>
    <dgm:cxn modelId="{EE02B9EA-00F1-48B5-B062-B9383A2C28BF}" type="presParOf" srcId="{333A1088-737F-45CB-B68E-254E46348037}" destId="{F217DB88-03EE-4B14-A303-4F9D49C289A7}" srcOrd="11" destOrd="0" presId="urn:microsoft.com/office/officeart/2005/8/layout/target3"/>
    <dgm:cxn modelId="{651BD38A-CAFC-4D03-822F-5ED11DE22CC4}" type="presParOf" srcId="{333A1088-737F-45CB-B68E-254E46348037}" destId="{76644BE8-9D7C-4C09-B250-3D10AF48CBB7}" srcOrd="12" destOrd="0" presId="urn:microsoft.com/office/officeart/2005/8/layout/target3"/>
    <dgm:cxn modelId="{5DA70D41-44DC-4CFE-A0D9-CCD976CBC95E}" type="presParOf" srcId="{333A1088-737F-45CB-B68E-254E46348037}" destId="{EE85B701-7295-41C0-BA7A-34D3756A2AE6}" srcOrd="13" destOrd="0" presId="urn:microsoft.com/office/officeart/2005/8/layout/target3"/>
    <dgm:cxn modelId="{663925CA-DA09-48AF-B9A2-70E92EDAA190}" type="presParOf" srcId="{333A1088-737F-45CB-B68E-254E46348037}" destId="{8BEBB6EC-1DAA-4CAC-8A25-BC0FCBD5DBD5}" srcOrd="14" destOrd="0" presId="urn:microsoft.com/office/officeart/2005/8/layout/target3"/>
    <dgm:cxn modelId="{107B21AF-19C9-4150-8BEE-C3A4DB08C329}" type="presParOf" srcId="{333A1088-737F-45CB-B68E-254E46348037}" destId="{AED2198E-93D5-4001-81B4-73124B309672}" srcOrd="15" destOrd="0" presId="urn:microsoft.com/office/officeart/2005/8/layout/target3"/>
    <dgm:cxn modelId="{F11332CD-854C-487B-A73A-9BDEF5B23DD4}" type="presParOf" srcId="{333A1088-737F-45CB-B68E-254E46348037}" destId="{2BE915AB-18AA-4053-B92C-3BFC9ED204BB}" srcOrd="16" destOrd="0" presId="urn:microsoft.com/office/officeart/2005/8/layout/target3"/>
    <dgm:cxn modelId="{CEDB950B-63E9-41A9-8741-64D37F7B8DBE}" type="presParOf" srcId="{333A1088-737F-45CB-B68E-254E46348037}" destId="{6BB5E863-4638-4E1D-BFDE-399D028AC4ED}" srcOrd="17" destOrd="0" presId="urn:microsoft.com/office/officeart/2005/8/layout/target3"/>
    <dgm:cxn modelId="{8461ED83-C212-4124-9F6F-197C24CDB70E}" type="presParOf" srcId="{333A1088-737F-45CB-B68E-254E46348037}" destId="{D0E8B8A9-76C8-445B-9727-5936C7A5778A}" srcOrd="18" destOrd="0" presId="urn:microsoft.com/office/officeart/2005/8/layout/target3"/>
    <dgm:cxn modelId="{C61BE005-95FF-49A0-921C-2E65C25BC127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5000"/>
                <a:shade val="85000"/>
                <a:satMod val="230000"/>
              </a:schemeClr>
            </a:gs>
            <a:gs pos="25000">
              <a:schemeClr val="accent1">
                <a:hueOff val="0"/>
                <a:satOff val="0"/>
                <a:lumOff val="0"/>
                <a:alphaOff val="0"/>
                <a:tint val="90000"/>
                <a:shade val="70000"/>
                <a:satMod val="22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65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tint val="90000"/>
                <a:shade val="69000"/>
                <a:satMod val="22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7000"/>
                <a:shade val="80000"/>
                <a:satMod val="23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bliqueTopLeft" fov="600000">
            <a:rot lat="0" lon="0" rev="0"/>
          </a:camera>
          <a:lightRig rig="balanced" dir="t">
            <a:rot lat="0" lon="0" rev="19200000"/>
          </a:lightRig>
        </a:scene3d>
        <a:sp3d contourW="12700" prstMaterial="matte">
          <a:bevelT w="60000" h="50800"/>
          <a:contourClr>
            <a:schemeClr val="accent1">
              <a:hueOff val="0"/>
              <a:satOff val="0"/>
              <a:lumOff val="0"/>
              <a:alphaOff val="0"/>
              <a:shade val="60000"/>
              <a:satMod val="11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0"/>
          </a:lightRig>
        </a:scene3d>
        <a:sp3d prstMaterial="metal">
          <a:bevelT w="10000" h="100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NÁZEV ŠKOLY: Základní škola a Mateřská škola Vlastějovice, okres Kutná Hora</a:t>
          </a:r>
          <a:endParaRPr lang="cs-CZ" sz="14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5000"/>
                <a:shade val="85000"/>
                <a:satMod val="230000"/>
              </a:schemeClr>
            </a:gs>
            <a:gs pos="25000">
              <a:schemeClr val="accent1">
                <a:hueOff val="0"/>
                <a:satOff val="0"/>
                <a:lumOff val="0"/>
                <a:alphaOff val="0"/>
                <a:tint val="90000"/>
                <a:shade val="70000"/>
                <a:satMod val="22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65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tint val="90000"/>
                <a:shade val="69000"/>
                <a:satMod val="22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7000"/>
                <a:shade val="80000"/>
                <a:satMod val="23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bliqueTopLeft" fov="600000">
            <a:rot lat="0" lon="0" rev="0"/>
          </a:camera>
          <a:lightRig rig="balanced" dir="t">
            <a:rot lat="0" lon="0" rev="19200000"/>
          </a:lightRig>
        </a:scene3d>
        <a:sp3d contourW="12700" prstMaterial="matte">
          <a:bevelT w="60000" h="50800"/>
          <a:contourClr>
            <a:schemeClr val="accent1">
              <a:hueOff val="0"/>
              <a:satOff val="0"/>
              <a:lumOff val="0"/>
              <a:alphaOff val="0"/>
              <a:shade val="60000"/>
              <a:satMod val="11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0"/>
          </a:lightRig>
        </a:scene3d>
        <a:sp3d prstMaterial="metal">
          <a:bevelT w="10000" h="100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AUTOR: Mgr. </a:t>
          </a:r>
          <a:r>
            <a:rPr lang="cs-CZ" sz="1400" kern="1200" smtClean="0"/>
            <a:t>Olga Sýsová</a:t>
          </a:r>
          <a:endParaRPr lang="cs-CZ" sz="14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5000"/>
                <a:shade val="85000"/>
                <a:satMod val="230000"/>
              </a:schemeClr>
            </a:gs>
            <a:gs pos="25000">
              <a:schemeClr val="accent1">
                <a:hueOff val="0"/>
                <a:satOff val="0"/>
                <a:lumOff val="0"/>
                <a:alphaOff val="0"/>
                <a:tint val="90000"/>
                <a:shade val="70000"/>
                <a:satMod val="22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65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tint val="90000"/>
                <a:shade val="69000"/>
                <a:satMod val="22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7000"/>
                <a:shade val="80000"/>
                <a:satMod val="23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bliqueTopLeft" fov="600000">
            <a:rot lat="0" lon="0" rev="0"/>
          </a:camera>
          <a:lightRig rig="balanced" dir="t">
            <a:rot lat="0" lon="0" rev="19200000"/>
          </a:lightRig>
        </a:scene3d>
        <a:sp3d contourW="12700" prstMaterial="matte">
          <a:bevelT w="60000" h="50800"/>
          <a:contourClr>
            <a:schemeClr val="accent1">
              <a:hueOff val="0"/>
              <a:satOff val="0"/>
              <a:lumOff val="0"/>
              <a:alphaOff val="0"/>
              <a:shade val="60000"/>
              <a:satMod val="11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0"/>
          </a:lightRig>
        </a:scene3d>
        <a:sp3d prstMaterial="metal">
          <a:bevelT w="10000" h="100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NÁZEV: VY 32 INOVACE 17 Český jazyk 1.ročník</a:t>
          </a:r>
          <a:endParaRPr lang="cs-CZ" sz="1400" kern="1200" dirty="0"/>
        </a:p>
      </dsp:txBody>
      <dsp:txXfrm>
        <a:off x="1273857" y="815268"/>
        <a:ext cx="6498543" cy="407634"/>
      </dsp:txXfrm>
    </dsp:sp>
    <dsp:sp modelId="{B8578831-437F-4501-8ADE-AE2A1799C643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5000"/>
                <a:shade val="85000"/>
                <a:satMod val="230000"/>
              </a:schemeClr>
            </a:gs>
            <a:gs pos="25000">
              <a:schemeClr val="accent1">
                <a:hueOff val="0"/>
                <a:satOff val="0"/>
                <a:lumOff val="0"/>
                <a:alphaOff val="0"/>
                <a:tint val="90000"/>
                <a:shade val="70000"/>
                <a:satMod val="22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65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tint val="90000"/>
                <a:shade val="69000"/>
                <a:satMod val="22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7000"/>
                <a:shade val="80000"/>
                <a:satMod val="23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bliqueTopLeft" fov="600000">
            <a:rot lat="0" lon="0" rev="0"/>
          </a:camera>
          <a:lightRig rig="balanced" dir="t">
            <a:rot lat="0" lon="0" rev="19200000"/>
          </a:lightRig>
        </a:scene3d>
        <a:sp3d contourW="12700" prstMaterial="matte">
          <a:bevelT w="60000" h="50800"/>
          <a:contourClr>
            <a:schemeClr val="accent1">
              <a:hueOff val="0"/>
              <a:satOff val="0"/>
              <a:lumOff val="0"/>
              <a:alphaOff val="0"/>
              <a:shade val="60000"/>
              <a:satMod val="11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F217DB88-03EE-4B14-A303-4F9D49C289A7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0"/>
          </a:lightRig>
        </a:scene3d>
        <a:sp3d prstMaterial="metal">
          <a:bevelT w="10000" h="100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TÉMA</a:t>
          </a:r>
          <a:r>
            <a:rPr lang="cs-CZ" sz="2000" kern="1200" dirty="0" smtClean="0"/>
            <a:t>: Písmeno „J“</a:t>
          </a:r>
          <a:endParaRPr lang="cs-CZ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5000"/>
                <a:shade val="85000"/>
                <a:satMod val="230000"/>
              </a:schemeClr>
            </a:gs>
            <a:gs pos="25000">
              <a:schemeClr val="accent1">
                <a:hueOff val="0"/>
                <a:satOff val="0"/>
                <a:lumOff val="0"/>
                <a:alphaOff val="0"/>
                <a:tint val="90000"/>
                <a:shade val="70000"/>
                <a:satMod val="22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65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tint val="90000"/>
                <a:shade val="69000"/>
                <a:satMod val="22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7000"/>
                <a:shade val="80000"/>
                <a:satMod val="23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bliqueTopLeft" fov="600000">
            <a:rot lat="0" lon="0" rev="0"/>
          </a:camera>
          <a:lightRig rig="balanced" dir="t">
            <a:rot lat="0" lon="0" rev="19200000"/>
          </a:lightRig>
        </a:scene3d>
        <a:sp3d contourW="12700" prstMaterial="matte">
          <a:bevelT w="60000" h="50800"/>
          <a:contourClr>
            <a:schemeClr val="accent1">
              <a:hueOff val="0"/>
              <a:satOff val="0"/>
              <a:lumOff val="0"/>
              <a:alphaOff val="0"/>
              <a:shade val="60000"/>
              <a:satMod val="11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0"/>
          </a:lightRig>
        </a:scene3d>
        <a:sp3d prstMaterial="metal">
          <a:bevelT w="10000" h="100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ČÍSLO PROJEKTU</a:t>
          </a:r>
          <a:r>
            <a:rPr lang="cs-CZ" sz="2000" kern="1200" dirty="0" smtClean="0"/>
            <a:t>: CZ.1.07/1.4.00/21.0896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15CAFEA-D4AE-4C5A-9DFD-B63501C65448}" type="datetimeFigureOut">
              <a:rPr lang="cs-CZ" smtClean="0"/>
              <a:pPr/>
              <a:t>27.7.2013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6EB0AF7-8710-4753-B6F9-1FFE61866A0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2206082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27.7.2013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04467895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27.7.2013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67920045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white"/>
              </a:solidFill>
            </a:endParaRPr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FFF39D"/>
                </a:solidFill>
              </a:rPr>
              <a:pPr/>
              <a:t>27.7.2013</a:t>
            </a:fld>
            <a:endParaRPr lang="cs-CZ">
              <a:solidFill>
                <a:srgbClr val="FFF39D"/>
              </a:solidFill>
            </a:endParaRPr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FF39D"/>
              </a:solidFill>
            </a:endParaRPr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xmlns="" val="144152533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27.7.2013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1137704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27.7.2013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32682390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27.7.2013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00628012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27.7.2013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8441331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27.7.2013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43098054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27.7.2013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  <p:extLst>
      <p:ext uri="{BB962C8B-B14F-4D97-AF65-F5344CB8AC3E}">
        <p14:creationId xmlns:p14="http://schemas.microsoft.com/office/powerpoint/2010/main" xmlns="" val="113770227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27.7.2013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52572943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27.7.2013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84281049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2B76BED2-1E79-4433-A317-A1E0C7546EDA}" type="datetimeFigureOut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27.7.2013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BD870B1A-F51B-4575-B99C-4F13E9B4FEB5}" type="slidenum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98271846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wmf"/><Relationship Id="rId3" Type="http://schemas.openxmlformats.org/officeDocument/2006/relationships/image" Target="../media/image5.png"/><Relationship Id="rId7" Type="http://schemas.openxmlformats.org/officeDocument/2006/relationships/image" Target="../media/image9.wmf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jpeg"/><Relationship Id="rId5" Type="http://schemas.openxmlformats.org/officeDocument/2006/relationships/image" Target="../media/image7.wmf"/><Relationship Id="rId10" Type="http://schemas.openxmlformats.org/officeDocument/2006/relationships/image" Target="../media/image12.jpeg"/><Relationship Id="rId4" Type="http://schemas.openxmlformats.org/officeDocument/2006/relationships/image" Target="../media/image6.wmf"/><Relationship Id="rId9" Type="http://schemas.openxmlformats.org/officeDocument/2006/relationships/image" Target="../media/image11.w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7" Type="http://schemas.openxmlformats.org/officeDocument/2006/relationships/image" Target="../media/image20.wmf"/><Relationship Id="rId2" Type="http://schemas.openxmlformats.org/officeDocument/2006/relationships/image" Target="../media/image15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9.jpeg"/><Relationship Id="rId5" Type="http://schemas.openxmlformats.org/officeDocument/2006/relationships/image" Target="../media/image18.jpeg"/><Relationship Id="rId4" Type="http://schemas.openxmlformats.org/officeDocument/2006/relationships/image" Target="../media/image17.jpe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6.png"/><Relationship Id="rId3" Type="http://schemas.openxmlformats.org/officeDocument/2006/relationships/image" Target="../media/image22.jpeg"/><Relationship Id="rId7" Type="http://schemas.openxmlformats.org/officeDocument/2006/relationships/image" Target="../media/image25.png"/><Relationship Id="rId2" Type="http://schemas.openxmlformats.org/officeDocument/2006/relationships/image" Target="../media/image21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0.wmf"/><Relationship Id="rId5" Type="http://schemas.openxmlformats.org/officeDocument/2006/relationships/image" Target="../media/image24.jpeg"/><Relationship Id="rId4" Type="http://schemas.openxmlformats.org/officeDocument/2006/relationships/image" Target="../media/image23.png"/><Relationship Id="rId9" Type="http://schemas.openxmlformats.org/officeDocument/2006/relationships/image" Target="../media/image5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164838645"/>
              </p:ext>
            </p:extLst>
          </p:nvPr>
        </p:nvGraphicFramePr>
        <p:xfrm>
          <a:off x="539552" y="836712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8417040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Anotace a 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smtClean="0"/>
              <a:t>Žáci se formou her, říkanek a </a:t>
            </a:r>
            <a:r>
              <a:rPr lang="cs-CZ" dirty="0" err="1" smtClean="0"/>
              <a:t>poznávaček</a:t>
            </a:r>
            <a:r>
              <a:rPr lang="cs-CZ" dirty="0" smtClean="0"/>
              <a:t> naučí jednotlivá písmena abecedy</a:t>
            </a:r>
          </a:p>
          <a:p>
            <a:r>
              <a:rPr lang="cs-CZ" dirty="0" smtClean="0"/>
              <a:t>Některé stránky lze použít jako pracovní list k dopisování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427984" y="1600200"/>
            <a:ext cx="4563616" cy="4724400"/>
          </a:xfrm>
        </p:spPr>
        <p:txBody>
          <a:bodyPr/>
          <a:lstStyle/>
          <a:p>
            <a:r>
              <a:rPr lang="cs-CZ" dirty="0" smtClean="0"/>
              <a:t>Slabikář pro 1. ročník základní školy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Mgr. Alena Doležalová;  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Mgr. Eva Procházková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Nová škola s.r.o., Brno 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2012</a:t>
            </a:r>
          </a:p>
          <a:p>
            <a:r>
              <a:rPr lang="cs-CZ" dirty="0" smtClean="0"/>
              <a:t>Obrázky: www.office.</a:t>
            </a:r>
            <a:r>
              <a:rPr lang="cs-CZ" dirty="0" err="1" smtClean="0"/>
              <a:t>microsoft.com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246209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„J“ jako:</a:t>
            </a:r>
            <a:endParaRPr lang="cs-CZ" dirty="0"/>
          </a:p>
        </p:txBody>
      </p:sp>
      <p:pic>
        <p:nvPicPr>
          <p:cNvPr id="3074" name="Picture 2" descr="C:\Users\08G8\AppData\Local\Microsoft\Windows\Temporary Internet Files\Content.IE5\EEH9H85Z\MC900441708[2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1560" y="1844824"/>
            <a:ext cx="795536" cy="7955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835696" y="1606601"/>
            <a:ext cx="1133954" cy="103641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6" name="Picture 4" descr="C:\Users\08G8\AppData\Local\Microsoft\Windows\Temporary Internet Files\Content.IE5\NA1QKCBK\MC900426232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419872" y="1447521"/>
            <a:ext cx="1827886" cy="15901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C:\Users\08G8\AppData\Local\Microsoft\Windows\Temporary Internet Files\Content.IE5\EEH9H85Z\MC90035985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27584" y="3380702"/>
            <a:ext cx="1798625" cy="8577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C:\Users\08G8\AppData\Local\Microsoft\Windows\Temporary Internet Files\Content.IE5\WX8O3PYD\MP900309618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38138" y="3380702"/>
            <a:ext cx="893618" cy="12527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9" name="Picture 7" descr="C:\Users\08G8\AppData\Local\Microsoft\Windows\Temporary Internet Files\Content.IE5\EEH9H85Z\MC900346989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012160" y="1531189"/>
            <a:ext cx="1828800" cy="14228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80" name="Picture 8" descr="C:\Users\08G8\AppData\Local\Microsoft\Windows\Temporary Internet Files\Content.IE5\WX8O3PYD\MC900434589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950415" y="3292259"/>
            <a:ext cx="1092200" cy="18923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81" name="Picture 9" descr="C:\Users\08G8\AppData\Local\Microsoft\Windows\Temporary Internet Files\Content.IE5\UKJ83B2W\MC900359437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660232" y="3455061"/>
            <a:ext cx="1709014" cy="18370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82" name="Picture 10" descr="C:\Users\08G8\AppData\Local\Microsoft\Windows\Temporary Internet Files\Content.IE5\WX8O3PYD\MP900177349[1].jpg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55576" y="5013176"/>
            <a:ext cx="1590615" cy="10445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7683343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Čti věty a napiš 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U lomu je                 .</a:t>
            </a:r>
          </a:p>
          <a:p>
            <a:endParaRPr lang="cs-CZ" dirty="0" smtClean="0"/>
          </a:p>
          <a:p>
            <a:r>
              <a:rPr lang="cs-CZ" dirty="0" smtClean="0"/>
              <a:t>U lesa je                 .</a:t>
            </a:r>
          </a:p>
          <a:p>
            <a:endParaRPr lang="cs-CZ" dirty="0"/>
          </a:p>
          <a:p>
            <a:endParaRPr lang="cs-CZ" dirty="0" smtClean="0"/>
          </a:p>
          <a:p>
            <a:r>
              <a:rPr lang="cs-CZ" dirty="0" smtClean="0"/>
              <a:t>Jula jásá.</a:t>
            </a:r>
          </a:p>
          <a:p>
            <a:endParaRPr lang="cs-CZ" dirty="0"/>
          </a:p>
          <a:p>
            <a:endParaRPr lang="cs-CZ" dirty="0" smtClean="0"/>
          </a:p>
        </p:txBody>
      </p:sp>
      <p:pic>
        <p:nvPicPr>
          <p:cNvPr id="2050" name="Picture 2" descr="C:\Users\08G8\AppData\Local\Microsoft\Windows\Temporary Internet Files\Content.IE5\EEH9H85Z\MP900401359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627784" y="1484784"/>
            <a:ext cx="1133748" cy="11337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08G8\AppData\Local\Microsoft\Windows\Temporary Internet Files\Content.IE5\NA1QKCBK\MP900444808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698055" y="2780928"/>
            <a:ext cx="993206" cy="13030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9688411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Ke každé slabice z 1.řádku přiřaďte slabiku z 2. řádku, aby vznikla slova: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Jo       já       jí       Já       je       já</a:t>
            </a:r>
          </a:p>
          <a:p>
            <a:endParaRPr lang="cs-CZ" dirty="0"/>
          </a:p>
          <a:p>
            <a:endParaRPr lang="cs-CZ" dirty="0" smtClean="0"/>
          </a:p>
          <a:p>
            <a:r>
              <a:rPr lang="cs-CZ" dirty="0" err="1"/>
              <a:t>s</a:t>
            </a:r>
            <a:r>
              <a:rPr lang="cs-CZ" dirty="0" err="1" smtClean="0"/>
              <a:t>á</a:t>
            </a:r>
            <a:r>
              <a:rPr lang="cs-CZ" dirty="0" smtClean="0"/>
              <a:t>      la       </a:t>
            </a:r>
            <a:r>
              <a:rPr lang="cs-CZ" dirty="0" err="1" smtClean="0"/>
              <a:t>ja</a:t>
            </a:r>
            <a:r>
              <a:rPr lang="cs-CZ" dirty="0" smtClean="0"/>
              <a:t>      </a:t>
            </a:r>
            <a:r>
              <a:rPr lang="cs-CZ" dirty="0" err="1" smtClean="0"/>
              <a:t>me</a:t>
            </a:r>
            <a:r>
              <a:rPr lang="cs-CZ" dirty="0" smtClean="0"/>
              <a:t>     </a:t>
            </a:r>
            <a:r>
              <a:rPr lang="cs-CZ" dirty="0" err="1" smtClean="0"/>
              <a:t>ma</a:t>
            </a:r>
            <a:r>
              <a:rPr lang="cs-CZ" dirty="0" smtClean="0"/>
              <a:t>      la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919189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Doplň pod obrázky náslovné slabiky: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1026" name="Picture 2" descr="C:\Program Files (x86)\Microsoft Office\MEDIA\CAGCAT10\j0298897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1560" y="2636912"/>
            <a:ext cx="1008112" cy="8805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08G8\AppData\Local\Microsoft\Windows\Temporary Internet Files\Content.IE5\EEH9H85Z\MC900438784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835696" y="2546263"/>
            <a:ext cx="1415819" cy="10618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08G8\AppData\Local\Microsoft\Windows\Temporary Internet Files\Content.IE5\NA1QKCBK\MP900438739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97093" y="2662511"/>
            <a:ext cx="1282452" cy="8549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08G8\AppData\Local\Microsoft\Windows\Temporary Internet Files\Content.IE5\WX8O3PYD\MP900433769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716016" y="2733450"/>
            <a:ext cx="1077056" cy="7027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08G8\AppData\Local\Microsoft\Windows\Temporary Internet Files\Content.IE5\NA1QKCBK\MP900430479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976804" y="2733450"/>
            <a:ext cx="836712" cy="8367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08G8\AppData\Local\Microsoft\Windows\Temporary Internet Files\Content.IE5\WX8O3PYD\MC900411900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948264" y="2569795"/>
            <a:ext cx="1135699" cy="10403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611560" y="4644120"/>
            <a:ext cx="772140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err="1"/>
              <a:t>l</a:t>
            </a:r>
            <a:r>
              <a:rPr lang="cs-CZ" sz="3200" dirty="0" err="1" smtClean="0"/>
              <a:t>i</a:t>
            </a:r>
            <a:r>
              <a:rPr lang="cs-CZ" sz="3200" dirty="0" smtClean="0"/>
              <a:t>               </a:t>
            </a:r>
            <a:r>
              <a:rPr lang="cs-CZ" sz="3200" dirty="0" err="1" smtClean="0"/>
              <a:t>te</a:t>
            </a:r>
            <a:r>
              <a:rPr lang="cs-CZ" sz="3200" dirty="0" smtClean="0"/>
              <a:t>         ta           je        </a:t>
            </a:r>
            <a:r>
              <a:rPr lang="cs-CZ" sz="3200" dirty="0" err="1" smtClean="0"/>
              <a:t>ja</a:t>
            </a:r>
            <a:r>
              <a:rPr lang="cs-CZ" sz="3200" dirty="0" smtClean="0"/>
              <a:t>           jo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xmlns="" val="40375720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Čti věty: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Je tu máma, </a:t>
            </a:r>
            <a:r>
              <a:rPr lang="cs-CZ" dirty="0" err="1"/>
              <a:t>P</a:t>
            </a:r>
            <a:r>
              <a:rPr lang="cs-CZ" dirty="0" err="1" smtClean="0"/>
              <a:t>ája</a:t>
            </a:r>
            <a:r>
              <a:rPr lang="cs-CZ" dirty="0" smtClean="0"/>
              <a:t>, Tom a já.</a:t>
            </a:r>
          </a:p>
          <a:p>
            <a:r>
              <a:rPr lang="cs-CZ" dirty="0" smtClean="0"/>
              <a:t>Já jím               a piju            .</a:t>
            </a:r>
          </a:p>
          <a:p>
            <a:endParaRPr lang="cs-CZ" dirty="0"/>
          </a:p>
          <a:p>
            <a:r>
              <a:rPr lang="cs-CZ" dirty="0" smtClean="0"/>
              <a:t>Tom má              a jí                 .  </a:t>
            </a:r>
          </a:p>
          <a:p>
            <a:endParaRPr lang="cs-CZ" dirty="0"/>
          </a:p>
          <a:p>
            <a:r>
              <a:rPr lang="cs-CZ" dirty="0" err="1" smtClean="0"/>
              <a:t>Pája</a:t>
            </a:r>
            <a:r>
              <a:rPr lang="cs-CZ" dirty="0" smtClean="0"/>
              <a:t> jí               a má               .</a:t>
            </a:r>
          </a:p>
          <a:p>
            <a:endParaRPr lang="cs-CZ" dirty="0"/>
          </a:p>
          <a:p>
            <a:r>
              <a:rPr lang="cs-CZ" dirty="0" smtClean="0"/>
              <a:t>Jí Tom               ? Jí </a:t>
            </a:r>
            <a:r>
              <a:rPr lang="cs-CZ" dirty="0" err="1" smtClean="0"/>
              <a:t>Pája</a:t>
            </a:r>
            <a:r>
              <a:rPr lang="cs-CZ" dirty="0" smtClean="0"/>
              <a:t>                  .  </a:t>
            </a:r>
            <a:endParaRPr lang="cs-CZ" dirty="0"/>
          </a:p>
        </p:txBody>
      </p:sp>
      <p:pic>
        <p:nvPicPr>
          <p:cNvPr id="2050" name="Picture 2" descr="C:\Users\08G8\AppData\Local\Microsoft\Windows\Temporary Internet Files\Content.IE5\NA1QKCBK\MC90033305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979712" y="2132856"/>
            <a:ext cx="1140483" cy="7919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08G8\AppData\Local\Microsoft\Windows\Temporary Internet Files\Content.IE5\UKJ83B2W\MP900431028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440294" y="2132856"/>
            <a:ext cx="743842" cy="7423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123728" y="3140968"/>
            <a:ext cx="1133475" cy="10366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3" name="Picture 5" descr="C:\Users\08G8\AppData\Local\Microsoft\Windows\Temporary Internet Files\Content.IE5\WX8O3PYD\MP900448697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283968" y="3177923"/>
            <a:ext cx="1283635" cy="9627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9" descr="C:\Users\08G8\AppData\Local\Microsoft\Windows\Temporary Internet Files\Content.IE5\WX8O3PYD\MC900411900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947058" y="4293096"/>
            <a:ext cx="1135699" cy="10403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355872" y="4417213"/>
            <a:ext cx="1139825" cy="7921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5" name="Picture 7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979712" y="5333495"/>
            <a:ext cx="1279525" cy="9636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6" name="Picture 8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925784" y="5209376"/>
            <a:ext cx="1133475" cy="10366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36308194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29</TotalTime>
  <Words>188</Words>
  <Application>Microsoft Office PowerPoint</Application>
  <PresentationFormat>Předvádění na obrazovce (4:3)</PresentationFormat>
  <Paragraphs>39</Paragraphs>
  <Slides>7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Cesta</vt:lpstr>
      <vt:lpstr>Snímek 1</vt:lpstr>
      <vt:lpstr>Anotace a citace</vt:lpstr>
      <vt:lpstr>„J“ jako:</vt:lpstr>
      <vt:lpstr>Čti věty a napiš je:</vt:lpstr>
      <vt:lpstr>Ke každé slabice z 1.řádku přiřaďte slabiku z 2. řádku, aby vznikla slova:</vt:lpstr>
      <vt:lpstr>Doplň pod obrázky náslovné slabiky:</vt:lpstr>
      <vt:lpstr>Čti věty: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08G8</dc:creator>
  <cp:lastModifiedBy>Dum</cp:lastModifiedBy>
  <cp:revision>6</cp:revision>
  <dcterms:created xsi:type="dcterms:W3CDTF">2013-06-24T13:54:57Z</dcterms:created>
  <dcterms:modified xsi:type="dcterms:W3CDTF">2013-07-27T13:49:59Z</dcterms:modified>
</cp:coreProperties>
</file>