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3" r:id="rId2"/>
    <p:sldId id="257" r:id="rId3"/>
    <p:sldId id="258" r:id="rId4"/>
    <p:sldId id="266" r:id="rId5"/>
    <p:sldId id="267" r:id="rId6"/>
    <p:sldId id="270" r:id="rId7"/>
    <p:sldId id="271" r:id="rId8"/>
    <p:sldId id="269" r:id="rId9"/>
    <p:sldId id="27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99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756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124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595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486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565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584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337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42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224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737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173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432570-027C-43AB-A6FA-048527B625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6AA36-96C2-491E-B7C5-E39CB4050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505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088808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tip.office.microsoft.com/en-us/images/MH90040687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310520.jpg" TargetMode="External"/><Relationship Id="rId5" Type="http://schemas.openxmlformats.org/officeDocument/2006/relationships/hyperlink" Target="http://officeimg.vo.msecnd.net/en-us/images/MH900190997.jpg" TargetMode="External"/><Relationship Id="rId4" Type="http://schemas.openxmlformats.org/officeDocument/2006/relationships/hyperlink" Target="http://officeimg.vo.msecnd.net/en-us/images/MH90019898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392054" y="5156478"/>
            <a:ext cx="850042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VY_32_INOVACE_19_09_slovní úlohy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8892480" cy="30243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Comic Sans MS" pitchFamily="66" charset="0"/>
              </a:rPr>
              <a:t>Z </a:t>
            </a:r>
            <a:r>
              <a:rPr lang="cs-CZ" dirty="0">
                <a:latin typeface="Comic Sans MS" pitchFamily="66" charset="0"/>
              </a:rPr>
              <a:t>celkového počtu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346-ti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cyklistů</a:t>
            </a:r>
            <a:r>
              <a:rPr lang="cs-CZ" dirty="0">
                <a:latin typeface="Comic Sans MS" pitchFamily="66" charset="0"/>
              </a:rPr>
              <a:t>, kteří jeli závod,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dojelo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do cíle </a:t>
            </a:r>
            <a:r>
              <a:rPr lang="cs-CZ" dirty="0">
                <a:latin typeface="Comic Sans MS" pitchFamily="66" charset="0"/>
              </a:rPr>
              <a:t>pouze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329 závodníků</a:t>
            </a:r>
            <a:r>
              <a:rPr lang="cs-CZ" dirty="0">
                <a:latin typeface="Comic Sans MS" pitchFamily="66" charset="0"/>
              </a:rPr>
              <a:t>.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Kolik </a:t>
            </a:r>
            <a:r>
              <a:rPr lang="cs-CZ" dirty="0">
                <a:solidFill>
                  <a:srgbClr val="00B0F0"/>
                </a:solidFill>
                <a:latin typeface="Comic Sans MS" pitchFamily="66" charset="0"/>
              </a:rPr>
              <a:t>cyklistů do cíle </a:t>
            </a:r>
            <a:r>
              <a:rPr lang="cs-CZ" b="1" u="sng" dirty="0">
                <a:solidFill>
                  <a:srgbClr val="00B0F0"/>
                </a:solidFill>
                <a:latin typeface="Comic Sans MS" pitchFamily="66" charset="0"/>
              </a:rPr>
              <a:t>nedojelo</a:t>
            </a:r>
            <a:r>
              <a:rPr lang="cs-CZ" dirty="0">
                <a:solidFill>
                  <a:srgbClr val="00B0F0"/>
                </a:solidFill>
                <a:latin typeface="Comic Sans MS" pitchFamily="66" charset="0"/>
              </a:rPr>
              <a:t>?</a:t>
            </a:r>
            <a:br>
              <a:rPr lang="cs-CZ" dirty="0">
                <a:solidFill>
                  <a:srgbClr val="00B0F0"/>
                </a:solidFill>
                <a:latin typeface="Comic Sans MS" pitchFamily="66" charset="0"/>
              </a:rPr>
            </a:br>
            <a:endParaRPr lang="cs-CZ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24" b="16891"/>
          <a:stretch/>
        </p:blipFill>
        <p:spPr>
          <a:xfrm>
            <a:off x="2627784" y="3861048"/>
            <a:ext cx="3744416" cy="2496975"/>
          </a:xfrm>
        </p:spPr>
      </p:pic>
    </p:spTree>
    <p:extLst>
      <p:ext uri="{BB962C8B-B14F-4D97-AF65-F5344CB8AC3E}">
        <p14:creationId xmlns:p14="http://schemas.microsoft.com/office/powerpoint/2010/main" val="333882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1738536" cy="1930226"/>
          </a:xfrm>
          <a:solidFill>
            <a:schemeClr val="accent4">
              <a:lumMod val="75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3 4 6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-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3 2 9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936843" y="4487804"/>
            <a:ext cx="2122989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59832" y="4487804"/>
            <a:ext cx="208823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148064" y="4487804"/>
            <a:ext cx="2088232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911141" y="4487804"/>
            <a:ext cx="335882" cy="0"/>
          </a:xfrm>
          <a:prstGeom prst="line">
            <a:avLst/>
          </a:prstGeom>
          <a:ln w="76200">
            <a:solidFill>
              <a:schemeClr val="bg1"/>
            </a:solidFill>
            <a:prstDash val="sysDot"/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36843" y="5014098"/>
            <a:ext cx="2088232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025075" y="5014098"/>
            <a:ext cx="208823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113307" y="5014098"/>
            <a:ext cx="2088232" cy="0"/>
          </a:xfrm>
          <a:prstGeom prst="line">
            <a:avLst/>
          </a:prstGeom>
          <a:ln w="7620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201539" y="4487804"/>
            <a:ext cx="70960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1510514" y="33569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100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23759" y="525762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100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715780" y="5280604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3503" y="3433548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200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223051" y="33569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346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686978" y="33569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300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700223" y="522920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300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277619" y="522920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329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611560" y="1988840"/>
            <a:ext cx="1501316" cy="0"/>
          </a:xfrm>
          <a:prstGeom prst="line">
            <a:avLst/>
          </a:prstGeom>
          <a:ln w="7620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Nadpis 2"/>
          <p:cNvSpPr txBox="1">
            <a:spLocks/>
          </p:cNvSpPr>
          <p:nvPr/>
        </p:nvSpPr>
        <p:spPr>
          <a:xfrm>
            <a:off x="6012160" y="260648"/>
            <a:ext cx="3024336" cy="283801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Do cíle nedojelo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17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závodníků.</a:t>
            </a: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55676" y="2334890"/>
            <a:ext cx="457200" cy="76377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7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200200" y="2334890"/>
            <a:ext cx="457200" cy="76377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1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43000" y="2334890"/>
            <a:ext cx="457200" cy="76377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0</a:t>
            </a:r>
            <a:endParaRPr lang="cs-CZ" sz="3600" b="1" dirty="0">
              <a:solidFill>
                <a:schemeClr val="bg1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7201539" y="5014098"/>
            <a:ext cx="709602" cy="0"/>
          </a:xfrm>
          <a:prstGeom prst="line">
            <a:avLst/>
          </a:prstGeom>
          <a:ln w="7620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2557023" y="265018"/>
            <a:ext cx="3024336" cy="283364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57150">
            <a:solidFill>
              <a:schemeClr val="accent4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18892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23" grpId="0" animBg="1"/>
      <p:bldP spid="24" grpId="0" animBg="1"/>
      <p:bldP spid="32" grpId="0" animBg="1"/>
      <p:bldP spid="33" grpId="0" animBg="1"/>
      <p:bldP spid="33" grpId="1" animBg="1"/>
      <p:bldP spid="3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Který závodník dojel nejdále?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</a:rPr>
              <a:t>36 : 4 + 18 : 3 =</a:t>
            </a:r>
          </a:p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rgbClr val="92D050"/>
                </a:solidFill>
              </a:rPr>
              <a:t>72 : 9 + 8 : 4 + 26 =</a:t>
            </a:r>
          </a:p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rgbClr val="FF0000"/>
                </a:solidFill>
              </a:rPr>
              <a:t>63 – 12 + 5 : 2=</a:t>
            </a:r>
          </a:p>
          <a:p>
            <a:pPr marL="1143000" indent="-1143000">
              <a:buFont typeface="+mj-lt"/>
              <a:buAutoNum type="alphaUcPeriod"/>
            </a:pPr>
            <a:r>
              <a:rPr lang="cs-CZ" sz="6000" b="1" dirty="0" smtClean="0">
                <a:solidFill>
                  <a:srgbClr val="00B0F0"/>
                </a:solidFill>
              </a:rPr>
              <a:t>8 . 6 + 9 – 7 : 10 =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5" name="Osmiúhelník 4"/>
          <p:cNvSpPr/>
          <p:nvPr/>
        </p:nvSpPr>
        <p:spPr>
          <a:xfrm>
            <a:off x="7657056" y="2013604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9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6" name="Osmiúhelník 5"/>
          <p:cNvSpPr/>
          <p:nvPr/>
        </p:nvSpPr>
        <p:spPr>
          <a:xfrm>
            <a:off x="7671320" y="4797152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30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7" name="Osmiúhelník 6"/>
          <p:cNvSpPr/>
          <p:nvPr/>
        </p:nvSpPr>
        <p:spPr>
          <a:xfrm>
            <a:off x="7675009" y="2928004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28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" name="Osmiúhelník 7"/>
          <p:cNvSpPr/>
          <p:nvPr/>
        </p:nvSpPr>
        <p:spPr>
          <a:xfrm>
            <a:off x="7671320" y="3857391"/>
            <a:ext cx="914400" cy="914400"/>
          </a:xfrm>
          <a:prstGeom prst="octagon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5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Comic Sans MS" pitchFamily="66" charset="0"/>
              </a:rPr>
              <a:t>Nejdále dojel závodník </a:t>
            </a:r>
            <a:r>
              <a:rPr lang="cs-CZ" b="1" dirty="0" smtClean="0">
                <a:solidFill>
                  <a:srgbClr val="92D050"/>
                </a:solidFill>
                <a:latin typeface="Comic Sans MS" pitchFamily="66" charset="0"/>
              </a:rPr>
              <a:t>B.</a:t>
            </a:r>
            <a:endParaRPr lang="cs-CZ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9578" y="175796"/>
            <a:ext cx="1043756" cy="1043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48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1065 L -0.12743 -0.0597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1" y="-2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33333E-6 L -0.12951 0.1324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76" y="66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04236 0.14375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7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08 0.00393 L 0.00052 -0.2726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7" y="-1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3301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32,4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432510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6,78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9,42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184482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99,9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53301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6,78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432510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9,42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32,4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869360" y="4725144"/>
            <a:ext cx="2088232" cy="864096"/>
          </a:xfrm>
          <a:prstGeom prst="rect">
            <a:avLst/>
          </a:prstGeom>
          <a:solidFill>
            <a:srgbClr val="FF99CC"/>
          </a:solidFill>
          <a:ln>
            <a:solidFill>
              <a:srgbClr val="FF99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9,3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chemeClr val="accent4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chemeClr val="accent4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-243408"/>
            <a:ext cx="1731792" cy="1731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07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3301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7,2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432510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0,5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0,68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184482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9,3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53301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0,5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432510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0,68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7,2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869360" y="4725144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99,9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089" y="188639"/>
            <a:ext cx="1342641" cy="1342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42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2324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12,4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341533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553031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3,1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785279" y="184482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3,01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162324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341533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3,01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553031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3,1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778383" y="4725144"/>
            <a:ext cx="208823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12,4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980"/>
            <a:ext cx="1835844" cy="1835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42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05942" y="332656"/>
            <a:ext cx="8229600" cy="1143000"/>
          </a:xfrm>
          <a:ln>
            <a:solidFill>
              <a:srgbClr val="990099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Srovnej závodníkům časy </a:t>
            </a:r>
            <a:br>
              <a:rPr lang="cs-CZ" dirty="0" smtClean="0"/>
            </a:br>
            <a:r>
              <a:rPr lang="cs-CZ" dirty="0" smtClean="0"/>
              <a:t>od nejnižšího po </a:t>
            </a:r>
            <a:r>
              <a:rPr lang="cs-CZ" dirty="0" smtClean="0"/>
              <a:t>nejvyšší.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3301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0,42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432510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3,8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39,6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184482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253301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2432510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0,42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3,8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6869360" y="4725144"/>
            <a:ext cx="2088232" cy="864096"/>
          </a:xfrm>
          <a:prstGeom prst="rect">
            <a:avLst/>
          </a:prstGeom>
          <a:solidFill>
            <a:srgbClr val="7030A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39,6</a:t>
            </a:r>
            <a:endParaRPr lang="cs-CZ" sz="4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95536" y="4247293"/>
            <a:ext cx="8280920" cy="0"/>
          </a:xfrm>
          <a:prstGeom prst="line">
            <a:avLst/>
          </a:prstGeom>
          <a:ln w="57150">
            <a:solidFill>
              <a:srgbClr val="990099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5536" y="3051137"/>
            <a:ext cx="8280920" cy="0"/>
          </a:xfrm>
          <a:prstGeom prst="line">
            <a:avLst/>
          </a:prstGeom>
          <a:ln w="57150">
            <a:solidFill>
              <a:srgbClr val="990099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477" y="260648"/>
            <a:ext cx="1331789" cy="1331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42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Slovní </a:t>
            </a:r>
            <a:r>
              <a:rPr lang="cs-CZ" dirty="0" smtClean="0"/>
              <a:t>úlohy</a:t>
            </a:r>
            <a:endParaRPr lang="cs-CZ" dirty="0"/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na linku, po kliknutí se objeví kontrola </a:t>
            </a:r>
          </a:p>
          <a:p>
            <a:r>
              <a:rPr lang="cs-CZ" dirty="0"/>
              <a:t>Snímky č. 3, 4, 5, 6 – řešení </a:t>
            </a:r>
            <a:r>
              <a:rPr lang="cs-CZ" dirty="0" smtClean="0"/>
              <a:t>(ANIMOVANÁ KONTROLA</a:t>
            </a:r>
            <a:r>
              <a:rPr lang="cs-CZ" dirty="0"/>
              <a:t>)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92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tip.office.microsoft.com/en-us/images/MH900406875.jpg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officeimg.vo.msecnd.net/en-us/images/MH900088808.jpg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officeimg.vo.msecnd.net/en-us/images/MH900198984.jpg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officeimg.vo.msecnd.net/en-us/images/MH900190997.jpg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officeimg.vo.msecnd.net/en-us/images/MH900310520.jpg</a:t>
            </a:r>
            <a:endParaRPr lang="cs-CZ" sz="11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703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211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Matematika II. STUPEŇ</vt:lpstr>
      <vt:lpstr> Z celkového počtu  346-ti cyklistů, kteří jeli závod,  dojelo do cíle pouze 329 závodníků.   Kolik cyklistů do cíle nedojelo? </vt:lpstr>
      <vt:lpstr>  3 4 6 - 3 2 9 </vt:lpstr>
      <vt:lpstr>Který závodník dojel nejdále?</vt:lpstr>
      <vt:lpstr>Srovnej závodníkům časy  od nejnižšího po nejvyšší.</vt:lpstr>
      <vt:lpstr>Srovnej závodníkům časy  od nejnižšího po nejvyšší.</vt:lpstr>
      <vt:lpstr>Srovnej závodníkům časy  od nejnižšího po nejvyšší.</vt:lpstr>
      <vt:lpstr>Srovnej závodníkům časy  od nejnižšího po nejvyšší.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26</cp:revision>
  <dcterms:created xsi:type="dcterms:W3CDTF">2012-01-10T06:47:22Z</dcterms:created>
  <dcterms:modified xsi:type="dcterms:W3CDTF">2012-03-16T22:54:22Z</dcterms:modified>
</cp:coreProperties>
</file>