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7" r:id="rId3"/>
    <p:sldId id="260" r:id="rId4"/>
    <p:sldId id="261" r:id="rId5"/>
    <p:sldId id="272" r:id="rId6"/>
    <p:sldId id="274" r:id="rId7"/>
    <p:sldId id="264" r:id="rId8"/>
    <p:sldId id="267" r:id="rId9"/>
    <p:sldId id="266" r:id="rId10"/>
    <p:sldId id="276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63A2-8C89-4C29-B2ED-BFD93F54DA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A1BFE-2AFF-417C-A282-E5C55F921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14867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63A2-8C89-4C29-B2ED-BFD93F54DA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A1BFE-2AFF-417C-A282-E5C55F921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900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63A2-8C89-4C29-B2ED-BFD93F54DA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A1BFE-2AFF-417C-A282-E5C55F921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27471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63A2-8C89-4C29-B2ED-BFD93F54DA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A1BFE-2AFF-417C-A282-E5C55F921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1748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63A2-8C89-4C29-B2ED-BFD93F54DA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A1BFE-2AFF-417C-A282-E5C55F921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4618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63A2-8C89-4C29-B2ED-BFD93F54DA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A1BFE-2AFF-417C-A282-E5C55F921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608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63A2-8C89-4C29-B2ED-BFD93F54DA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A1BFE-2AFF-417C-A282-E5C55F921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822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63A2-8C89-4C29-B2ED-BFD93F54DA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A1BFE-2AFF-417C-A282-E5C55F921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9953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63A2-8C89-4C29-B2ED-BFD93F54DA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A1BFE-2AFF-417C-A282-E5C55F921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323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63A2-8C89-4C29-B2ED-BFD93F54DA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A1BFE-2AFF-417C-A282-E5C55F921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827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563A2-8C89-4C29-B2ED-BFD93F54DA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A1BFE-2AFF-417C-A282-E5C55F921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091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F563A2-8C89-4C29-B2ED-BFD93F54DA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8A1BFE-2AFF-417C-A282-E5C55F921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784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jpeg"/><Relationship Id="rId5" Type="http://schemas.openxmlformats.org/officeDocument/2006/relationships/image" Target="../media/image3.JP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jpeg"/><Relationship Id="rId5" Type="http://schemas.openxmlformats.org/officeDocument/2006/relationships/image" Target="../media/image3.JP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jpeg"/><Relationship Id="rId5" Type="http://schemas.openxmlformats.org/officeDocument/2006/relationships/image" Target="../media/image4.jpeg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jpeg"/><Relationship Id="rId5" Type="http://schemas.openxmlformats.org/officeDocument/2006/relationships/image" Target="../media/image3.JPG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jpeg"/><Relationship Id="rId5" Type="http://schemas.openxmlformats.org/officeDocument/2006/relationships/image" Target="../media/image4.jpeg"/><Relationship Id="rId4" Type="http://schemas.openxmlformats.org/officeDocument/2006/relationships/image" Target="../media/image3.JP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431812.jpg" TargetMode="External"/><Relationship Id="rId2" Type="http://schemas.openxmlformats.org/officeDocument/2006/relationships/hyperlink" Target="http://officeimg.vo.msecnd.net/en-us/images/MH900422454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://officeimg.vo.msecnd.net/en-us/images/MH90043548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18488" cy="2146300"/>
          </a:xfrm>
        </p:spPr>
        <p:txBody>
          <a:bodyPr/>
          <a:lstStyle/>
          <a:p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Matematika</a:t>
            </a:r>
            <a:b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II. STUPEŇ</a:t>
            </a:r>
            <a:endParaRPr lang="cs-CZ" b="1" dirty="0">
              <a:solidFill>
                <a:srgbClr val="9999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6375" y="3213100"/>
            <a:ext cx="6408738" cy="936625"/>
          </a:xfrm>
        </p:spPr>
      </p:pic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1403648" y="5156478"/>
            <a:ext cx="679144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VY_32_INOVACE_20_09_slovní úloha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74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8418"/>
          </a:xfrm>
        </p:spPr>
        <p:txBody>
          <a:bodyPr>
            <a:normAutofit fontScale="90000"/>
          </a:bodyPr>
          <a:lstStyle/>
          <a:p>
            <a:pPr marL="0" indent="0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008000"/>
                </a:solidFill>
              </a:rPr>
              <a:t>Maminka pekla </a:t>
            </a:r>
            <a:r>
              <a:rPr lang="cs-CZ" b="1" dirty="0" smtClean="0">
                <a:solidFill>
                  <a:srgbClr val="FF0000"/>
                </a:solidFill>
              </a:rPr>
              <a:t>4 druhy cukroví</a:t>
            </a:r>
            <a:r>
              <a:rPr lang="cs-CZ" b="1" dirty="0" smtClean="0">
                <a:solidFill>
                  <a:srgbClr val="008000"/>
                </a:solidFill>
              </a:rPr>
              <a:t>. Každý druh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po 50-ti kusech</a:t>
            </a:r>
            <a:r>
              <a:rPr lang="cs-CZ" b="1" dirty="0" smtClean="0">
                <a:solidFill>
                  <a:srgbClr val="008000"/>
                </a:solidFill>
              </a:rPr>
              <a:t>. Kamila ochutnala od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dvou druhů 3 kousky </a:t>
            </a:r>
            <a:r>
              <a:rPr lang="cs-CZ" b="1" dirty="0" smtClean="0">
                <a:solidFill>
                  <a:srgbClr val="008000"/>
                </a:solidFill>
              </a:rPr>
              <a:t>a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od dalších dvou druhů kousek jeden</a:t>
            </a:r>
            <a:r>
              <a:rPr lang="cs-CZ" b="1" dirty="0" smtClean="0">
                <a:solidFill>
                  <a:srgbClr val="008000"/>
                </a:solidFill>
              </a:rPr>
              <a:t>. Kolik cukroví nakonec zbylo?</a:t>
            </a:r>
            <a:br>
              <a:rPr lang="cs-CZ" b="1" dirty="0" smtClean="0">
                <a:solidFill>
                  <a:srgbClr val="008000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1" y="3933056"/>
            <a:ext cx="2394445" cy="2394445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097142"/>
            <a:ext cx="2078208" cy="2078208"/>
          </a:xfrm>
        </p:spPr>
      </p:pic>
      <p:pic>
        <p:nvPicPr>
          <p:cNvPr id="1026" name="Picture 2" descr="C:\Users\pc\Documents\Nová složka\MH900431759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70" r="14399"/>
          <a:stretch/>
        </p:blipFill>
        <p:spPr bwMode="auto">
          <a:xfrm>
            <a:off x="6885708" y="3933056"/>
            <a:ext cx="1551709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Documents\Nová složka\MH900422454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97" r="17324"/>
          <a:stretch/>
        </p:blipFill>
        <p:spPr bwMode="auto">
          <a:xfrm>
            <a:off x="2618509" y="4077073"/>
            <a:ext cx="1316182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6187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marL="0" indent="0"/>
            <a:r>
              <a:rPr lang="cs-CZ" b="1" dirty="0" smtClean="0"/>
              <a:t>Maminka pekla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4 druhy cukroví</a:t>
            </a:r>
            <a:r>
              <a:rPr lang="cs-CZ" b="1" dirty="0" smtClean="0"/>
              <a:t>. Každý druh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po 50-ti kusech</a:t>
            </a:r>
            <a:r>
              <a:rPr lang="cs-CZ" b="1" dirty="0" smtClean="0"/>
              <a:t>. </a:t>
            </a:r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934" y="4725816"/>
            <a:ext cx="1270862" cy="1270862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9305" y="4765530"/>
            <a:ext cx="1231147" cy="1231147"/>
          </a:xfrm>
        </p:spPr>
      </p:pic>
      <p:pic>
        <p:nvPicPr>
          <p:cNvPr id="1026" name="Picture 2" descr="C:\Users\pc\Documents\Nová složka\MH900431759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29" r="9556"/>
          <a:stretch/>
        </p:blipFill>
        <p:spPr bwMode="auto">
          <a:xfrm>
            <a:off x="7452320" y="4757846"/>
            <a:ext cx="860407" cy="1191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Documents\Nová složka\MH900422454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42" r="16773"/>
          <a:stretch/>
        </p:blipFill>
        <p:spPr bwMode="auto">
          <a:xfrm>
            <a:off x="2687782" y="4900903"/>
            <a:ext cx="706582" cy="101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8"/>
          <p:cNvSpPr txBox="1">
            <a:spLocks/>
          </p:cNvSpPr>
          <p:nvPr/>
        </p:nvSpPr>
        <p:spPr>
          <a:xfrm>
            <a:off x="593545" y="1844824"/>
            <a:ext cx="8229600" cy="17142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</a:rPr>
              <a:t>4</a:t>
            </a:r>
            <a:r>
              <a:rPr lang="cs-CZ" sz="9600" b="1" dirty="0" smtClean="0"/>
              <a:t> . </a:t>
            </a:r>
            <a:r>
              <a:rPr lang="cs-CZ" sz="9600" b="1" dirty="0" smtClean="0">
                <a:solidFill>
                  <a:schemeClr val="accent3">
                    <a:lumMod val="75000"/>
                  </a:schemeClr>
                </a:solidFill>
              </a:rPr>
              <a:t>50</a:t>
            </a:r>
            <a:r>
              <a:rPr lang="cs-CZ" sz="9600" b="1" dirty="0" smtClean="0"/>
              <a:t> = </a:t>
            </a:r>
            <a:r>
              <a:rPr lang="cs-CZ" sz="9600" b="1" dirty="0" smtClean="0">
                <a:solidFill>
                  <a:srgbClr val="FF0000"/>
                </a:solidFill>
              </a:rPr>
              <a:t>200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10" name="Nadpis 8"/>
          <p:cNvSpPr txBox="1">
            <a:spLocks/>
          </p:cNvSpPr>
          <p:nvPr/>
        </p:nvSpPr>
        <p:spPr>
          <a:xfrm>
            <a:off x="904822" y="5856006"/>
            <a:ext cx="757064" cy="857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50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Nadpis 8"/>
          <p:cNvSpPr txBox="1">
            <a:spLocks/>
          </p:cNvSpPr>
          <p:nvPr/>
        </p:nvSpPr>
        <p:spPr>
          <a:xfrm>
            <a:off x="2807134" y="5856007"/>
            <a:ext cx="757064" cy="857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50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Nadpis 8"/>
          <p:cNvSpPr txBox="1">
            <a:spLocks/>
          </p:cNvSpPr>
          <p:nvPr/>
        </p:nvSpPr>
        <p:spPr>
          <a:xfrm>
            <a:off x="4880012" y="5825413"/>
            <a:ext cx="757064" cy="857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50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Nadpis 8"/>
          <p:cNvSpPr txBox="1">
            <a:spLocks/>
          </p:cNvSpPr>
          <p:nvPr/>
        </p:nvSpPr>
        <p:spPr>
          <a:xfrm>
            <a:off x="7452320" y="5856004"/>
            <a:ext cx="757064" cy="857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50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628506" y="3559026"/>
            <a:ext cx="8229600" cy="76323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cs-CZ" sz="9600" b="1" dirty="0">
              <a:solidFill>
                <a:srgbClr val="FFFF00"/>
              </a:solidFill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771163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pPr marL="0" indent="0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Kamila ochutnala </a:t>
            </a:r>
            <a:br>
              <a:rPr lang="cs-CZ" b="1" dirty="0" smtClean="0"/>
            </a:br>
            <a:r>
              <a:rPr lang="cs-CZ" b="1" dirty="0" smtClean="0"/>
              <a:t>od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dvou druhů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3 kousky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380" y="5175373"/>
            <a:ext cx="1152128" cy="1152128"/>
          </a:xfrm>
        </p:spPr>
      </p:pic>
      <p:pic>
        <p:nvPicPr>
          <p:cNvPr id="1027" name="Picture 3" descr="C:\Users\pc\Documents\Nová složka\MH900422454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38" r="15542"/>
          <a:stretch/>
        </p:blipFill>
        <p:spPr bwMode="auto">
          <a:xfrm>
            <a:off x="3034145" y="5175372"/>
            <a:ext cx="623456" cy="917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8"/>
          <p:cNvSpPr txBox="1">
            <a:spLocks/>
          </p:cNvSpPr>
          <p:nvPr/>
        </p:nvSpPr>
        <p:spPr>
          <a:xfrm>
            <a:off x="384595" y="2348880"/>
            <a:ext cx="4114800" cy="17142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9600" b="1" dirty="0" smtClean="0">
                <a:solidFill>
                  <a:srgbClr val="002060"/>
                </a:solidFill>
              </a:rPr>
              <a:t>2</a:t>
            </a:r>
            <a:r>
              <a:rPr lang="cs-CZ" sz="9600" b="1" dirty="0" smtClean="0"/>
              <a:t> . </a:t>
            </a:r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r>
              <a:rPr lang="cs-CZ" sz="9600" b="1" dirty="0" smtClean="0"/>
              <a:t> = </a:t>
            </a:r>
            <a:r>
              <a:rPr lang="cs-CZ" sz="9600" b="1" dirty="0" smtClean="0">
                <a:solidFill>
                  <a:srgbClr val="FF0000"/>
                </a:solidFill>
              </a:rPr>
              <a:t>6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40035" y="6309320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6309320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9512" y="1713982"/>
            <a:ext cx="896448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/>
              <a:t>a </a:t>
            </a:r>
            <a:r>
              <a:rPr lang="cs-CZ" sz="4000" b="1" dirty="0" smtClean="0">
                <a:solidFill>
                  <a:srgbClr val="92D050"/>
                </a:solidFill>
              </a:rPr>
              <a:t>od dalších dvou druhů 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kousek jeden</a:t>
            </a:r>
            <a:r>
              <a:rPr lang="cs-CZ" b="1" dirty="0" smtClean="0"/>
              <a:t>. </a:t>
            </a:r>
            <a:endParaRPr lang="cs-CZ" dirty="0"/>
          </a:p>
        </p:txBody>
      </p:sp>
      <p:sp>
        <p:nvSpPr>
          <p:cNvPr id="16" name="Nadpis 8"/>
          <p:cNvSpPr txBox="1">
            <a:spLocks/>
          </p:cNvSpPr>
          <p:nvPr/>
        </p:nvSpPr>
        <p:spPr>
          <a:xfrm>
            <a:off x="4677098" y="2339130"/>
            <a:ext cx="4114800" cy="17142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9600" b="1" dirty="0" smtClean="0">
                <a:solidFill>
                  <a:srgbClr val="92D050"/>
                </a:solidFill>
              </a:rPr>
              <a:t>2</a:t>
            </a:r>
            <a:r>
              <a:rPr lang="cs-CZ" sz="9600" b="1" dirty="0" smtClean="0"/>
              <a:t> . </a:t>
            </a:r>
            <a:r>
              <a:rPr lang="cs-CZ" sz="9600" b="1" dirty="0" smtClean="0">
                <a:solidFill>
                  <a:schemeClr val="accent5">
                    <a:lumMod val="75000"/>
                  </a:schemeClr>
                </a:solidFill>
              </a:rPr>
              <a:t>1</a:t>
            </a:r>
            <a:r>
              <a:rPr lang="cs-CZ" sz="9600" b="1" dirty="0" smtClean="0"/>
              <a:t> = </a:t>
            </a:r>
            <a:r>
              <a:rPr lang="cs-CZ" sz="9600" b="1" dirty="0" smtClean="0">
                <a:solidFill>
                  <a:srgbClr val="FF0000"/>
                </a:solidFill>
              </a:rPr>
              <a:t>2</a:t>
            </a:r>
            <a:endParaRPr lang="cs-CZ" sz="9600" dirty="0">
              <a:solidFill>
                <a:srgbClr val="FF0000"/>
              </a:solidFill>
            </a:endParaRPr>
          </a:p>
        </p:txBody>
      </p:sp>
      <p:pic>
        <p:nvPicPr>
          <p:cNvPr id="17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8187" y="4977171"/>
            <a:ext cx="1116124" cy="1116124"/>
          </a:xfrm>
        </p:spPr>
      </p:pic>
      <p:pic>
        <p:nvPicPr>
          <p:cNvPr id="18" name="Picture 2" descr="C:\Users\pc\Documents\Nová složka\MH900431759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96" r="20000"/>
          <a:stretch/>
        </p:blipFill>
        <p:spPr bwMode="auto">
          <a:xfrm>
            <a:off x="7370618" y="5013175"/>
            <a:ext cx="747496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Nadpis 8"/>
          <p:cNvSpPr txBox="1">
            <a:spLocks/>
          </p:cNvSpPr>
          <p:nvPr/>
        </p:nvSpPr>
        <p:spPr>
          <a:xfrm>
            <a:off x="4968044" y="6196156"/>
            <a:ext cx="504056" cy="5195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</a:rPr>
              <a:t>1</a:t>
            </a:r>
            <a:endParaRPr lang="cs-CZ" sz="1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0" name="Nadpis 8"/>
          <p:cNvSpPr txBox="1">
            <a:spLocks/>
          </p:cNvSpPr>
          <p:nvPr/>
        </p:nvSpPr>
        <p:spPr>
          <a:xfrm>
            <a:off x="7470041" y="6233208"/>
            <a:ext cx="648072" cy="445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</a:rPr>
              <a:t>1</a:t>
            </a:r>
            <a:endParaRPr lang="cs-CZ" sz="1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575440" y="4044672"/>
            <a:ext cx="3923955" cy="76323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cs-CZ" sz="9600" b="1" dirty="0">
              <a:solidFill>
                <a:srgbClr val="FFFF00"/>
              </a:solidFill>
              <a:latin typeface="Times New Roman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677098" y="4063082"/>
            <a:ext cx="3923955" cy="76323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cs-CZ" sz="9600" b="1" dirty="0">
              <a:solidFill>
                <a:srgbClr val="FFFF00"/>
              </a:solidFill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771163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8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9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9" grpId="0"/>
      <p:bldP spid="20" grpId="0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pPr marL="0" indent="0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Kamila ochutnala </a:t>
            </a:r>
            <a:br>
              <a:rPr lang="cs-CZ" b="1" dirty="0" smtClean="0"/>
            </a:br>
            <a:r>
              <a:rPr lang="cs-CZ" b="1" dirty="0" smtClean="0"/>
              <a:t>od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dvou druhů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3 kousky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380" y="5175373"/>
            <a:ext cx="1152128" cy="1152128"/>
          </a:xfrm>
        </p:spPr>
      </p:pic>
      <p:pic>
        <p:nvPicPr>
          <p:cNvPr id="1027" name="Picture 3" descr="C:\Users\pc\Documents\Nová složka\MH900422454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38" r="15542"/>
          <a:stretch/>
        </p:blipFill>
        <p:spPr bwMode="auto">
          <a:xfrm>
            <a:off x="3034145" y="5175372"/>
            <a:ext cx="623456" cy="917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8"/>
          <p:cNvSpPr txBox="1">
            <a:spLocks/>
          </p:cNvSpPr>
          <p:nvPr/>
        </p:nvSpPr>
        <p:spPr>
          <a:xfrm>
            <a:off x="384595" y="2348880"/>
            <a:ext cx="4114800" cy="17142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9600" b="1" dirty="0" smtClean="0">
                <a:solidFill>
                  <a:srgbClr val="002060"/>
                </a:solidFill>
              </a:rPr>
              <a:t>100</a:t>
            </a:r>
            <a:r>
              <a:rPr lang="cs-CZ" sz="9600" b="1" dirty="0" smtClean="0"/>
              <a:t> - </a:t>
            </a:r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r>
              <a:rPr lang="cs-CZ" sz="9600" b="1" dirty="0" smtClean="0"/>
              <a:t> = </a:t>
            </a:r>
            <a:r>
              <a:rPr lang="cs-CZ" sz="9600" b="1" dirty="0" smtClean="0">
                <a:solidFill>
                  <a:srgbClr val="FF0000"/>
                </a:solidFill>
              </a:rPr>
              <a:t>94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40035" y="6309320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6309320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9512" y="1713982"/>
            <a:ext cx="896448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/>
              <a:t>a </a:t>
            </a:r>
            <a:r>
              <a:rPr lang="cs-CZ" sz="4000" b="1" dirty="0" smtClean="0">
                <a:solidFill>
                  <a:srgbClr val="92D050"/>
                </a:solidFill>
              </a:rPr>
              <a:t>od dalších dvou druhů 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kousek jeden</a:t>
            </a:r>
            <a:r>
              <a:rPr lang="cs-CZ" b="1" dirty="0" smtClean="0"/>
              <a:t>. </a:t>
            </a:r>
            <a:endParaRPr lang="cs-CZ" dirty="0"/>
          </a:p>
        </p:txBody>
      </p:sp>
      <p:sp>
        <p:nvSpPr>
          <p:cNvPr id="16" name="Nadpis 8"/>
          <p:cNvSpPr txBox="1">
            <a:spLocks/>
          </p:cNvSpPr>
          <p:nvPr/>
        </p:nvSpPr>
        <p:spPr>
          <a:xfrm>
            <a:off x="4677098" y="2339130"/>
            <a:ext cx="4114800" cy="17142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9600" b="1" dirty="0" smtClean="0">
                <a:solidFill>
                  <a:srgbClr val="92D050"/>
                </a:solidFill>
              </a:rPr>
              <a:t>100</a:t>
            </a:r>
            <a:r>
              <a:rPr lang="cs-CZ" sz="9600" b="1" dirty="0" smtClean="0"/>
              <a:t> - </a:t>
            </a:r>
            <a:r>
              <a:rPr lang="cs-CZ" sz="9600" b="1" dirty="0" smtClean="0">
                <a:solidFill>
                  <a:schemeClr val="accent5">
                    <a:lumMod val="75000"/>
                  </a:schemeClr>
                </a:solidFill>
              </a:rPr>
              <a:t>2</a:t>
            </a:r>
            <a:r>
              <a:rPr lang="cs-CZ" sz="9600" b="1" dirty="0" smtClean="0"/>
              <a:t> = </a:t>
            </a:r>
            <a:r>
              <a:rPr lang="cs-CZ" sz="9600" b="1" dirty="0" smtClean="0">
                <a:solidFill>
                  <a:srgbClr val="FF0000"/>
                </a:solidFill>
              </a:rPr>
              <a:t>98</a:t>
            </a:r>
            <a:endParaRPr lang="cs-CZ" sz="9600" dirty="0">
              <a:solidFill>
                <a:srgbClr val="FF0000"/>
              </a:solidFill>
            </a:endParaRPr>
          </a:p>
        </p:txBody>
      </p:sp>
      <p:pic>
        <p:nvPicPr>
          <p:cNvPr id="17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8187" y="4977171"/>
            <a:ext cx="1116124" cy="1116124"/>
          </a:xfrm>
        </p:spPr>
      </p:pic>
      <p:pic>
        <p:nvPicPr>
          <p:cNvPr id="18" name="Picture 2" descr="C:\Users\pc\Documents\Nová složka\MH900431759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96" r="20000"/>
          <a:stretch/>
        </p:blipFill>
        <p:spPr bwMode="auto">
          <a:xfrm>
            <a:off x="7370618" y="5013175"/>
            <a:ext cx="747496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Nadpis 8"/>
          <p:cNvSpPr txBox="1">
            <a:spLocks/>
          </p:cNvSpPr>
          <p:nvPr/>
        </p:nvSpPr>
        <p:spPr>
          <a:xfrm>
            <a:off x="4968044" y="6196156"/>
            <a:ext cx="504056" cy="5195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</a:rPr>
              <a:t>1</a:t>
            </a:r>
            <a:endParaRPr lang="cs-CZ" sz="1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0" name="Nadpis 8"/>
          <p:cNvSpPr txBox="1">
            <a:spLocks/>
          </p:cNvSpPr>
          <p:nvPr/>
        </p:nvSpPr>
        <p:spPr>
          <a:xfrm>
            <a:off x="7470041" y="6233208"/>
            <a:ext cx="648072" cy="445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</a:rPr>
              <a:t>1</a:t>
            </a:r>
            <a:endParaRPr lang="cs-CZ" sz="1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575440" y="4044672"/>
            <a:ext cx="3923955" cy="76323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cs-CZ" sz="9600" b="1" dirty="0">
              <a:solidFill>
                <a:srgbClr val="FFFF00"/>
              </a:solidFill>
              <a:latin typeface="Times New Roman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677098" y="4063082"/>
            <a:ext cx="3923955" cy="76323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cs-CZ" sz="9600" b="1" dirty="0">
              <a:solidFill>
                <a:srgbClr val="FFFF00"/>
              </a:solidFill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416935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8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9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9" grpId="0"/>
      <p:bldP spid="20" grpId="0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marL="0" indent="0"/>
            <a:r>
              <a:rPr lang="cs-CZ" b="1" dirty="0" smtClean="0"/>
              <a:t>Kolik cukroví nakonec zbylo?</a:t>
            </a:r>
            <a:br>
              <a:rPr lang="cs-CZ" b="1" dirty="0" smtClean="0"/>
            </a:br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853" y="4948326"/>
            <a:ext cx="990218" cy="990218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5224" y="4979270"/>
            <a:ext cx="959273" cy="959273"/>
          </a:xfrm>
        </p:spPr>
      </p:pic>
      <p:pic>
        <p:nvPicPr>
          <p:cNvPr id="1026" name="Picture 2" descr="C:\Users\pc\Documents\Nová složka\MH900431759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49" r="11255"/>
          <a:stretch/>
        </p:blipFill>
        <p:spPr bwMode="auto">
          <a:xfrm>
            <a:off x="7452320" y="4962816"/>
            <a:ext cx="652589" cy="928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Documents\Nová složka\MH900422454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96" r="19572"/>
          <a:stretch/>
        </p:blipFill>
        <p:spPr bwMode="auto">
          <a:xfrm>
            <a:off x="3048000" y="5056655"/>
            <a:ext cx="516198" cy="78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8"/>
          <p:cNvSpPr txBox="1">
            <a:spLocks/>
          </p:cNvSpPr>
          <p:nvPr/>
        </p:nvSpPr>
        <p:spPr>
          <a:xfrm>
            <a:off x="593545" y="1556792"/>
            <a:ext cx="8229600" cy="17142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</a:rPr>
              <a:t>94</a:t>
            </a:r>
            <a:r>
              <a:rPr lang="cs-CZ" sz="9600" b="1" dirty="0" smtClean="0"/>
              <a:t> + </a:t>
            </a:r>
            <a:r>
              <a:rPr lang="cs-CZ" sz="9600" b="1" dirty="0" smtClean="0">
                <a:solidFill>
                  <a:srgbClr val="FFC000"/>
                </a:solidFill>
              </a:rPr>
              <a:t>98</a:t>
            </a:r>
            <a:r>
              <a:rPr lang="cs-CZ" sz="9600" b="1" dirty="0" smtClean="0"/>
              <a:t> = </a:t>
            </a:r>
            <a:r>
              <a:rPr lang="cs-CZ" sz="9600" b="1" dirty="0" smtClean="0">
                <a:solidFill>
                  <a:srgbClr val="FF0000"/>
                </a:solidFill>
              </a:rPr>
              <a:t>192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10" name="Nadpis 8"/>
          <p:cNvSpPr txBox="1">
            <a:spLocks/>
          </p:cNvSpPr>
          <p:nvPr/>
        </p:nvSpPr>
        <p:spPr>
          <a:xfrm>
            <a:off x="904822" y="5856006"/>
            <a:ext cx="757064" cy="857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47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Nadpis 8"/>
          <p:cNvSpPr txBox="1">
            <a:spLocks/>
          </p:cNvSpPr>
          <p:nvPr/>
        </p:nvSpPr>
        <p:spPr>
          <a:xfrm>
            <a:off x="2807134" y="5856007"/>
            <a:ext cx="757064" cy="857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47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Nadpis 8"/>
          <p:cNvSpPr txBox="1">
            <a:spLocks/>
          </p:cNvSpPr>
          <p:nvPr/>
        </p:nvSpPr>
        <p:spPr>
          <a:xfrm>
            <a:off x="4841540" y="5772878"/>
            <a:ext cx="757064" cy="857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49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Nadpis 8"/>
          <p:cNvSpPr txBox="1">
            <a:spLocks/>
          </p:cNvSpPr>
          <p:nvPr/>
        </p:nvSpPr>
        <p:spPr>
          <a:xfrm>
            <a:off x="7452320" y="5772878"/>
            <a:ext cx="757064" cy="857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49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593545" y="3559026"/>
            <a:ext cx="8229600" cy="76323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cs-CZ" sz="9600" b="1" dirty="0">
              <a:solidFill>
                <a:srgbClr val="FFFF00"/>
              </a:solidFill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81531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800" decel="100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800" decel="100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800" decel="100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00" decel="100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  <p:bldP spid="13" grpId="0"/>
      <p:bldP spid="14" grpId="0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07504" y="259149"/>
            <a:ext cx="8640960" cy="3658418"/>
          </a:xfrm>
        </p:spPr>
        <p:txBody>
          <a:bodyPr>
            <a:normAutofit fontScale="90000"/>
          </a:bodyPr>
          <a:lstStyle/>
          <a:p>
            <a:pPr marL="0" indent="0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8900" b="1" dirty="0" smtClean="0"/>
              <a:t>Zbylo </a:t>
            </a:r>
            <a:br>
              <a:rPr lang="cs-CZ" sz="8900" b="1" dirty="0" smtClean="0"/>
            </a:br>
            <a:r>
              <a:rPr lang="cs-CZ" sz="8900" b="1" dirty="0" smtClean="0">
                <a:solidFill>
                  <a:srgbClr val="FF0000"/>
                </a:solidFill>
              </a:rPr>
              <a:t>192</a:t>
            </a:r>
            <a:r>
              <a:rPr lang="cs-CZ" sz="8900" b="1" dirty="0" smtClean="0"/>
              <a:t> kousků cukroví.</a:t>
            </a:r>
            <a:r>
              <a:rPr lang="cs-CZ" sz="8900" dirty="0" smtClean="0"/>
              <a:t/>
            </a:r>
            <a:br>
              <a:rPr lang="cs-CZ" sz="8900" dirty="0" smtClean="0"/>
            </a:br>
            <a:endParaRPr lang="cs-CZ" sz="8900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16484"/>
            <a:ext cx="2304256" cy="2304256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3559" y="4211064"/>
            <a:ext cx="2232248" cy="2232248"/>
          </a:xfrm>
        </p:spPr>
      </p:pic>
      <p:pic>
        <p:nvPicPr>
          <p:cNvPr id="1026" name="Picture 2" descr="C:\Users\pc\Documents\Nová složka\MH900431759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88" r="11833"/>
          <a:stretch/>
        </p:blipFill>
        <p:spPr bwMode="auto">
          <a:xfrm>
            <a:off x="6875900" y="4238335"/>
            <a:ext cx="163483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Documents\Nová složka\MH900422454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97" r="17501"/>
          <a:stretch/>
        </p:blipFill>
        <p:spPr bwMode="auto">
          <a:xfrm>
            <a:off x="2605189" y="4529760"/>
            <a:ext cx="1191491" cy="1835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4981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250629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Kamila ochutnala </a:t>
            </a:r>
            <a:br>
              <a:rPr lang="cs-CZ" b="1" dirty="0" smtClean="0"/>
            </a:br>
            <a:r>
              <a:rPr lang="cs-CZ" b="1" dirty="0" smtClean="0"/>
              <a:t>od dvou druhů 3 kousky</a:t>
            </a:r>
            <a:br>
              <a:rPr lang="cs-CZ" b="1" dirty="0" smtClean="0"/>
            </a:br>
            <a:r>
              <a:rPr lang="cs-CZ" b="1" dirty="0" smtClean="0"/>
              <a:t>a od dalších dvou druhů kousek jeden.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380" y="5175373"/>
            <a:ext cx="1152128" cy="1152128"/>
          </a:xfrm>
        </p:spPr>
      </p:pic>
      <p:pic>
        <p:nvPicPr>
          <p:cNvPr id="1027" name="Picture 3" descr="C:\Users\pc\Documents\Nová složka\MH900422454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28" r="14033"/>
          <a:stretch/>
        </p:blipFill>
        <p:spPr bwMode="auto">
          <a:xfrm>
            <a:off x="3020291" y="5175372"/>
            <a:ext cx="651164" cy="917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8"/>
          <p:cNvSpPr txBox="1">
            <a:spLocks/>
          </p:cNvSpPr>
          <p:nvPr/>
        </p:nvSpPr>
        <p:spPr>
          <a:xfrm>
            <a:off x="2267744" y="2421868"/>
            <a:ext cx="4114800" cy="17142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9600" b="1" dirty="0" smtClean="0">
                <a:solidFill>
                  <a:srgbClr val="FF0000"/>
                </a:solidFill>
              </a:rPr>
              <a:t>6</a:t>
            </a:r>
            <a:r>
              <a:rPr lang="cs-CZ" sz="9600" b="1" dirty="0" smtClean="0"/>
              <a:t> + </a:t>
            </a:r>
            <a:r>
              <a:rPr lang="cs-CZ" sz="9600" b="1" dirty="0" smtClean="0">
                <a:solidFill>
                  <a:srgbClr val="FF0000"/>
                </a:solidFill>
              </a:rPr>
              <a:t>2</a:t>
            </a:r>
            <a:r>
              <a:rPr lang="cs-CZ" sz="9600" b="1" dirty="0" smtClean="0"/>
              <a:t> = </a:t>
            </a:r>
            <a:r>
              <a:rPr lang="cs-CZ" sz="9600" b="1" dirty="0" smtClean="0">
                <a:solidFill>
                  <a:srgbClr val="FFC000"/>
                </a:solidFill>
              </a:rPr>
              <a:t>8</a:t>
            </a:r>
            <a:endParaRPr lang="cs-CZ" sz="9600" dirty="0">
              <a:solidFill>
                <a:srgbClr val="FFC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40035" y="6309320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47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6309320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47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7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8187" y="4977171"/>
            <a:ext cx="1116124" cy="1116124"/>
          </a:xfrm>
        </p:spPr>
      </p:pic>
      <p:pic>
        <p:nvPicPr>
          <p:cNvPr id="18" name="Picture 2" descr="C:\Users\pc\Documents\Nová složka\MH900431759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12" r="9679"/>
          <a:stretch/>
        </p:blipFill>
        <p:spPr bwMode="auto">
          <a:xfrm>
            <a:off x="7356763" y="5013175"/>
            <a:ext cx="872837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Nadpis 8"/>
          <p:cNvSpPr txBox="1">
            <a:spLocks/>
          </p:cNvSpPr>
          <p:nvPr/>
        </p:nvSpPr>
        <p:spPr>
          <a:xfrm>
            <a:off x="4968044" y="6159104"/>
            <a:ext cx="504056" cy="5195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</a:rPr>
              <a:t>49</a:t>
            </a:r>
            <a:endParaRPr lang="cs-CZ" sz="1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Nadpis 8"/>
          <p:cNvSpPr txBox="1">
            <a:spLocks/>
          </p:cNvSpPr>
          <p:nvPr/>
        </p:nvSpPr>
        <p:spPr>
          <a:xfrm>
            <a:off x="7470041" y="6233208"/>
            <a:ext cx="648072" cy="445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</a:rPr>
              <a:t>49</a:t>
            </a:r>
            <a:endParaRPr lang="cs-CZ" sz="1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683568" y="4113556"/>
            <a:ext cx="7848872" cy="76323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cs-CZ" sz="9600" b="1" dirty="0">
              <a:solidFill>
                <a:srgbClr val="FFFF00"/>
              </a:solidFill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420191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/>
      <p:bldP spid="6" grpId="0"/>
      <p:bldP spid="19" grpId="0"/>
      <p:bldP spid="20" grpId="0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marL="0" indent="0"/>
            <a:r>
              <a:rPr lang="cs-CZ" b="1" dirty="0" smtClean="0"/>
              <a:t>Kolik cukroví nakonec zbylo?</a:t>
            </a:r>
            <a:br>
              <a:rPr lang="cs-CZ" b="1" dirty="0" smtClean="0"/>
            </a:br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853" y="4948326"/>
            <a:ext cx="990218" cy="990218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5224" y="4979270"/>
            <a:ext cx="959273" cy="959273"/>
          </a:xfrm>
        </p:spPr>
      </p:pic>
      <p:pic>
        <p:nvPicPr>
          <p:cNvPr id="1026" name="Picture 2" descr="C:\Users\pc\Documents\Nová složka\MH900431759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49" r="11255"/>
          <a:stretch/>
        </p:blipFill>
        <p:spPr bwMode="auto">
          <a:xfrm>
            <a:off x="7452320" y="4962816"/>
            <a:ext cx="652589" cy="928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Documents\Nová složka\MH900422454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96" r="19572"/>
          <a:stretch/>
        </p:blipFill>
        <p:spPr bwMode="auto">
          <a:xfrm>
            <a:off x="3048000" y="5056655"/>
            <a:ext cx="516198" cy="78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8"/>
          <p:cNvSpPr txBox="1">
            <a:spLocks/>
          </p:cNvSpPr>
          <p:nvPr/>
        </p:nvSpPr>
        <p:spPr>
          <a:xfrm>
            <a:off x="593545" y="1556792"/>
            <a:ext cx="8229600" cy="17142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</a:rPr>
              <a:t>200</a:t>
            </a:r>
            <a:r>
              <a:rPr lang="cs-CZ" sz="9600" b="1" dirty="0" smtClean="0"/>
              <a:t> - </a:t>
            </a:r>
            <a:r>
              <a:rPr lang="cs-CZ" sz="9600" b="1" dirty="0" smtClean="0">
                <a:solidFill>
                  <a:srgbClr val="FFC000"/>
                </a:solidFill>
              </a:rPr>
              <a:t>8</a:t>
            </a:r>
            <a:r>
              <a:rPr lang="cs-CZ" sz="9600" b="1" dirty="0" smtClean="0"/>
              <a:t> = </a:t>
            </a:r>
            <a:r>
              <a:rPr lang="cs-CZ" sz="9600" b="1" dirty="0" smtClean="0">
                <a:solidFill>
                  <a:srgbClr val="FF0000"/>
                </a:solidFill>
              </a:rPr>
              <a:t>192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10" name="Nadpis 8"/>
          <p:cNvSpPr txBox="1">
            <a:spLocks/>
          </p:cNvSpPr>
          <p:nvPr/>
        </p:nvSpPr>
        <p:spPr>
          <a:xfrm>
            <a:off x="904822" y="5856006"/>
            <a:ext cx="757064" cy="857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47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Nadpis 8"/>
          <p:cNvSpPr txBox="1">
            <a:spLocks/>
          </p:cNvSpPr>
          <p:nvPr/>
        </p:nvSpPr>
        <p:spPr>
          <a:xfrm>
            <a:off x="2807134" y="5856007"/>
            <a:ext cx="757064" cy="857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47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Nadpis 8"/>
          <p:cNvSpPr txBox="1">
            <a:spLocks/>
          </p:cNvSpPr>
          <p:nvPr/>
        </p:nvSpPr>
        <p:spPr>
          <a:xfrm>
            <a:off x="4841540" y="5772878"/>
            <a:ext cx="757064" cy="857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49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Nadpis 8"/>
          <p:cNvSpPr txBox="1">
            <a:spLocks/>
          </p:cNvSpPr>
          <p:nvPr/>
        </p:nvSpPr>
        <p:spPr>
          <a:xfrm>
            <a:off x="7452320" y="5772878"/>
            <a:ext cx="757064" cy="857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49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593545" y="3559026"/>
            <a:ext cx="8229600" cy="76323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cs-CZ" sz="9600" b="1" dirty="0">
              <a:solidFill>
                <a:srgbClr val="FFFF00"/>
              </a:solidFill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002935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800" decel="100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800" decel="100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800" decel="100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00" decel="100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  <p:bldP spid="13" grpId="0"/>
      <p:bldP spid="14" grpId="0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07504" y="259149"/>
            <a:ext cx="8640960" cy="3658418"/>
          </a:xfrm>
        </p:spPr>
        <p:txBody>
          <a:bodyPr>
            <a:normAutofit fontScale="90000"/>
          </a:bodyPr>
          <a:lstStyle/>
          <a:p>
            <a:pPr marL="0" indent="0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8900" b="1" dirty="0" smtClean="0"/>
              <a:t>Zbylo </a:t>
            </a:r>
            <a:br>
              <a:rPr lang="cs-CZ" sz="8900" b="1" dirty="0" smtClean="0"/>
            </a:br>
            <a:r>
              <a:rPr lang="cs-CZ" sz="8900" b="1" dirty="0" smtClean="0">
                <a:solidFill>
                  <a:srgbClr val="FF0000"/>
                </a:solidFill>
              </a:rPr>
              <a:t>192</a:t>
            </a:r>
            <a:r>
              <a:rPr lang="cs-CZ" sz="8900" b="1" dirty="0" smtClean="0"/>
              <a:t> kousků cukroví.</a:t>
            </a:r>
            <a:r>
              <a:rPr lang="cs-CZ" sz="8900" dirty="0" smtClean="0"/>
              <a:t/>
            </a:r>
            <a:br>
              <a:rPr lang="cs-CZ" sz="8900" dirty="0" smtClean="0"/>
            </a:br>
            <a:endParaRPr lang="cs-CZ" sz="8900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16484"/>
            <a:ext cx="2304256" cy="2304256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3559" y="4211064"/>
            <a:ext cx="2232248" cy="2232248"/>
          </a:xfrm>
        </p:spPr>
      </p:pic>
      <p:pic>
        <p:nvPicPr>
          <p:cNvPr id="1026" name="Picture 2" descr="C:\Users\pc\Documents\Nová složka\MH900431759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88" r="11833"/>
          <a:stretch/>
        </p:blipFill>
        <p:spPr bwMode="auto">
          <a:xfrm>
            <a:off x="6875900" y="4238335"/>
            <a:ext cx="163483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Documents\Nová složka\MH900422454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97" r="17501"/>
          <a:stretch/>
        </p:blipFill>
        <p:spPr bwMode="auto">
          <a:xfrm>
            <a:off x="2605189" y="4529760"/>
            <a:ext cx="1191491" cy="1835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6470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Slovní úloha</a:t>
            </a:r>
          </a:p>
          <a:p>
            <a:r>
              <a:rPr lang="cs-CZ" dirty="0"/>
              <a:t>Zadání slovní úlohy (snímek č. 2)</a:t>
            </a:r>
          </a:p>
          <a:p>
            <a:r>
              <a:rPr lang="cs-CZ" dirty="0"/>
              <a:t>Žák vypočítá </a:t>
            </a:r>
            <a:r>
              <a:rPr lang="cs-CZ" dirty="0" smtClean="0"/>
              <a:t>do prázdného obdélníka, </a:t>
            </a:r>
            <a:r>
              <a:rPr lang="cs-CZ" dirty="0"/>
              <a:t>po kliknutí se objeví kontrola </a:t>
            </a:r>
          </a:p>
          <a:p>
            <a:r>
              <a:rPr lang="cs-CZ" dirty="0"/>
              <a:t>Snímky č. 3, 4, 5, </a:t>
            </a:r>
            <a:r>
              <a:rPr lang="cs-CZ" dirty="0" smtClean="0"/>
              <a:t>6, 7 </a:t>
            </a:r>
            <a:r>
              <a:rPr lang="cs-CZ" dirty="0"/>
              <a:t>– řešení (KONTROLA</a:t>
            </a:r>
            <a:r>
              <a:rPr lang="cs-CZ" dirty="0" smtClean="0"/>
              <a:t>) nabízí se </a:t>
            </a:r>
            <a:r>
              <a:rPr lang="cs-CZ" smtClean="0"/>
              <a:t>2 řešení</a:t>
            </a:r>
            <a:endParaRPr lang="cs-CZ" dirty="0" smtClean="0"/>
          </a:p>
          <a:p>
            <a:r>
              <a:rPr lang="cs-CZ" dirty="0"/>
              <a:t>DUM lze použít pro výklad slovní úlohy, popř. pro diagnostiku (jako domácí úkol) nebo jen pro zopakování numerických operací.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000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officeimg.vo.msecnd.net/en-us/images/MH900422454.jpg</a:t>
            </a:r>
            <a:endParaRPr lang="cs-CZ" sz="1000" dirty="0" smtClean="0"/>
          </a:p>
          <a:p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officeimg.vo.msecnd.net/en-us/images/MH900431812.jpg</a:t>
            </a:r>
            <a:endParaRPr lang="cs-CZ" sz="1000" dirty="0" smtClean="0"/>
          </a:p>
          <a:p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officeimg.vo.msecnd.net/en-us/images/MH900435488.jpg</a:t>
            </a:r>
            <a:endParaRPr lang="cs-CZ" sz="1000" dirty="0" smtClean="0"/>
          </a:p>
          <a:p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8" y="3901004"/>
            <a:ext cx="789158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i="1" dirty="0"/>
              <a:t>Autorem materiálu a všech jeho částí , není-li uvedeno jinak,  je </a:t>
            </a:r>
            <a:r>
              <a:rPr lang="cs-CZ" i="1" dirty="0" smtClean="0"/>
              <a:t> Jana HLAVÁČKOVÁ</a:t>
            </a:r>
            <a:endParaRPr lang="cs-CZ" i="1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5084763"/>
            <a:ext cx="7345362" cy="11922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1384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197</Words>
  <Application>Microsoft Office PowerPoint</Application>
  <PresentationFormat>Předvádění na obrazovce (4:3)</PresentationFormat>
  <Paragraphs>56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Matematika II. STUPEŇ</vt:lpstr>
      <vt:lpstr> Maminka pekla 4 druhy cukroví. Každý druh po 50-ti kusech. Kamila ochutnala od dvou druhů 3 kousky a od dalších dvou druhů kousek jeden. Kolik cukroví nakonec zbylo?  </vt:lpstr>
      <vt:lpstr>Maminka pekla 4 druhy cukroví. Každý druh po 50-ti kusech. </vt:lpstr>
      <vt:lpstr> Kamila ochutnala  od dvou druhů 3 kousky </vt:lpstr>
      <vt:lpstr> Kamila ochutnala  od dvou druhů 3 kousky </vt:lpstr>
      <vt:lpstr>Kolik cukroví nakonec zbylo? </vt:lpstr>
      <vt:lpstr> Zbylo  192 kousků cukroví. </vt:lpstr>
      <vt:lpstr>  Kamila ochutnala  od dvou druhů 3 kousky a od dalších dvou druhů kousek jeden.   </vt:lpstr>
      <vt:lpstr>Kolik cukroví nakonec zbylo? </vt:lpstr>
      <vt:lpstr> Zbylo  192 kousků cukroví. 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20</cp:revision>
  <dcterms:created xsi:type="dcterms:W3CDTF">2012-01-09T08:47:10Z</dcterms:created>
  <dcterms:modified xsi:type="dcterms:W3CDTF">2012-02-23T09:43:54Z</dcterms:modified>
</cp:coreProperties>
</file>