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656" r:id="rId1"/>
  </p:sldMasterIdLst>
  <p:notesMasterIdLst>
    <p:notesMasterId r:id="rId27"/>
  </p:notesMasterIdLst>
  <p:handoutMasterIdLst>
    <p:handoutMasterId r:id="rId28"/>
  </p:handoutMasterIdLst>
  <p:sldIdLst>
    <p:sldId id="257" r:id="rId2"/>
    <p:sldId id="258" r:id="rId3"/>
    <p:sldId id="259" r:id="rId4"/>
    <p:sldId id="291" r:id="rId5"/>
    <p:sldId id="270" r:id="rId6"/>
    <p:sldId id="271" r:id="rId7"/>
    <p:sldId id="272" r:id="rId8"/>
    <p:sldId id="276" r:id="rId9"/>
    <p:sldId id="273" r:id="rId10"/>
    <p:sldId id="277" r:id="rId11"/>
    <p:sldId id="274" r:id="rId12"/>
    <p:sldId id="279" r:id="rId13"/>
    <p:sldId id="278" r:id="rId14"/>
    <p:sldId id="275" r:id="rId15"/>
    <p:sldId id="280" r:id="rId16"/>
    <p:sldId id="281" r:id="rId17"/>
    <p:sldId id="283" r:id="rId18"/>
    <p:sldId id="284" r:id="rId19"/>
    <p:sldId id="285" r:id="rId20"/>
    <p:sldId id="286" r:id="rId21"/>
    <p:sldId id="287" r:id="rId22"/>
    <p:sldId id="288" r:id="rId23"/>
    <p:sldId id="289" r:id="rId24"/>
    <p:sldId id="290" r:id="rId25"/>
    <p:sldId id="269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E666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485" autoAdjust="0"/>
    <p:restoredTop sz="76044" autoAdjust="0"/>
  </p:normalViewPr>
  <p:slideViewPr>
    <p:cSldViewPr>
      <p:cViewPr varScale="1">
        <p:scale>
          <a:sx n="54" d="100"/>
          <a:sy n="54" d="100"/>
        </p:scale>
        <p:origin x="-183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2868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8275BD-6694-4376-9EAB-D2B26DD34D48}" type="datetimeFigureOut">
              <a:rPr lang="cs-CZ" smtClean="0"/>
              <a:pPr/>
              <a:t>28.7.2013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BFE-7CBD-4EBC-B252-FF96C7BE30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26808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86F806-18B5-4C33-BC6C-C31AFA4C8AC0}" type="datetimeFigureOut">
              <a:rPr lang="cs-CZ" smtClean="0"/>
              <a:pPr/>
              <a:t>28.7.2013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65BC5F-A73A-4422-8FC9-713438C58E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9211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65BC5F-A73A-4422-8FC9-713438C58E9B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1508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28.7.2013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28.7.2013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28.7.2013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28.7.2013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28.7.2013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28.7.2013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28.7.2013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28.7.2013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28.7.2013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28.7.2013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28.7.2013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7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F77ED01-D692-4953-8E28-23B57CDF0743}" type="datetimeFigureOut">
              <a:rPr lang="cs-CZ" smtClean="0"/>
              <a:pPr/>
              <a:t>28.7.2013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657" r:id="rId1"/>
    <p:sldLayoutId id="2147484658" r:id="rId2"/>
    <p:sldLayoutId id="2147484659" r:id="rId3"/>
    <p:sldLayoutId id="2147484660" r:id="rId4"/>
    <p:sldLayoutId id="2147484661" r:id="rId5"/>
    <p:sldLayoutId id="2147484662" r:id="rId6"/>
    <p:sldLayoutId id="2147484663" r:id="rId7"/>
    <p:sldLayoutId id="2147484664" r:id="rId8"/>
    <p:sldLayoutId id="2147484665" r:id="rId9"/>
    <p:sldLayoutId id="2147484666" r:id="rId10"/>
    <p:sldLayoutId id="214748466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3872060"/>
              </p:ext>
            </p:extLst>
          </p:nvPr>
        </p:nvGraphicFramePr>
        <p:xfrm>
          <a:off x="1547664" y="1916833"/>
          <a:ext cx="6264696" cy="2350405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8213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62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2000" b="1" smtClean="0">
                        <a:solidFill>
                          <a:srgbClr val="0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smtClean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1187624" y="4509120"/>
            <a:ext cx="741682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   Název DUM:  </a:t>
            </a:r>
            <a:r>
              <a:rPr lang="cs-CZ" dirty="0" smtClean="0"/>
              <a:t>VY_32_INOVACE</a:t>
            </a:r>
            <a:r>
              <a:rPr lang="cs-CZ" smtClean="0"/>
              <a:t>_ X _2_20_ Hauptstädte-Quiz</a:t>
            </a:r>
          </a:p>
          <a:p>
            <a:endParaRPr lang="cs-CZ" b="1" dirty="0"/>
          </a:p>
          <a:p>
            <a:r>
              <a:rPr lang="cs-CZ" b="1" dirty="0" smtClean="0"/>
              <a:t>    Šablona číslo</a:t>
            </a:r>
            <a:r>
              <a:rPr lang="cs-CZ" b="1" smtClean="0"/>
              <a:t>:  </a:t>
            </a:r>
            <a:r>
              <a:rPr lang="cs-CZ" smtClean="0"/>
              <a:t>X</a:t>
            </a:r>
            <a:r>
              <a:rPr lang="cs-CZ" b="1" smtClean="0"/>
              <a:t>         </a:t>
            </a:r>
            <a:r>
              <a:rPr lang="cs-CZ" b="1" dirty="0" smtClean="0"/>
              <a:t>Sada číslo:  </a:t>
            </a:r>
            <a:r>
              <a:rPr lang="cs-CZ" dirty="0"/>
              <a:t>2</a:t>
            </a:r>
            <a:r>
              <a:rPr lang="cs-CZ" dirty="0" smtClean="0"/>
              <a:t> </a:t>
            </a:r>
            <a:r>
              <a:rPr lang="cs-CZ" b="1" dirty="0" smtClean="0"/>
              <a:t>       Pořadové číslo DUM</a:t>
            </a:r>
            <a:r>
              <a:rPr lang="cs-CZ" b="1" smtClean="0"/>
              <a:t>:  20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    Autor: </a:t>
            </a:r>
            <a:r>
              <a:rPr lang="cs-CZ" dirty="0" smtClean="0"/>
              <a:t>Mgr. Radmila Sálová  </a:t>
            </a:r>
            <a:endParaRPr lang="cs-CZ" dirty="0"/>
          </a:p>
        </p:txBody>
      </p:sp>
      <p:pic>
        <p:nvPicPr>
          <p:cNvPr id="9" name="Obrázek 8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476672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05788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3000">
              <a:schemeClr val="accent1">
                <a:tint val="66000"/>
                <a:satMod val="160000"/>
              </a:schemeClr>
            </a:gs>
            <a:gs pos="11247">
              <a:srgbClr val="F8AAA1"/>
            </a:gs>
            <a:gs pos="23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1447800"/>
            <a:ext cx="8147248" cy="4572000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Book Antiqua" pitchFamily="18" charset="0"/>
              </a:rPr>
              <a:t>Anotace</a:t>
            </a:r>
            <a:r>
              <a:rPr lang="cs-CZ" sz="2400" smtClean="0">
                <a:latin typeface="Book Antiqua" pitchFamily="18" charset="0"/>
              </a:rPr>
              <a:t>: </a:t>
            </a:r>
            <a:r>
              <a:rPr lang="cs-CZ" sz="2400" smtClean="0">
                <a:latin typeface="Book Antiqua" pitchFamily="18" charset="0"/>
              </a:rPr>
              <a:t>Podle všeobecně známých fotografií a podle snímků, které viděli, určují žáci hlavní města a státy</a:t>
            </a:r>
            <a:endParaRPr lang="cs-CZ" sz="2400" smtClean="0">
              <a:latin typeface="Book Antiqua" pitchFamily="18" charset="0"/>
            </a:endParaRPr>
          </a:p>
          <a:p>
            <a:r>
              <a:rPr lang="cs-CZ" sz="2400" smtClean="0">
                <a:latin typeface="Book Antiqua" pitchFamily="18" charset="0"/>
              </a:rPr>
              <a:t>Očekávaný </a:t>
            </a:r>
            <a:r>
              <a:rPr lang="cs-CZ" sz="2400" dirty="0" smtClean="0">
                <a:latin typeface="Book Antiqua" pitchFamily="18" charset="0"/>
              </a:rPr>
              <a:t>výstup</a:t>
            </a:r>
            <a:r>
              <a:rPr lang="cs-CZ" sz="2400" smtClean="0">
                <a:latin typeface="Book Antiqua" pitchFamily="18" charset="0"/>
              </a:rPr>
              <a:t>: Žáci </a:t>
            </a:r>
            <a:r>
              <a:rPr lang="cs-CZ" sz="2400" smtClean="0">
                <a:latin typeface="Book Antiqua" pitchFamily="18" charset="0"/>
              </a:rPr>
              <a:t>správě používají německé označení názvů států</a:t>
            </a:r>
          </a:p>
          <a:p>
            <a:r>
              <a:rPr lang="cs-CZ" sz="2400" smtClean="0">
                <a:latin typeface="Book Antiqua" pitchFamily="18" charset="0"/>
              </a:rPr>
              <a:t>Druh </a:t>
            </a:r>
            <a:r>
              <a:rPr lang="cs-CZ" sz="2400" smtClean="0">
                <a:latin typeface="Book Antiqua" pitchFamily="18" charset="0"/>
              </a:rPr>
              <a:t>učebního materiálu: prezentace</a:t>
            </a:r>
          </a:p>
          <a:p>
            <a:r>
              <a:rPr lang="cs-CZ" sz="2400" smtClean="0">
                <a:latin typeface="Book Antiqua" pitchFamily="18" charset="0"/>
              </a:rPr>
              <a:t>Typická </a:t>
            </a:r>
            <a:r>
              <a:rPr lang="cs-CZ" sz="2400" dirty="0" smtClean="0">
                <a:latin typeface="Book Antiqua" pitchFamily="18" charset="0"/>
              </a:rPr>
              <a:t>věková skupina: 13 </a:t>
            </a:r>
            <a:r>
              <a:rPr lang="cs-CZ" sz="2400" smtClean="0">
                <a:latin typeface="Book Antiqua" pitchFamily="18" charset="0"/>
              </a:rPr>
              <a:t>– 15 </a:t>
            </a:r>
            <a:r>
              <a:rPr lang="cs-CZ" sz="2400" dirty="0" smtClean="0">
                <a:latin typeface="Book Antiqua" pitchFamily="18" charset="0"/>
              </a:rPr>
              <a:t>let</a:t>
            </a:r>
          </a:p>
          <a:p>
            <a:r>
              <a:rPr lang="cs-CZ" sz="2400" dirty="0" smtClean="0">
                <a:latin typeface="Book Antiqua" pitchFamily="18" charset="0"/>
              </a:rPr>
              <a:t>Klíčová slova</a:t>
            </a:r>
            <a:r>
              <a:rPr lang="cs-CZ" sz="2400" smtClean="0">
                <a:latin typeface="Book Antiqua" pitchFamily="18" charset="0"/>
              </a:rPr>
              <a:t>: </a:t>
            </a:r>
            <a:r>
              <a:rPr lang="cs-CZ" sz="2400" smtClean="0">
                <a:latin typeface="Book Antiqua" pitchFamily="18" charset="0"/>
              </a:rPr>
              <a:t>das Land, die Hauptstadt</a:t>
            </a:r>
            <a:endParaRPr lang="cs-CZ" sz="2400" smtClean="0">
              <a:latin typeface="Book Antiqua" pitchFamily="18" charset="0"/>
            </a:endParaRPr>
          </a:p>
          <a:p>
            <a:r>
              <a:rPr lang="cs-CZ" sz="2400" smtClean="0">
                <a:latin typeface="Book Antiqua" pitchFamily="18" charset="0"/>
              </a:rPr>
              <a:t>Pomůcky a materiál: PC, sešit </a:t>
            </a:r>
            <a:r>
              <a:rPr lang="cs-CZ" sz="2400" smtClean="0">
                <a:latin typeface="Book Antiqua" pitchFamily="18" charset="0"/>
              </a:rPr>
              <a:t>/papír</a:t>
            </a:r>
            <a:endParaRPr lang="cs-CZ" sz="2400" smtClean="0">
              <a:latin typeface="Book Antiq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9145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187624" y="980728"/>
            <a:ext cx="6400800" cy="5145752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Book Antiqua" pitchFamily="18" charset="0"/>
              </a:rPr>
              <a:t>Metodické zhodnocení a popis práce s digitálním učebním materiálem:</a:t>
            </a:r>
          </a:p>
          <a:p>
            <a:pPr marL="45720" indent="0">
              <a:buNone/>
            </a:pPr>
            <a:endParaRPr lang="cs-CZ" dirty="0" smtClean="0">
              <a:latin typeface="Book Antiqua" pitchFamily="18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400" smtClean="0">
                <a:latin typeface="Book Antiqua" pitchFamily="18" charset="0"/>
              </a:rPr>
              <a:t>Jedná se o formu opakování učiva</a:t>
            </a:r>
          </a:p>
          <a:p>
            <a:pPr>
              <a:buFont typeface="Arial" pitchFamily="34" charset="0"/>
              <a:buChar char="•"/>
            </a:pPr>
            <a:endParaRPr lang="cs-CZ" sz="2400" smtClean="0">
              <a:latin typeface="Book Antiqua" pitchFamily="18" charset="0"/>
            </a:endParaRPr>
          </a:p>
          <a:p>
            <a:pPr marL="0" indent="0">
              <a:buNone/>
            </a:pPr>
            <a:r>
              <a:rPr lang="cs-CZ" sz="2400" smtClean="0">
                <a:latin typeface="Book Antiqua" pitchFamily="18" charset="0"/>
              </a:rPr>
              <a:t>1) Nj – Deutschsprachige Länder und </a:t>
            </a:r>
          </a:p>
          <a:p>
            <a:pPr marL="0" indent="0">
              <a:buNone/>
            </a:pPr>
            <a:r>
              <a:rPr lang="cs-CZ" sz="2400" smtClean="0">
                <a:latin typeface="Book Antiqua" pitchFamily="18" charset="0"/>
              </a:rPr>
              <a:t>    Länder, Leute</a:t>
            </a:r>
          </a:p>
          <a:p>
            <a:pPr marL="0" indent="0">
              <a:buNone/>
            </a:pPr>
            <a:r>
              <a:rPr lang="cs-CZ" sz="2400" smtClean="0">
                <a:latin typeface="Book Antiqua" pitchFamily="18" charset="0"/>
              </a:rPr>
              <a:t>2) Z – především učivo 8. ročníku</a:t>
            </a:r>
            <a:endParaRPr lang="cs-CZ" sz="2400" smtClean="0">
              <a:latin typeface="Book Antiq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3525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Hauptstädte - Quiz</a:t>
            </a:r>
            <a:endParaRPr lang="cs-CZ" b="1" i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2060848"/>
            <a:ext cx="7772400" cy="39589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i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ucida Handwriting" pitchFamily="66" charset="0"/>
              </a:rPr>
              <a:t>Na  následujících  18 snímcích</a:t>
            </a:r>
          </a:p>
          <a:p>
            <a:pPr marL="0" indent="0">
              <a:buNone/>
            </a:pPr>
            <a:r>
              <a:rPr lang="cs-CZ" sz="3200" i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ucida Handwriting" pitchFamily="66" charset="0"/>
              </a:rPr>
              <a:t>najdeš  fotografie hlavních</a:t>
            </a:r>
          </a:p>
          <a:p>
            <a:pPr marL="0" indent="0">
              <a:buNone/>
            </a:pPr>
            <a:r>
              <a:rPr lang="cs-CZ" sz="3200" i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ucida Handwriting" pitchFamily="66" charset="0"/>
              </a:rPr>
              <a:t>měst. Do sešitu / na papír si zapiš</a:t>
            </a:r>
          </a:p>
          <a:p>
            <a:pPr marL="0" indent="0">
              <a:buNone/>
            </a:pPr>
            <a:r>
              <a:rPr lang="cs-CZ" sz="3200" i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ucida Handwriting" pitchFamily="66" charset="0"/>
              </a:rPr>
              <a:t>jejich jména a názvy států.</a:t>
            </a:r>
          </a:p>
          <a:p>
            <a:pPr marL="0" indent="0">
              <a:buNone/>
            </a:pPr>
            <a:r>
              <a:rPr lang="cs-CZ" sz="3200" i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ucida Handwriting" pitchFamily="66" charset="0"/>
              </a:rPr>
              <a:t>( Pokud možno německy.)</a:t>
            </a:r>
            <a:endParaRPr lang="cs-CZ" sz="3200" i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ucida Handwriting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0191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</a:t>
            </a:r>
            <a:endParaRPr lang="cs-CZ" b="1" i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484784"/>
            <a:ext cx="7704856" cy="48017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88945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</a:t>
            </a:r>
            <a:endParaRPr lang="cs-CZ" i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484784"/>
            <a:ext cx="7338392" cy="47779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41067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</a:t>
            </a:r>
            <a:endParaRPr lang="cs-CZ" i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914525"/>
            <a:ext cx="7194376" cy="302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32935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www.bestourism.com/img/items/big/1026/Atomium_View-of-Atomium_3820.jpeg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4287" y="1447800"/>
            <a:ext cx="3429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9" y="1524000"/>
            <a:ext cx="3240360" cy="4353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</a:t>
            </a:r>
            <a:endParaRPr lang="cs-CZ" i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8433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484784"/>
            <a:ext cx="7344816" cy="4536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827584" y="274638"/>
            <a:ext cx="7560840" cy="1143000"/>
          </a:xfrm>
        </p:spPr>
        <p:txBody>
          <a:bodyPr/>
          <a:lstStyle/>
          <a:p>
            <a:r>
              <a:rPr lang="cs-CZ" i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5.</a:t>
            </a:r>
            <a:endParaRPr lang="cs-CZ" i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02540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6.</a:t>
            </a:r>
            <a:endParaRPr lang="cs-CZ" i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467515"/>
            <a:ext cx="3073524" cy="4505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467514"/>
            <a:ext cx="4464496" cy="45053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83193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65820" y="341784"/>
            <a:ext cx="7772400" cy="1143000"/>
          </a:xfrm>
        </p:spPr>
        <p:txBody>
          <a:bodyPr/>
          <a:lstStyle/>
          <a:p>
            <a:r>
              <a:rPr lang="cs-CZ" i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7.</a:t>
            </a:r>
            <a:endParaRPr lang="cs-CZ" i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484784"/>
            <a:ext cx="7416824" cy="44644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78463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</a:t>
            </a:r>
            <a:endParaRPr lang="cs-CZ" i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412776"/>
            <a:ext cx="7620000" cy="44644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38350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</a:t>
            </a:r>
            <a:endParaRPr lang="cs-CZ" i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556792"/>
            <a:ext cx="3240360" cy="439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7" y="2420888"/>
            <a:ext cx="4392488" cy="33843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47123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10.</a:t>
            </a:r>
            <a:endParaRPr lang="cs-CZ" i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412776"/>
            <a:ext cx="7344816" cy="4536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24696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11.</a:t>
            </a:r>
            <a:endParaRPr lang="cs-CZ" i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0" name="Picture 2" descr="http://www.mundo.cz/sites/default/files/images/francie-pariz-montmartre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628800"/>
            <a:ext cx="4320480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556792"/>
            <a:ext cx="3384376" cy="438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30551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12.</a:t>
            </a:r>
            <a:endParaRPr lang="cs-CZ" i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556792"/>
            <a:ext cx="7848872" cy="47297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39034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13.</a:t>
            </a:r>
            <a:endParaRPr lang="cs-CZ" i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556792"/>
            <a:ext cx="7920880" cy="47297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05105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14.</a:t>
            </a:r>
            <a:endParaRPr lang="cs-CZ" i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08548"/>
            <a:ext cx="8136904" cy="48737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71880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15.</a:t>
            </a:r>
            <a:endParaRPr lang="cs-CZ" i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484784"/>
            <a:ext cx="7812016" cy="495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71350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16.</a:t>
            </a:r>
            <a:endParaRPr lang="cs-CZ" i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62000" y="1489819"/>
            <a:ext cx="7772400" cy="4572000"/>
          </a:xfrm>
        </p:spPr>
        <p:txBody>
          <a:bodyPr/>
          <a:lstStyle/>
          <a:p>
            <a:endParaRPr lang="cs-CZ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412776"/>
            <a:ext cx="7770440" cy="4726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66772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17.</a:t>
            </a:r>
            <a:endParaRPr lang="cs-CZ" i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484784"/>
            <a:ext cx="7584268" cy="45365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95961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18.</a:t>
            </a:r>
            <a:endParaRPr lang="cs-CZ" i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484784"/>
            <a:ext cx="7560840" cy="4536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55323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smtClean="0"/>
              <a:t>Lösung:</a:t>
            </a:r>
            <a:endParaRPr lang="cs-CZ" sz="320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717504"/>
          </a:xfrm>
        </p:spPr>
        <p:txBody>
          <a:bodyPr/>
          <a:lstStyle/>
          <a:p>
            <a:r>
              <a:rPr lang="cs-CZ" smtClean="0"/>
              <a:t>1) Athen – Griechenland</a:t>
            </a:r>
          </a:p>
          <a:p>
            <a:r>
              <a:rPr lang="cs-CZ" smtClean="0"/>
              <a:t>2) Tallin – Estland</a:t>
            </a:r>
          </a:p>
          <a:p>
            <a:r>
              <a:rPr lang="cs-CZ" smtClean="0"/>
              <a:t>3) Budapest – Ungarn</a:t>
            </a:r>
          </a:p>
          <a:p>
            <a:r>
              <a:rPr lang="cs-CZ" smtClean="0"/>
              <a:t>4) Brüssel – Belgien</a:t>
            </a:r>
          </a:p>
          <a:p>
            <a:r>
              <a:rPr lang="cs-CZ" smtClean="0"/>
              <a:t>5) Vaduz – Liechtenstein</a:t>
            </a:r>
          </a:p>
          <a:p>
            <a:r>
              <a:rPr lang="cs-CZ" smtClean="0"/>
              <a:t>6) Wien – Österreich</a:t>
            </a:r>
          </a:p>
          <a:p>
            <a:r>
              <a:rPr lang="cs-CZ" smtClean="0"/>
              <a:t>7) London – Großbritanien /Vereinigtes Königreich</a:t>
            </a:r>
          </a:p>
          <a:p>
            <a:r>
              <a:rPr lang="cs-CZ" smtClean="0"/>
              <a:t>8) Bern – die Schweiz</a:t>
            </a:r>
          </a:p>
          <a:p>
            <a:r>
              <a:rPr lang="cs-CZ" smtClean="0"/>
              <a:t>9) Kopenhagen  ( Kodaň) – Dänemark</a:t>
            </a:r>
          </a:p>
          <a:p>
            <a:endParaRPr lang="cs-CZ" smtClean="0"/>
          </a:p>
          <a:p>
            <a:endParaRPr lang="cs-CZ" smtClean="0"/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0168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smtClean="0"/>
              <a:t>Lösung:</a:t>
            </a:r>
            <a:endParaRPr lang="cs-CZ" sz="320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717504"/>
          </a:xfrm>
        </p:spPr>
        <p:txBody>
          <a:bodyPr/>
          <a:lstStyle/>
          <a:p>
            <a:r>
              <a:rPr lang="cs-CZ" smtClean="0"/>
              <a:t>10) Bratislava ( Pressburg) – die Slowakei</a:t>
            </a:r>
          </a:p>
          <a:p>
            <a:r>
              <a:rPr lang="cs-CZ" smtClean="0"/>
              <a:t>11) Paris – Frankreich</a:t>
            </a:r>
          </a:p>
          <a:p>
            <a:r>
              <a:rPr lang="cs-CZ" smtClean="0"/>
              <a:t>12) Prag – die Tschechische Republik</a:t>
            </a:r>
          </a:p>
          <a:p>
            <a:r>
              <a:rPr lang="cs-CZ" smtClean="0"/>
              <a:t>13) Berlin – die Bundesrepublik Deutschland</a:t>
            </a:r>
          </a:p>
          <a:p>
            <a:r>
              <a:rPr lang="cs-CZ" smtClean="0"/>
              <a:t>14) Moskau – Russland</a:t>
            </a:r>
          </a:p>
          <a:p>
            <a:r>
              <a:rPr lang="cs-CZ" smtClean="0"/>
              <a:t>15) Luxemburg – Großherzogtum Luxemburg</a:t>
            </a:r>
          </a:p>
          <a:p>
            <a:r>
              <a:rPr lang="cs-CZ" smtClean="0"/>
              <a:t>16) Rom( Vatikan) - Italien</a:t>
            </a:r>
          </a:p>
          <a:p>
            <a:r>
              <a:rPr lang="cs-CZ" smtClean="0"/>
              <a:t>17) Amsterdam – Niederlande</a:t>
            </a:r>
          </a:p>
          <a:p>
            <a:r>
              <a:rPr lang="cs-CZ" smtClean="0"/>
              <a:t>18) Stockholm - Schweden</a:t>
            </a:r>
          </a:p>
          <a:p>
            <a:endParaRPr lang="cs-CZ" smtClean="0"/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9778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smtClean="0"/>
              <a:t>Použité zdroje:</a:t>
            </a:r>
            <a:endParaRPr lang="cs-CZ" sz="200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861520"/>
          </a:xfrm>
        </p:spPr>
        <p:txBody>
          <a:bodyPr>
            <a:normAutofit fontScale="55000" lnSpcReduction="20000"/>
          </a:bodyPr>
          <a:lstStyle/>
          <a:p>
            <a:r>
              <a:rPr lang="cs-CZ" sz="2000" smtClean="0"/>
              <a:t>Dostupné </a:t>
            </a:r>
            <a:r>
              <a:rPr lang="cs-CZ" sz="2000"/>
              <a:t>pod licencí Creative Commons na </a:t>
            </a:r>
            <a:r>
              <a:rPr lang="cs-CZ" sz="2000"/>
              <a:t>WWW</a:t>
            </a:r>
            <a:r>
              <a:rPr lang="cs-CZ" sz="2000" smtClean="0"/>
              <a:t>:</a:t>
            </a:r>
          </a:p>
          <a:p>
            <a:r>
              <a:rPr lang="cs-CZ" sz="2000"/>
              <a:t>https://de.wikipedia.org/wiki/Europ%C3%A4ische_Union - Athény</a:t>
            </a:r>
          </a:p>
          <a:p>
            <a:r>
              <a:rPr lang="cs-CZ" sz="2000"/>
              <a:t>https://commons.wikimedia.org/wiki/File:Tallinn_cityview.jpg - Tallin</a:t>
            </a:r>
          </a:p>
          <a:p>
            <a:r>
              <a:rPr lang="cs-CZ" sz="2000"/>
              <a:t>http://upload.wikimedia.org/wikipedia/commons/800px-Parliament_of_Hungary_2010_02.JPG</a:t>
            </a:r>
          </a:p>
          <a:p>
            <a:r>
              <a:rPr lang="cs-CZ" sz="2000"/>
              <a:t>http://upload.wikimedia.org/wikipedia/commons/thumb/6/64/Bruxelles_Manneken_Pis.jpg/397px-Bruxelles_Manneken_Pis.jpg</a:t>
            </a:r>
          </a:p>
          <a:p>
            <a:r>
              <a:rPr lang="cs-CZ" sz="2000"/>
              <a:t>http://www.bestourism.com/img/items/big/1026/Atomium_View-of-Atomium_3820.jpeg</a:t>
            </a:r>
          </a:p>
          <a:p>
            <a:r>
              <a:rPr lang="cs-CZ" sz="2000"/>
              <a:t>http://julia-chandler.co.uk/images/liechtenstein-vaduz.jpg</a:t>
            </a:r>
          </a:p>
          <a:p>
            <a:r>
              <a:rPr lang="cs-CZ" sz="2000"/>
              <a:t>http://www.e-fellows.net/wiki/images/d/d9/Wien_stefansdom.jpg</a:t>
            </a:r>
          </a:p>
          <a:p>
            <a:r>
              <a:rPr lang="cs-CZ" sz="2000"/>
              <a:t>http://www.go1&amp;q=wien-+hundertwasserhaus&amp;oq=wien-+hundertwasserhaus&amp;gs_l=img.htm%3B1059%3B1500</a:t>
            </a:r>
          </a:p>
          <a:p>
            <a:r>
              <a:rPr lang="cs-CZ" sz="2000"/>
              <a:t>http://www.ceskapozice.cz/sites/default/files/imagecache/full_size_content_image/shard.jpg</a:t>
            </a:r>
          </a:p>
          <a:p>
            <a:r>
              <a:rPr lang="cs-CZ" sz="2000"/>
              <a:t>http://a.espncdn.com/photo/2008/0423/sportstravel/bern-GALL.jpg</a:t>
            </a:r>
          </a:p>
          <a:p>
            <a:r>
              <a:rPr lang="cs-CZ" sz="2000"/>
              <a:t>http://kodan.8u.cz/wp-content/uploads/Mal%C3%A1-mo%C5%99sk%C3%A1-v%C3%ADla1.jpg</a:t>
            </a:r>
          </a:p>
          <a:p>
            <a:r>
              <a:rPr lang="cs-CZ" sz="2000"/>
              <a:t>http://ffakt.ukmedia.cz/wp-content/img/copenhagen1.jpg</a:t>
            </a:r>
          </a:p>
          <a:p>
            <a:r>
              <a:rPr lang="cs-CZ" sz="2000"/>
              <a:t>http://www.google.cz/search?+&amp;oq=bratislava+&amp;gs_l=img.</a:t>
            </a:r>
          </a:p>
          <a:p>
            <a:r>
              <a:rPr lang="cs-CZ" sz="2000"/>
              <a:t>http://www.mundo.cz/sites/default/files/images/francie-pariz-montmartre.jpg</a:t>
            </a:r>
          </a:p>
          <a:p>
            <a:r>
              <a:rPr lang="cs-CZ" sz="2000"/>
              <a:t>http://www.parizsnu.estranky.cz/img/mid/50/letecky-pohled.jpg</a:t>
            </a:r>
          </a:p>
          <a:p>
            <a:r>
              <a:rPr lang="cs-CZ" sz="2000"/>
              <a:t>http://www.fotopraha.com/foto-praha/podzimni-praha.jpg</a:t>
            </a:r>
          </a:p>
          <a:p>
            <a:r>
              <a:rPr lang="cs-CZ" sz="2000"/>
              <a:t>http://pcdn.500px.net/527660/0912eac32202b27c87605eaae66c4d0df4796d59/4.jpg-berlín</a:t>
            </a:r>
          </a:p>
          <a:p>
            <a:r>
              <a:rPr lang="cs-CZ" sz="2000"/>
              <a:t>http://www.inmoskau.de/blog/wp-content/kreml_moskau_winter_800.jpg</a:t>
            </a:r>
          </a:p>
          <a:p>
            <a:r>
              <a:rPr lang="cs-CZ" sz="2000"/>
              <a:t>http://upload.wikimedia.org/wikipedia/commons/e/e0/Adolphe_bridge_in_Luxembourg_city_2007_02.JPG</a:t>
            </a:r>
          </a:p>
          <a:p>
            <a:r>
              <a:rPr lang="cs-CZ" sz="2000"/>
              <a:t>http://www.turancar.sk/buxus/images/fotos/hotel-260035/1_Rim_metropola_Talianska870.jpg</a:t>
            </a:r>
          </a:p>
          <a:p>
            <a:r>
              <a:rPr lang="cs-CZ" sz="2000"/>
              <a:t>http://www.nakupvakci.cz/uploaded/z%C3%A1jezdy/nejlevnejsi-zajezdy-amsterdam.jpg</a:t>
            </a:r>
          </a:p>
          <a:p>
            <a:r>
              <a:rPr lang="cs-CZ" sz="2000"/>
              <a:t>http://www.simon-tourist.cz/static/photos/tripz/bd17e45014ccb77b74d96031d21e30abc53d1e0e.jpg-stockholm</a:t>
            </a:r>
          </a:p>
          <a:p>
            <a:endParaRPr lang="cs-CZ" sz="2000"/>
          </a:p>
          <a:p>
            <a:endParaRPr lang="cs-CZ" sz="2000"/>
          </a:p>
        </p:txBody>
      </p:sp>
    </p:spTree>
    <p:extLst>
      <p:ext uri="{BB962C8B-B14F-4D97-AF65-F5344CB8AC3E}">
        <p14:creationId xmlns:p14="http://schemas.microsoft.com/office/powerpoint/2010/main" val="3430130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3454</TotalTime>
  <Words>421</Words>
  <Application>Microsoft Office PowerPoint</Application>
  <PresentationFormat>Předvádění na obrazovce (4:3)</PresentationFormat>
  <Paragraphs>95</Paragraphs>
  <Slides>25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Jmění</vt:lpstr>
      <vt:lpstr>Prezentace aplikace PowerPoint</vt:lpstr>
      <vt:lpstr>Prezentace aplikace PowerPoint</vt:lpstr>
      <vt:lpstr>Prezentace aplikace PowerPoint</vt:lpstr>
      <vt:lpstr>Hauptstädte - Quiz</vt:lpstr>
      <vt:lpstr>1.</vt:lpstr>
      <vt:lpstr>2.</vt:lpstr>
      <vt:lpstr>3.</vt:lpstr>
      <vt:lpstr>4.</vt:lpstr>
      <vt:lpstr>5.</vt:lpstr>
      <vt:lpstr>6.</vt:lpstr>
      <vt:lpstr>7.</vt:lpstr>
      <vt:lpstr>8.</vt:lpstr>
      <vt:lpstr>9.</vt:lpstr>
      <vt:lpstr>10.</vt:lpstr>
      <vt:lpstr>11.</vt:lpstr>
      <vt:lpstr>12.</vt:lpstr>
      <vt:lpstr>13.</vt:lpstr>
      <vt:lpstr>14.</vt:lpstr>
      <vt:lpstr>15.</vt:lpstr>
      <vt:lpstr>16.</vt:lpstr>
      <vt:lpstr>17.</vt:lpstr>
      <vt:lpstr>18.</vt:lpstr>
      <vt:lpstr>Lösung:</vt:lpstr>
      <vt:lpstr>Lösung: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salovar</dc:creator>
  <cp:lastModifiedBy>salovar</cp:lastModifiedBy>
  <cp:revision>207</cp:revision>
  <dcterms:created xsi:type="dcterms:W3CDTF">2012-10-28T12:20:09Z</dcterms:created>
  <dcterms:modified xsi:type="dcterms:W3CDTF">2013-07-28T21:38:04Z</dcterms:modified>
</cp:coreProperties>
</file>