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59" autoAdjust="0"/>
    <p:restoredTop sz="94681" autoAdjust="0"/>
  </p:normalViewPr>
  <p:slideViewPr>
    <p:cSldViewPr>
      <p:cViewPr varScale="1">
        <p:scale>
          <a:sx n="88" d="100"/>
          <a:sy n="88" d="100"/>
        </p:scale>
        <p:origin x="-138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907837-30F6-4FA3-AB5A-B75A7A6F2466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F561D9-723B-43AC-8673-E1C01DFBCD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784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F561D9-723B-43AC-8673-E1C01DFBCDC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424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D568D-094C-4C0B-866F-DF81F82BF697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9A12-1399-40A1-ACAB-23A43EED2DF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D568D-094C-4C0B-866F-DF81F82BF697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9A12-1399-40A1-ACAB-23A43EED2DF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D568D-094C-4C0B-866F-DF81F82BF697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9A12-1399-40A1-ACAB-23A43EED2D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D568D-094C-4C0B-866F-DF81F82BF697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9A12-1399-40A1-ACAB-23A43EED2DF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D568D-094C-4C0B-866F-DF81F82BF697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9A12-1399-40A1-ACAB-23A43EED2DF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D568D-094C-4C0B-866F-DF81F82BF697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9A12-1399-40A1-ACAB-23A43EED2D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D568D-094C-4C0B-866F-DF81F82BF697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9A12-1399-40A1-ACAB-23A43EED2D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D568D-094C-4C0B-866F-DF81F82BF697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9A12-1399-40A1-ACAB-23A43EED2D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D568D-094C-4C0B-866F-DF81F82BF697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9A12-1399-40A1-ACAB-23A43EED2DF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D568D-094C-4C0B-866F-DF81F82BF697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9A12-1399-40A1-ACAB-23A43EED2D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D568D-094C-4C0B-866F-DF81F82BF697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59A12-1399-40A1-ACAB-23A43EED2D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5FD568D-094C-4C0B-866F-DF81F82BF697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559A12-1399-40A1-ACAB-23A43EED2DF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pn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hyperlink" Target="http://www.flickr.com/people/sfbnurse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/>
          <p:cNvGrpSpPr/>
          <p:nvPr/>
        </p:nvGrpSpPr>
        <p:grpSpPr>
          <a:xfrm>
            <a:off x="395536" y="188640"/>
            <a:ext cx="8388945" cy="6400221"/>
            <a:chOff x="394830" y="500798"/>
            <a:chExt cx="8388945" cy="6400221"/>
          </a:xfrm>
        </p:grpSpPr>
        <p:graphicFrame>
          <p:nvGraphicFramePr>
            <p:cNvPr id="4" name="Group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431579846"/>
                </p:ext>
              </p:extLst>
            </p:nvPr>
          </p:nvGraphicFramePr>
          <p:xfrm>
            <a:off x="394830" y="1364894"/>
            <a:ext cx="8388945" cy="3884091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VY_32_INOVACE_IV_Z2_4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Simona Jiránková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Zeměpis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Vodstvo  </a:t>
                        </a: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Ameriky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7. 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1. 2. </a:t>
                        </a: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slouží jako výukový nebo k opakování učiva.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7" name="Obdélník 6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Obrázek 8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:p14="http://schemas.microsoft.com/office/powerpoint/2010/main" val="418854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2780928"/>
            <a:ext cx="7175351" cy="1793167"/>
          </a:xfrm>
        </p:spPr>
        <p:txBody>
          <a:bodyPr/>
          <a:lstStyle/>
          <a:p>
            <a:r>
              <a:rPr lang="cs-CZ" dirty="0" smtClean="0"/>
              <a:t>Vodstvo Ameriky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096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044624" y="11430"/>
            <a:ext cx="6512511" cy="1143000"/>
          </a:xfrm>
        </p:spPr>
        <p:txBody>
          <a:bodyPr/>
          <a:lstStyle/>
          <a:p>
            <a:r>
              <a:rPr lang="cs-CZ" dirty="0" smtClean="0"/>
              <a:t>Úmoří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908720"/>
            <a:ext cx="4572000" cy="57606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Atlantský oceán</a:t>
            </a:r>
            <a:endParaRPr lang="cs-CZ" sz="2400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0" y="1422004"/>
            <a:ext cx="45720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Tichý oceán</a:t>
            </a:r>
            <a:endParaRPr lang="cs-CZ" sz="24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-2252" y="1906568"/>
            <a:ext cx="45720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Severní ledový oceán</a:t>
            </a:r>
            <a:endParaRPr lang="cs-CZ" sz="2400" dirty="0"/>
          </a:p>
        </p:txBody>
      </p:sp>
      <p:pic>
        <p:nvPicPr>
          <p:cNvPr id="1026" name="Picture 2" descr="File:Americas (orthographic projection)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168" y="908720"/>
            <a:ext cx="5238750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948366" y="6147470"/>
            <a:ext cx="4968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Autor:Martin23230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http://commons.wikimedia.org/wiki/File:Americas_(orthographic_projection).svg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 rot="19885640">
            <a:off x="7548030" y="1288771"/>
            <a:ext cx="910553" cy="334215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 rot="20603497">
            <a:off x="4212221" y="1825159"/>
            <a:ext cx="1557849" cy="417516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364088" y="908720"/>
            <a:ext cx="1800200" cy="36582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205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828600" y="0"/>
            <a:ext cx="6512511" cy="1143000"/>
          </a:xfrm>
        </p:spPr>
        <p:txBody>
          <a:bodyPr/>
          <a:lstStyle/>
          <a:p>
            <a:r>
              <a:rPr lang="cs-CZ" dirty="0" smtClean="0"/>
              <a:t>Zálivy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-12566" y="692696"/>
            <a:ext cx="5376654" cy="57606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Podle mapy </a:t>
            </a:r>
            <a:r>
              <a:rPr lang="cs-CZ" sz="2400" dirty="0"/>
              <a:t>d</a:t>
            </a:r>
            <a:r>
              <a:rPr lang="cs-CZ" sz="2400" dirty="0" smtClean="0"/>
              <a:t>oplň jednotlivé zálivy</a:t>
            </a:r>
            <a:endParaRPr lang="cs-CZ" sz="24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-1106" y="1276028"/>
            <a:ext cx="5376654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6" name="Picture 2" descr="File:Americas (orthographic projection)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748" y="1264568"/>
            <a:ext cx="5238750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004476" y="6467922"/>
            <a:ext cx="4968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Autor:Martin23230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http://commons.wikimedia.org/wiki/File:Americas_(orthographic_projection).svg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115942" y="5980098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0" name="Přímá spojnice se šipkou 9"/>
          <p:cNvCxnSpPr>
            <a:stCxn id="8" idx="1"/>
          </p:cNvCxnSpPr>
          <p:nvPr/>
        </p:nvCxnSpPr>
        <p:spPr>
          <a:xfrm flipH="1" flipV="1">
            <a:off x="7596336" y="5805264"/>
            <a:ext cx="519606" cy="43644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5321846" y="3883943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2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25" name="Přímá spojnice se šipkou 24"/>
          <p:cNvCxnSpPr>
            <a:stCxn id="22" idx="0"/>
          </p:cNvCxnSpPr>
          <p:nvPr/>
        </p:nvCxnSpPr>
        <p:spPr>
          <a:xfrm flipV="1">
            <a:off x="5501866" y="3356992"/>
            <a:ext cx="78246" cy="52695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6156558" y="3144555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6318262" y="1844824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5015508" y="1856408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32" name="Zástupný symbol pro obsah 2"/>
          <p:cNvSpPr txBox="1">
            <a:spLocks/>
          </p:cNvSpPr>
          <p:nvPr/>
        </p:nvSpPr>
        <p:spPr>
          <a:xfrm>
            <a:off x="0" y="1340768"/>
            <a:ext cx="629816" cy="51271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>
                <a:solidFill>
                  <a:srgbClr val="FF0000"/>
                </a:solidFill>
              </a:rPr>
              <a:t>1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2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3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4</a:t>
            </a:r>
          </a:p>
          <a:p>
            <a:r>
              <a:rPr lang="cs-CZ" sz="24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29816" y="1340897"/>
            <a:ext cx="300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záliv La Plata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629816" y="1833028"/>
            <a:ext cx="300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Kalifornský záliv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29816" y="2280525"/>
            <a:ext cx="300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Mexický záliv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629816" y="2742190"/>
            <a:ext cx="300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Hudsonův</a:t>
            </a:r>
            <a:r>
              <a:rPr lang="cs-CZ" sz="2400" dirty="0" smtClean="0">
                <a:solidFill>
                  <a:srgbClr val="FF0000"/>
                </a:solidFill>
              </a:rPr>
              <a:t> záliv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632118" y="3224937"/>
            <a:ext cx="300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Aljašský záliv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411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-22860"/>
            <a:ext cx="6512511" cy="1143000"/>
          </a:xfrm>
        </p:spPr>
        <p:txBody>
          <a:bodyPr/>
          <a:lstStyle/>
          <a:p>
            <a:r>
              <a:rPr lang="cs-CZ" dirty="0" smtClean="0"/>
              <a:t>Řeky Severní Ameriky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-18306" y="836712"/>
            <a:ext cx="4590306" cy="64807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Mississippi (+ přítok Missouri)</a:t>
            </a:r>
            <a:endParaRPr lang="cs-CZ" sz="2400" dirty="0"/>
          </a:p>
        </p:txBody>
      </p:sp>
      <p:pic>
        <p:nvPicPr>
          <p:cNvPr id="2052" name="Picture 4" descr="Soubor:Mississippi watershed map 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9"/>
          <a:stretch/>
        </p:blipFill>
        <p:spPr bwMode="auto">
          <a:xfrm>
            <a:off x="3978796" y="1556792"/>
            <a:ext cx="5058432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978796" y="6041826"/>
            <a:ext cx="5165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Autor:Jon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Platek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http://commons.wikimedia.org/wiki/File:Mississippi_watershed_map_1.jpg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54" name="Picture 6" descr="File:Flooding along the Illinois River (After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765"/>
          <a:stretch/>
        </p:blipFill>
        <p:spPr bwMode="auto">
          <a:xfrm>
            <a:off x="103160" y="1556792"/>
            <a:ext cx="378600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6294" y="6021288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Image courtesy of the MODIS Rapid Response Team, Goddard Space Flight Center.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http://commons.wikimedia.org/wiki/File:Flooding_along_the_Illinois_River_(After).jpg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-3922" y="1319280"/>
            <a:ext cx="4590306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Colorado</a:t>
            </a:r>
            <a:endParaRPr lang="cs-CZ" sz="2400" dirty="0"/>
          </a:p>
        </p:txBody>
      </p:sp>
      <p:pic>
        <p:nvPicPr>
          <p:cNvPr id="2056" name="Picture 8" descr="File:HorseshoeBend2012 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60" y="1844824"/>
            <a:ext cx="4843738" cy="346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03160" y="5389870"/>
            <a:ext cx="4824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Autor:Paul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Kordwig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Post.eingang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http://commons.wikimedia.org/wiki/File:HorseshoeBend2012_2.jpg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58" name="Picture 10" descr="File:Coloradorivermapnew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44824"/>
            <a:ext cx="3394580" cy="4154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220072" y="6080525"/>
            <a:ext cx="33945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Autor:Shannon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http://commons.wikimedia.org/wiki/File:Coloradorivermapnew1.jpg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>
          <a:xfrm>
            <a:off x="-24003" y="1828191"/>
            <a:ext cx="4590306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Mackenzie</a:t>
            </a:r>
            <a:endParaRPr lang="cs-CZ" sz="2400" dirty="0"/>
          </a:p>
        </p:txBody>
      </p:sp>
      <p:pic>
        <p:nvPicPr>
          <p:cNvPr id="2060" name="Picture 12" descr="File:Mackenzierivermap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415" y="2297277"/>
            <a:ext cx="3851813" cy="4256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5019200" y="6502587"/>
            <a:ext cx="40403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Autor:Shannon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http://commons.wikimedia.org/wiki/File:Mackenzierivermap.jpg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143000" y="23764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143000" y="23764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2064" name="Picture 16" descr="Soubor:MacKenzie River ice road -c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60" y="2297277"/>
            <a:ext cx="4878153" cy="325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103160" y="5728424"/>
            <a:ext cx="48437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Autor:Ian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Mackenzie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http://commons.wikimedia.org/wiki/File:MacKenzie_River_ice_road_-c.jpg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5" name="Zástupný symbol pro obsah 2"/>
          <p:cNvSpPr txBox="1">
            <a:spLocks/>
          </p:cNvSpPr>
          <p:nvPr/>
        </p:nvSpPr>
        <p:spPr>
          <a:xfrm>
            <a:off x="-34619" y="2296411"/>
            <a:ext cx="4590306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Yukon</a:t>
            </a:r>
            <a:endParaRPr lang="cs-CZ" sz="2400" dirty="0"/>
          </a:p>
        </p:txBody>
      </p:sp>
      <p:pic>
        <p:nvPicPr>
          <p:cNvPr id="2066" name="Picture 18" descr="Soubor:Yukon watershed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3" t="252" r="483" b="3302"/>
          <a:stretch/>
        </p:blipFill>
        <p:spPr bwMode="auto">
          <a:xfrm>
            <a:off x="5123261" y="2781010"/>
            <a:ext cx="3954209" cy="347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http://upload.wikimedia.org/wikipedia/commons/b/bb/Fivefingers-Yukon-Canada2009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98" y="2794654"/>
            <a:ext cx="4623370" cy="346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203698" y="6419079"/>
            <a:ext cx="4623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Autor:david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adamec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http://commons.wikimedia.org/wiki/File:Fivefingers-Yukon-Canada2009.jpg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167049" y="6315026"/>
            <a:ext cx="3892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This is a map of the Yukon River Watershed. I, Karl Musser, created it based on USGS data.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http://commons.wikimedia.org/wiki/File:Yukon_watershed.png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Zástupný symbol pro obsah 2"/>
          <p:cNvSpPr txBox="1">
            <a:spLocks/>
          </p:cNvSpPr>
          <p:nvPr/>
        </p:nvSpPr>
        <p:spPr>
          <a:xfrm>
            <a:off x="-24003" y="2772356"/>
            <a:ext cx="4590306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/>
              <a:t>ř</a:t>
            </a:r>
            <a:r>
              <a:rPr lang="cs-CZ" sz="2400" dirty="0" smtClean="0"/>
              <a:t>eka </a:t>
            </a:r>
            <a:r>
              <a:rPr lang="cs-CZ" sz="2400" dirty="0"/>
              <a:t>s</a:t>
            </a:r>
            <a:r>
              <a:rPr lang="cs-CZ" sz="2400" dirty="0" smtClean="0"/>
              <a:t>vatého Vavřince</a:t>
            </a:r>
            <a:endParaRPr lang="cs-CZ" sz="2400" dirty="0"/>
          </a:p>
        </p:txBody>
      </p:sp>
      <p:pic>
        <p:nvPicPr>
          <p:cNvPr id="2070" name="Picture 22" descr="File:Grlakes lawrence map-en.sv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313" y="3271822"/>
            <a:ext cx="4116116" cy="331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4977865" y="6520417"/>
            <a:ext cx="35630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Autor:Pinpin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http://commons.wikimedia.org/wiki/File:Grlakes_lawrence_map-en.svg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72" name="Picture 24" descr="File:Pont de l'ile 2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3" r="30370"/>
          <a:stretch/>
        </p:blipFill>
        <p:spPr bwMode="auto">
          <a:xfrm>
            <a:off x="107850" y="3271822"/>
            <a:ext cx="4748181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107850" y="5728424"/>
            <a:ext cx="47192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Autor:Joël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Truchon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http://commons.wikimedia.org/wiki/File:Pont_de_l%27ile_2.JPG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655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11" grpId="0"/>
      <p:bldP spid="8" grpId="0"/>
      <p:bldP spid="9" grpId="0"/>
      <p:bldP spid="16" grpId="0"/>
      <p:bldP spid="10" grpId="0"/>
      <p:bldP spid="17" grpId="0"/>
      <p:bldP spid="25" grpId="0"/>
      <p:bldP spid="19" grpId="0"/>
      <p:bldP spid="20" grpId="0"/>
      <p:bldP spid="31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-10886"/>
            <a:ext cx="6512511" cy="1143000"/>
          </a:xfrm>
        </p:spPr>
        <p:txBody>
          <a:bodyPr/>
          <a:lstStyle/>
          <a:p>
            <a:r>
              <a:rPr lang="cs-CZ" dirty="0" smtClean="0"/>
              <a:t>Řeky Jižní Ameriky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2509" y="836712"/>
            <a:ext cx="7164255" cy="57606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Amazonka – řeka rekordů</a:t>
            </a:r>
            <a:endParaRPr lang="cs-CZ" sz="2400" dirty="0"/>
          </a:p>
        </p:txBody>
      </p:sp>
      <p:pic>
        <p:nvPicPr>
          <p:cNvPr id="4098" name="Picture 2" descr="http://upload.wikimedia.org/wikipedia/commons/0/0d/Amazon_river_basin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8" r="13762"/>
          <a:stretch/>
        </p:blipFill>
        <p:spPr bwMode="auto">
          <a:xfrm>
            <a:off x="4644415" y="1412776"/>
            <a:ext cx="4370986" cy="4250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44415" y="5677458"/>
            <a:ext cx="50646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Autor:en:User:Gdr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http://commons.wikimedia.org/wiki/File:Amazon_river_basin.png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0959" y="5011082"/>
            <a:ext cx="394698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http://commons.wikimedia.org/wiki/File:Mouths_of_amazon_geocover_1990.png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0" y="1444824"/>
            <a:ext cx="2255235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Orinoko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56075" y="5249065"/>
            <a:ext cx="478596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es-ES" sz="800" dirty="0" smtClean="0">
                <a:solidFill>
                  <a:schemeClr val="bg1">
                    <a:lumMod val="75000"/>
                  </a:schemeClr>
                </a:solidFill>
              </a:rPr>
              <a:t>Alberto J. Rodríguez Díaz (Director del Grupo de Trabajo para los Estudios del Río Orinoco)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http://commons.wikimedia.org/wiki/File:Cuenca_del_Orinoco.jpg</a:t>
            </a:r>
          </a:p>
          <a:p>
            <a:endParaRPr lang="cs-CZ" dirty="0"/>
          </a:p>
        </p:txBody>
      </p:sp>
      <p:pic>
        <p:nvPicPr>
          <p:cNvPr id="4104" name="Picture 8" descr="File:Cuenca del Orinoc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436" y="1983437"/>
            <a:ext cx="4785965" cy="31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Soubor:Orinico ciudad bilivar venezuel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59" y="1983437"/>
            <a:ext cx="4036814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16361" y="4762822"/>
            <a:ext cx="39680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Autor:en:User:Wikityke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http://commons.wikimedia.org/wiki/File:Orinico_ciudad_bilivar_venezuela.jpg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-2299" y="2020888"/>
            <a:ext cx="2255235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err="1" smtClean="0"/>
              <a:t>Paraná</a:t>
            </a:r>
            <a:endParaRPr lang="cs-CZ" sz="2400" dirty="0"/>
          </a:p>
        </p:txBody>
      </p:sp>
      <p:pic>
        <p:nvPicPr>
          <p:cNvPr id="4108" name="Picture 12" descr="Soubor:Paranarivermap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608" y="2596952"/>
            <a:ext cx="3888432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153608" y="6485384"/>
            <a:ext cx="38617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Autor:Kmusser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http://commons.wikimedia.org/wiki/File:Paranarivermap.png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4110" name="Picture 14" descr="File:Aerial view of the Lower Paraná Delta, 2009-03-2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34" y="2606146"/>
            <a:ext cx="4896951" cy="387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97089" y="6423828"/>
            <a:ext cx="4885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Autor:Martin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Terber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http://commons.wikimedia.org/wiki/File:Aerial_view_of_the_Lower_Paran%C3%A1_Delta,_2009-03-25.jpg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0" name="Zástupný symbol pro obsah 2"/>
          <p:cNvSpPr txBox="1">
            <a:spLocks/>
          </p:cNvSpPr>
          <p:nvPr/>
        </p:nvSpPr>
        <p:spPr>
          <a:xfrm>
            <a:off x="-2299" y="2582211"/>
            <a:ext cx="2255235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Uruguay</a:t>
            </a:r>
            <a:endParaRPr lang="cs-CZ" sz="2400" dirty="0"/>
          </a:p>
        </p:txBody>
      </p:sp>
      <p:pic>
        <p:nvPicPr>
          <p:cNvPr id="4112" name="Picture 16" descr="Soubor:Uruguayrivermap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55"/>
          <a:stretch/>
        </p:blipFill>
        <p:spPr bwMode="auto">
          <a:xfrm>
            <a:off x="5167637" y="3154251"/>
            <a:ext cx="3847764" cy="331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5125447" y="6514242"/>
            <a:ext cx="38899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Autor:Kmusser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http://commons.wikimedia.org/wiki/File:Uruguayrivermap.png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4114" name="Picture 18" descr="File:Uruguay River from Colón - 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48" y="3158275"/>
            <a:ext cx="4980294" cy="332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20959" y="6526495"/>
            <a:ext cx="46909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Autor:Pablo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D.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Flores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http://commons.wikimedia.org/wiki/File:Uruguay_River_from_Col%C3%B3n_-_1.jpg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4100" name="Picture 4" descr="File:Mouths of amazon geocover 1990.pn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5"/>
          <a:stretch/>
        </p:blipFill>
        <p:spPr bwMode="auto">
          <a:xfrm>
            <a:off x="120959" y="1414534"/>
            <a:ext cx="4320480" cy="359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85933" y="6008329"/>
            <a:ext cx="9020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Nejdelší tok, největší povodí, největší průtok, </a:t>
            </a:r>
          </a:p>
          <a:p>
            <a:r>
              <a:rPr lang="cs-CZ" sz="2400" dirty="0" smtClean="0"/>
              <a:t>největší říční ostrov v deltě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9394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8" grpId="0"/>
      <p:bldP spid="6" grpId="0"/>
      <p:bldP spid="7" grpId="0"/>
      <p:bldP spid="14" grpId="0"/>
      <p:bldP spid="9" grpId="0"/>
      <p:bldP spid="10" grpId="0"/>
      <p:bldP spid="20" grpId="0"/>
      <p:bldP spid="11" grpId="0"/>
      <p:bldP spid="12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Great Lakes from spa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43" y="1556792"/>
            <a:ext cx="7620000" cy="461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772488" y="0"/>
            <a:ext cx="6512511" cy="1143000"/>
          </a:xfrm>
        </p:spPr>
        <p:txBody>
          <a:bodyPr/>
          <a:lstStyle/>
          <a:p>
            <a:r>
              <a:rPr lang="cs-CZ" dirty="0" smtClean="0"/>
              <a:t>Jezera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836712"/>
            <a:ext cx="9144000" cy="50405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Velká jezera – Hořejší , Michiganské, Huronské, Erijské, Ontario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83768" y="6176418"/>
            <a:ext cx="762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en-US" sz="800" dirty="0" err="1">
                <a:solidFill>
                  <a:schemeClr val="bg1">
                    <a:lumMod val="75000"/>
                  </a:schemeClr>
                </a:solidFill>
              </a:rPr>
              <a:t>SeaWiFS</a:t>
            </a:r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 Project, NASA/Goddard Space Flight Center, and ORBIMAGE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http://commons.wikimedia.org/wiki/File:Great_Lakes_from_space.jpg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-5680" y="1412776"/>
            <a:ext cx="9144000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Titicaca – nejvýše položené splavné jezero (3 812 m n. m.) </a:t>
            </a:r>
            <a:endParaRPr lang="cs-CZ" sz="2400" dirty="0"/>
          </a:p>
        </p:txBody>
      </p:sp>
      <p:pic>
        <p:nvPicPr>
          <p:cNvPr id="5124" name="Picture 4" descr="File:Lake Titicaca ma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03487"/>
            <a:ext cx="4124325" cy="413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Soubor:Ilha do Sol23 S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43" y="2203487"/>
            <a:ext cx="4604050" cy="3067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81743" y="5270936"/>
            <a:ext cx="4311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Taken by 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Alexson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Scheppa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Peisino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AlexSP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), Edited by Ester 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Inbar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http://commons.wikimedia.org/wiki/File:Ilha_do_Sol23_ST.jpg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860032" y="6345695"/>
            <a:ext cx="44644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es:Usuario:Haylli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http://commons.wikimedia.org/wiki/File:Lake_Titicaca_map.png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0" y="1951459"/>
            <a:ext cx="9144000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Velké Medvědí jezero </a:t>
            </a:r>
            <a:endParaRPr lang="cs-CZ" sz="2400" dirty="0"/>
          </a:p>
        </p:txBody>
      </p:sp>
      <p:pic>
        <p:nvPicPr>
          <p:cNvPr id="5130" name="Picture 10" descr="File:Great Bear Lake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47"/>
          <a:stretch/>
        </p:blipFill>
        <p:spPr bwMode="auto">
          <a:xfrm>
            <a:off x="4461909" y="2582568"/>
            <a:ext cx="4511427" cy="3164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4472930" y="5837864"/>
            <a:ext cx="35554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Autor:NASA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http://commons.wikimedia.org/wiki/File:Great_Bear_Lake.jpg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5132" name="Picture 12" descr="File:Deline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57" y="2582568"/>
            <a:ext cx="4219313" cy="3164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54657" y="5837864"/>
            <a:ext cx="42193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Autor:Mattcatpurple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http://commons.wikimedia.org/wiki/File:Deline1.jpg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5134" name="Picture 14" descr="File:Great Slave Lake Sat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97" t="266" r="7355" b="-266"/>
          <a:stretch/>
        </p:blipFill>
        <p:spPr bwMode="auto">
          <a:xfrm>
            <a:off x="4455900" y="3145476"/>
            <a:ext cx="4517436" cy="319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Zástupný symbol pro obsah 2"/>
          <p:cNvSpPr txBox="1">
            <a:spLocks/>
          </p:cNvSpPr>
          <p:nvPr/>
        </p:nvSpPr>
        <p:spPr>
          <a:xfrm>
            <a:off x="-5680" y="2479940"/>
            <a:ext cx="9144000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Velké Otročí jezero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61909" y="6345695"/>
            <a:ext cx="45224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Autor:NASA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http://commons.wikimedia.org/wiki/File:Great_Slave_Lake_Sat.jpg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5136" name="Picture 16" descr="File:Great Slave Lake at Yellowknife 0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42" y="3169320"/>
            <a:ext cx="4192227" cy="3144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181742" y="6345695"/>
            <a:ext cx="41022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Autor:sfbnurse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  <a:hlinkClick r:id="rId9"/>
              </a:rPr>
              <a:t>http://www.flickr.com/people/sfbnurse/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http://commons.wikimedia.org/wiki/File:Great_Slave_Lake_at_Yellowknife_01.jpg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174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7" grpId="0"/>
      <p:bldP spid="9" grpId="0"/>
      <p:bldP spid="13" grpId="0"/>
      <p:bldP spid="10" grpId="0"/>
      <p:bldP spid="11" grpId="0"/>
      <p:bldP spid="20" grpId="0"/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96552" y="0"/>
            <a:ext cx="6512511" cy="1143000"/>
          </a:xfrm>
        </p:spPr>
        <p:txBody>
          <a:bodyPr/>
          <a:lstStyle/>
          <a:p>
            <a:r>
              <a:rPr lang="cs-CZ" dirty="0" smtClean="0"/>
              <a:t>Vodopády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980728"/>
            <a:ext cx="9144000" cy="57606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Niagarské vodopády – Erijské j. a Ontario</a:t>
            </a:r>
            <a:endParaRPr lang="cs-CZ" sz="2400" dirty="0"/>
          </a:p>
        </p:txBody>
      </p:sp>
      <p:pic>
        <p:nvPicPr>
          <p:cNvPr id="6146" name="Picture 2" descr="File:'Niagara Falls 5' 2009 Daniel Teoli J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91072"/>
            <a:ext cx="3456384" cy="4590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6237312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Autor:Danielteolijr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http://commons.wikimedia.org/wiki/File:%27Niagara_Falls_5%27_2009_Daniel_Teoli_Jr.jpg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6148" name="Picture 4" descr="File:Nayaga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591071"/>
            <a:ext cx="4968552" cy="4590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95936" y="6237312"/>
            <a:ext cx="4968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Autor:Jyothis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at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ml.wikipedia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http://commons.wikimedia.org/wiki/File:Nayagara.jpg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-33334" y="1592086"/>
            <a:ext cx="91440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Salto Angel – </a:t>
            </a:r>
            <a:r>
              <a:rPr lang="cs-CZ" sz="2400" smtClean="0"/>
              <a:t>nejvyšší vodopád </a:t>
            </a:r>
            <a:r>
              <a:rPr lang="cs-CZ" sz="2400" dirty="0" smtClean="0"/>
              <a:t>(979 m)</a:t>
            </a:r>
            <a:endParaRPr lang="cs-CZ" sz="2400" dirty="0"/>
          </a:p>
        </p:txBody>
      </p:sp>
      <p:pic>
        <p:nvPicPr>
          <p:cNvPr id="6150" name="Picture 6" descr="File:Salto Angel Dry Seas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9" y="2234055"/>
            <a:ext cx="3888432" cy="3947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73088" y="6237312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Autor:Berrucomons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http://commons.wikimedia.org/wiki/File:Salto_Angel_Dry_Season.jpg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6152" name="Picture 8" descr="File:Angel fall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88" y="2211674"/>
            <a:ext cx="4572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392488" y="5733256"/>
            <a:ext cx="457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Autor:Yosemite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http://commons.wikimedia.org/wiki/File:Angel_falls.jpg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-33334" y="2168150"/>
            <a:ext cx="91440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err="1" smtClean="0"/>
              <a:t>Iguacú</a:t>
            </a:r>
            <a:r>
              <a:rPr lang="cs-CZ" sz="2400" dirty="0" smtClean="0"/>
              <a:t> – největší systém vodopádů</a:t>
            </a:r>
            <a:endParaRPr lang="cs-CZ" sz="2400" dirty="0"/>
          </a:p>
        </p:txBody>
      </p:sp>
      <p:pic>
        <p:nvPicPr>
          <p:cNvPr id="6154" name="Picture 10" descr="http://upload.wikimedia.org/wikipedia/commons/2/2c/Iguazu_D%C3%A9cembre_2007_-_Panorama_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61" y="3200407"/>
            <a:ext cx="8870306" cy="1915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123728" y="5179418"/>
            <a:ext cx="85689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Autor:Martin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St-Amant (S23678)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http://commons.wikimedia.org/wiki/File:Iguazu_D%C3%A9cembre_2007_-_Panorama_7.jpg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851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8" grpId="0"/>
      <p:bldP spid="6" grpId="0"/>
      <p:bldP spid="7" grpId="0"/>
      <p:bldP spid="13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24544" y="0"/>
            <a:ext cx="6512511" cy="1143000"/>
          </a:xfrm>
        </p:spPr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697" y="908720"/>
            <a:ext cx="6216488" cy="475252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Název řeky, která vytvořila Grand Canyon:</a:t>
            </a:r>
          </a:p>
          <a:p>
            <a:r>
              <a:rPr lang="cs-CZ" sz="2400" dirty="0" smtClean="0"/>
              <a:t>K jakému úmoří patří řeka Mackenzie:</a:t>
            </a:r>
          </a:p>
          <a:p>
            <a:r>
              <a:rPr lang="cs-CZ" sz="2400" dirty="0" smtClean="0"/>
              <a:t>1 řeka, která teče do Atlantského oceánu:</a:t>
            </a:r>
          </a:p>
          <a:p>
            <a:r>
              <a:rPr lang="cs-CZ" sz="2400" dirty="0" smtClean="0"/>
              <a:t>Řeka, která tvoří Niagarské vodopády:</a:t>
            </a:r>
          </a:p>
          <a:p>
            <a:r>
              <a:rPr lang="cs-CZ" sz="2400" dirty="0" smtClean="0"/>
              <a:t>Nejmohutnější řeka Severní Ameriky:</a:t>
            </a:r>
          </a:p>
          <a:p>
            <a:r>
              <a:rPr lang="cs-CZ" sz="2400" dirty="0" smtClean="0"/>
              <a:t>Jezero v Andách:</a:t>
            </a:r>
          </a:p>
          <a:p>
            <a:r>
              <a:rPr lang="cs-CZ" sz="2400" dirty="0" smtClean="0"/>
              <a:t>Největší z </a:t>
            </a:r>
            <a:r>
              <a:rPr lang="cs-CZ" sz="2400" dirty="0" smtClean="0"/>
              <a:t>Velkých </a:t>
            </a:r>
            <a:r>
              <a:rPr lang="cs-CZ" sz="2400" dirty="0" smtClean="0"/>
              <a:t>jezer:</a:t>
            </a:r>
          </a:p>
          <a:p>
            <a:r>
              <a:rPr lang="cs-CZ" sz="2400" dirty="0" smtClean="0"/>
              <a:t>Nejvyšší vodopád na světě:</a:t>
            </a:r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300192" y="908720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Colorado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634945" y="1370385"/>
            <a:ext cx="413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 Severního led. oceánu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265844" y="1857812"/>
            <a:ext cx="2878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např. Mississippi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72895" y="2323736"/>
            <a:ext cx="3258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řeka Niagara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885891" y="2852936"/>
            <a:ext cx="3258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Mississippi (+Missouri)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87824" y="3314600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Titicaca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076328" y="3803242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Hořejší jezero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499992" y="4259227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Salto </a:t>
            </a:r>
            <a:r>
              <a:rPr lang="cs-CZ" sz="2400" dirty="0">
                <a:solidFill>
                  <a:srgbClr val="FF0000"/>
                </a:solidFill>
              </a:rPr>
              <a:t>A</a:t>
            </a:r>
            <a:r>
              <a:rPr lang="cs-CZ" sz="2400" dirty="0" smtClean="0">
                <a:solidFill>
                  <a:srgbClr val="FF0000"/>
                </a:solidFill>
              </a:rPr>
              <a:t>ngel (979 m)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38138" y="5260861"/>
            <a:ext cx="9618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Autor:Yosemite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05:11, 20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Mar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2005 (UTC).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official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name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Kerepakupai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merú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http://commons.wikimedia.org/wiki/File:Salto_Angel_from_Raton.JPG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026" name="Picture 2" descr="File:Salto Angel from Rat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07750"/>
            <a:ext cx="2757941" cy="2068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GrandN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54" y="4735539"/>
            <a:ext cx="2659887" cy="199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983414" y="6250817"/>
            <a:ext cx="1516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Scott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Catron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http://commons.wikimedia.org/wiki/File:GrandNP.jpg</a:t>
            </a:r>
          </a:p>
        </p:txBody>
      </p:sp>
    </p:spTree>
    <p:extLst>
      <p:ext uri="{BB962C8B-B14F-4D97-AF65-F5344CB8AC3E}">
        <p14:creationId xmlns:p14="http://schemas.microsoft.com/office/powerpoint/2010/main" val="2887934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323528" y="260648"/>
            <a:ext cx="8568952" cy="3475037"/>
          </a:xfrm>
        </p:spPr>
        <p:txBody>
          <a:bodyPr>
            <a:noAutofit/>
          </a:bodyPr>
          <a:lstStyle/>
          <a:p>
            <a:r>
              <a:rPr lang="cs-CZ" sz="2400" u="sng" dirty="0"/>
              <a:t>Seznam pramenů a literatury</a:t>
            </a:r>
            <a:r>
              <a:rPr lang="cs-CZ" sz="2000" u="sng" dirty="0" smtClean="0"/>
              <a:t>:</a:t>
            </a:r>
          </a:p>
          <a:p>
            <a:r>
              <a:rPr lang="cs-CZ" sz="2000" dirty="0" smtClean="0"/>
              <a:t>http</a:t>
            </a:r>
            <a:r>
              <a:rPr lang="cs-CZ" sz="2000" dirty="0"/>
              <a:t>://cs.wikipedia.org</a:t>
            </a:r>
          </a:p>
          <a:p>
            <a:r>
              <a:rPr lang="cs-CZ" sz="2000" dirty="0"/>
              <a:t>http://commons.wikimedia.org/wiki/Main_Page</a:t>
            </a:r>
          </a:p>
          <a:p>
            <a:r>
              <a:rPr lang="cs-CZ" sz="2000" dirty="0" smtClean="0"/>
              <a:t>Všechny </a:t>
            </a:r>
            <a:r>
              <a:rPr lang="cs-CZ" sz="2000" dirty="0"/>
              <a:t>odkazy dostupné pod licencí Public </a:t>
            </a:r>
            <a:r>
              <a:rPr lang="cs-CZ" sz="2000" dirty="0" err="1"/>
              <a:t>Domain</a:t>
            </a:r>
            <a:r>
              <a:rPr lang="cs-CZ" sz="2000" dirty="0"/>
              <a:t> nebo </a:t>
            </a:r>
            <a:r>
              <a:rPr lang="cs-CZ" sz="2000" dirty="0" err="1"/>
              <a:t>Creativ</a:t>
            </a:r>
            <a:r>
              <a:rPr lang="cs-CZ" sz="2000" dirty="0"/>
              <a:t> </a:t>
            </a:r>
            <a:r>
              <a:rPr lang="cs-CZ" sz="2000" dirty="0" err="1"/>
              <a:t>Commons</a:t>
            </a:r>
            <a:r>
              <a:rPr lang="cs-CZ" sz="2000" dirty="0"/>
              <a:t> (autor a odkaz uveden pod obrázkem</a:t>
            </a:r>
            <a:r>
              <a:rPr lang="cs-CZ" sz="2000" dirty="0" smtClean="0"/>
              <a:t>).</a:t>
            </a:r>
            <a:endParaRPr lang="cs-CZ" sz="2000" dirty="0"/>
          </a:p>
          <a:p>
            <a:r>
              <a:rPr lang="cs-CZ" sz="2000" dirty="0" smtClean="0"/>
              <a:t>SVATOŇOVÁ</a:t>
            </a:r>
            <a:r>
              <a:rPr lang="cs-CZ" sz="2000" dirty="0"/>
              <a:t>, H., J. KOLEJKA, P. CHALUPA a D. </a:t>
            </a:r>
            <a:r>
              <a:rPr lang="cs-CZ" sz="2000" dirty="0" smtClean="0"/>
              <a:t>H</a:t>
            </a:r>
            <a:r>
              <a:rPr lang="cs-CZ" sz="2000" dirty="0"/>
              <a:t>Ü</a:t>
            </a:r>
            <a:r>
              <a:rPr lang="cs-CZ" sz="2000" dirty="0" smtClean="0"/>
              <a:t>BELOVÁ</a:t>
            </a:r>
            <a:r>
              <a:rPr lang="cs-CZ" sz="2000" dirty="0"/>
              <a:t>. </a:t>
            </a:r>
            <a:r>
              <a:rPr lang="cs-CZ" sz="2000" i="1" dirty="0"/>
              <a:t>Zeměpis: Putování po světadílech, 1. díl, Amerika, Afrika</a:t>
            </a:r>
            <a:r>
              <a:rPr lang="cs-CZ" sz="2000" dirty="0"/>
              <a:t>. 1. vyd. Brno: NOVÁ ŠKOLA, s. r. o, 2008. ISBN 80-7289-095-6.</a:t>
            </a:r>
          </a:p>
          <a:p>
            <a:r>
              <a:rPr lang="cs-CZ" sz="2000" dirty="0"/>
              <a:t>KOLEKTIV AUTORŮ. </a:t>
            </a:r>
            <a:r>
              <a:rPr lang="cs-CZ" sz="2000" i="1" dirty="0"/>
              <a:t>Školní atlas světa</a:t>
            </a:r>
            <a:r>
              <a:rPr lang="cs-CZ" sz="2000" dirty="0"/>
              <a:t>. 7. vyd. Praha: Kartografie Praha a. s., 2002. ISBN 80-7011-582-3</a:t>
            </a:r>
            <a:r>
              <a:rPr lang="cs-CZ" sz="2000" dirty="0" smtClean="0"/>
              <a:t>.</a:t>
            </a:r>
            <a:endParaRPr lang="cs-CZ" sz="2000" dirty="0"/>
          </a:p>
          <a:p>
            <a:r>
              <a:rPr lang="cs-CZ" sz="2000" dirty="0"/>
              <a:t>KOLEKTIV AUTORŮ. </a:t>
            </a:r>
            <a:r>
              <a:rPr lang="cs-CZ" sz="2000" i="1" dirty="0"/>
              <a:t>Školní atlas světa</a:t>
            </a:r>
            <a:r>
              <a:rPr lang="cs-CZ" sz="2000" dirty="0"/>
              <a:t>. 1. vyd. Praha: Kartografie Praha a. s., 2004. ISBN 80-7011-730-3. </a:t>
            </a:r>
            <a:br>
              <a:rPr lang="cs-CZ" sz="2000" dirty="0"/>
            </a:br>
            <a:endParaRPr lang="cs-CZ" sz="2000" dirty="0"/>
          </a:p>
          <a:p>
            <a:r>
              <a:rPr lang="cs-CZ" sz="2000" dirty="0"/>
              <a:t>Materiál je určen pro bezplatné používání pro potřeby výuky a vzdělávání na všech typech škol a školských zařízení. Jakékoliv další využití podléhá autorskému zákonu.</a:t>
            </a:r>
          </a:p>
        </p:txBody>
      </p:sp>
    </p:spTree>
    <p:extLst>
      <p:ext uri="{BB962C8B-B14F-4D97-AF65-F5344CB8AC3E}">
        <p14:creationId xmlns:p14="http://schemas.microsoft.com/office/powerpoint/2010/main" val="396899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270</TotalTime>
  <Words>584</Words>
  <Application>Microsoft Office PowerPoint</Application>
  <PresentationFormat>Předvádění na obrazovce (4:3)</PresentationFormat>
  <Paragraphs>159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Vodstvo Ameriky</vt:lpstr>
      <vt:lpstr>Úmoří</vt:lpstr>
      <vt:lpstr>Zálivy</vt:lpstr>
      <vt:lpstr>Řeky Severní Ameriky</vt:lpstr>
      <vt:lpstr>Řeky Jižní Ameriky</vt:lpstr>
      <vt:lpstr>Jezera</vt:lpstr>
      <vt:lpstr>Vodopády</vt:lpstr>
      <vt:lpstr>Opakování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27</cp:revision>
  <dcterms:created xsi:type="dcterms:W3CDTF">2013-07-21T10:03:58Z</dcterms:created>
  <dcterms:modified xsi:type="dcterms:W3CDTF">2013-07-27T08:30:23Z</dcterms:modified>
</cp:coreProperties>
</file>