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59" autoAdjust="0"/>
    <p:restoredTop sz="94681" autoAdjust="0"/>
  </p:normalViewPr>
  <p:slideViewPr>
    <p:cSldViewPr>
      <p:cViewPr varScale="1">
        <p:scale>
          <a:sx n="88" d="100"/>
          <a:sy n="88" d="100"/>
        </p:scale>
        <p:origin x="-828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00A2A-A6C9-4EB4-81FD-906B636E55F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60067-21B3-4D6B-94D4-F1DEE2C0A9C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00A2A-A6C9-4EB4-81FD-906B636E55F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60067-21B3-4D6B-94D4-F1DEE2C0A9C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00A2A-A6C9-4EB4-81FD-906B636E55F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60067-21B3-4D6B-94D4-F1DEE2C0A9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00A2A-A6C9-4EB4-81FD-906B636E55F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60067-21B3-4D6B-94D4-F1DEE2C0A9C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00A2A-A6C9-4EB4-81FD-906B636E55F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60067-21B3-4D6B-94D4-F1DEE2C0A9C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00A2A-A6C9-4EB4-81FD-906B636E55F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60067-21B3-4D6B-94D4-F1DEE2C0A9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00A2A-A6C9-4EB4-81FD-906B636E55F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60067-21B3-4D6B-94D4-F1DEE2C0A9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00A2A-A6C9-4EB4-81FD-906B636E55F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60067-21B3-4D6B-94D4-F1DEE2C0A9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00A2A-A6C9-4EB4-81FD-906B636E55F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60067-21B3-4D6B-94D4-F1DEE2C0A9C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00A2A-A6C9-4EB4-81FD-906B636E55F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60067-21B3-4D6B-94D4-F1DEE2C0A9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00A2A-A6C9-4EB4-81FD-906B636E55F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60067-21B3-4D6B-94D4-F1DEE2C0A9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1600A2A-A6C9-4EB4-81FD-906B636E55F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F360067-21B3-4D6B-94D4-F1DEE2C0A9C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2881714521"/>
                </p:ext>
              </p:extLst>
            </p:nvPr>
          </p:nvGraphicFramePr>
          <p:xfrm>
            <a:off x="394830" y="1364894"/>
            <a:ext cx="8388945" cy="3884091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VY_32_INOVACE_IV_Z2_5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Simona Jiránková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Zeměpis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Obyvatelstvo Ameriky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7.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18. 2. 2013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slouží jako výukový nebo k opakování učiva.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7" name="Obdélník 6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3977476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996952"/>
            <a:ext cx="9361040" cy="1793167"/>
          </a:xfrm>
        </p:spPr>
        <p:txBody>
          <a:bodyPr/>
          <a:lstStyle/>
          <a:p>
            <a:r>
              <a:rPr lang="cs-CZ" dirty="0" smtClean="0"/>
              <a:t>Obyvatelstvo Ameriky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3890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6512511" cy="1143000"/>
          </a:xfrm>
        </p:spPr>
        <p:txBody>
          <a:bodyPr/>
          <a:lstStyle/>
          <a:p>
            <a:r>
              <a:rPr lang="cs-CZ" dirty="0" smtClean="0"/>
              <a:t>Původní obyvatelé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908720"/>
            <a:ext cx="9144000" cy="504056"/>
          </a:xfrm>
        </p:spPr>
        <p:txBody>
          <a:bodyPr>
            <a:noAutofit/>
          </a:bodyPr>
          <a:lstStyle/>
          <a:p>
            <a:r>
              <a:rPr lang="cs-CZ" sz="2400" dirty="0" smtClean="0"/>
              <a:t>Indiáni – Severní Amerika – Apačové, Komančové, </a:t>
            </a:r>
            <a:r>
              <a:rPr lang="cs-CZ" sz="2400" dirty="0" err="1" smtClean="0"/>
              <a:t>Siuxové</a:t>
            </a:r>
            <a:r>
              <a:rPr lang="cs-CZ" sz="2400" dirty="0" smtClean="0"/>
              <a:t> 	      			</a:t>
            </a:r>
            <a:endParaRPr lang="cs-CZ" sz="2400" dirty="0"/>
          </a:p>
        </p:txBody>
      </p:sp>
      <p:pic>
        <p:nvPicPr>
          <p:cNvPr id="1026" name="Picture 2" descr="File:Assinaitapp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988840"/>
            <a:ext cx="5184576" cy="4074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9512" y="6063594"/>
            <a:ext cx="51845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C.W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.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Mathers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http://commons.wikimedia.org/wiki/File:Assinaitappi.jpg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1028" name="Picture 4" descr="File:A Jicarilla Man, 1904, Edward S. Curtis (sepia restored)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288"/>
          <a:stretch/>
        </p:blipFill>
        <p:spPr bwMode="auto">
          <a:xfrm>
            <a:off x="5580112" y="1988840"/>
            <a:ext cx="2976220" cy="4074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580112" y="6063594"/>
            <a:ext cx="29762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Edward S.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Curtis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(1868–1952) Link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back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to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Creator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infobox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template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wikidata:Q433128</a:t>
            </a:r>
          </a:p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derivative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work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Keraunoscopia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http://commons.wikimedia.org/wiki/File:A_Jicarilla_Man,_1904,_Edward_S._Curtis_(sepia_restored).jpg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1033" name="Picture 9" descr="Soubor:Before Machu Picchu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264" y="2442976"/>
            <a:ext cx="3960440" cy="3789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0" y="1340768"/>
            <a:ext cx="9144000" cy="4680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2400" dirty="0" smtClean="0"/>
              <a:t>	      Jižní Amerika – Aztékové, Mayové, Inkové</a:t>
            </a:r>
          </a:p>
          <a:p>
            <a:pPr marL="45720" indent="0">
              <a:buNone/>
            </a:pPr>
            <a:r>
              <a:rPr lang="cs-CZ" sz="2400" dirty="0" smtClean="0"/>
              <a:t>	     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6232871"/>
            <a:ext cx="39741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icelight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 from Boston, MA, US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http://commons.wikimedia.org/wiki/File:Before_Machu_Picchu.jpg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1035" name="Picture 11" descr="Soubor:Chichicastenango-004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0056" y="2559472"/>
            <a:ext cx="4654431" cy="3461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310056" y="6063594"/>
            <a:ext cx="46544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Reinhard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Jahn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, Mannheim</a:t>
            </a:r>
          </a:p>
          <a:p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nanosmile</a:t>
            </a:r>
            <a:endParaRPr lang="en-US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Wikipedia account</a:t>
            </a:r>
          </a:p>
          <a:p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please use this discussion page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http://commons.wikimedia.org/wiki/File:Chichicastenango-004.jpg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-8926" y="1736812"/>
            <a:ext cx="9144000" cy="5040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err="1" smtClean="0"/>
              <a:t>Inuité</a:t>
            </a:r>
            <a:r>
              <a:rPr lang="cs-CZ" sz="2400" dirty="0" smtClean="0"/>
              <a:t> – sever Ameriky 	      			</a:t>
            </a:r>
            <a:endParaRPr lang="cs-CZ" sz="2400" dirty="0"/>
          </a:p>
        </p:txBody>
      </p:sp>
      <p:pic>
        <p:nvPicPr>
          <p:cNvPr id="7" name="Picture 2" descr="File:Inuit women 1907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76659"/>
            <a:ext cx="3247878" cy="3946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95536" y="6232871"/>
            <a:ext cx="324787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Autor:Lomen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Bros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.,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Nome</a:t>
            </a: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http://commons.wikimedia.org/wiki/File:Inuit_women_1907.jpg</a:t>
            </a:r>
          </a:p>
        </p:txBody>
      </p:sp>
      <p:pic>
        <p:nvPicPr>
          <p:cNvPr id="1034" name="Picture 10" descr="File:Inuit man by Curtis - Noatak AK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5150" y="2240868"/>
            <a:ext cx="4896545" cy="3981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4035150" y="6232871"/>
            <a:ext cx="48965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en-US" sz="800" dirty="0">
                <a:solidFill>
                  <a:schemeClr val="bg1">
                    <a:lumMod val="75000"/>
                  </a:schemeClr>
                </a:solidFill>
              </a:rPr>
              <a:t> 	</a:t>
            </a:r>
          </a:p>
          <a:p>
            <a:r>
              <a:rPr lang="en-US" sz="800" dirty="0">
                <a:solidFill>
                  <a:schemeClr val="bg1">
                    <a:lumMod val="75000"/>
                  </a:schemeClr>
                </a:solidFill>
              </a:rPr>
              <a:t>Edward S. Curtis (1868–1952) Link back to Creator </a:t>
            </a:r>
            <a:r>
              <a:rPr lang="en-US" sz="800" dirty="0" err="1">
                <a:solidFill>
                  <a:schemeClr val="bg1">
                    <a:lumMod val="75000"/>
                  </a:schemeClr>
                </a:solidFill>
              </a:rPr>
              <a:t>infobox</a:t>
            </a:r>
            <a:r>
              <a:rPr lang="en-US" sz="800" dirty="0">
                <a:solidFill>
                  <a:schemeClr val="bg1">
                    <a:lumMod val="75000"/>
                  </a:schemeClr>
                </a:solidFill>
              </a:rPr>
              <a:t> template 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wikidata:Q433128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http://commons.wikimedia.org/wiki/File:Inuit_man_by_Curtis_-_Noatak_AK.jpg</a:t>
            </a:r>
          </a:p>
        </p:txBody>
      </p:sp>
    </p:spTree>
    <p:extLst>
      <p:ext uri="{BB962C8B-B14F-4D97-AF65-F5344CB8AC3E}">
        <p14:creationId xmlns:p14="http://schemas.microsoft.com/office/powerpoint/2010/main" val="639543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  <p:bldP spid="6" grpId="0"/>
      <p:bldP spid="4" grpId="0"/>
      <p:bldP spid="9" grpId="0"/>
      <p:bldP spid="10" grpId="0"/>
      <p:bldP spid="13" grpId="0"/>
      <p:bldP spid="8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upload.wikimedia.org/wikipedia/commons/1/19/Continents_vide_couleurs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59" r="42525"/>
          <a:stretch/>
        </p:blipFill>
        <p:spPr bwMode="auto">
          <a:xfrm>
            <a:off x="4533410" y="1061196"/>
            <a:ext cx="4511724" cy="4807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File:Eertvelt, Santa Mari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410" y="1061197"/>
            <a:ext cx="4065515" cy="4851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4334529" y="6001097"/>
            <a:ext cx="4809471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http://commons.wikimedia.org/wiki/File:Bry_-_Francis_Drake_am_Rio_de_la_Plata.jpg?uselang=cs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0"/>
            <a:ext cx="6512511" cy="1143000"/>
          </a:xfrm>
        </p:spPr>
        <p:txBody>
          <a:bodyPr/>
          <a:lstStyle/>
          <a:p>
            <a:r>
              <a:rPr lang="cs-CZ" dirty="0" smtClean="0"/>
              <a:t>Objevení Ameriky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836712"/>
            <a:ext cx="9133746" cy="504056"/>
          </a:xfrm>
        </p:spPr>
        <p:txBody>
          <a:bodyPr>
            <a:noAutofit/>
          </a:bodyPr>
          <a:lstStyle/>
          <a:p>
            <a:r>
              <a:rPr lang="cs-CZ" sz="2400" dirty="0" smtClean="0"/>
              <a:t>Evropané  </a:t>
            </a:r>
          </a:p>
          <a:p>
            <a:r>
              <a:rPr lang="cs-CZ" sz="2400" dirty="0" smtClean="0"/>
              <a:t>1 000 - Vikingové</a:t>
            </a:r>
            <a:endParaRPr lang="cs-CZ" sz="24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0" y="1762078"/>
            <a:ext cx="9133746" cy="5040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2400" dirty="0" smtClean="0"/>
              <a:t>  1 492 – Kryštof Kolumbus </a:t>
            </a:r>
          </a:p>
          <a:p>
            <a:pPr marL="45720" indent="0">
              <a:buNone/>
            </a:pPr>
            <a:r>
              <a:rPr lang="cs-CZ" sz="2400" dirty="0" smtClean="0"/>
              <a:t>  (zlato, bohatství, plantáže)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85185" y="5810193"/>
            <a:ext cx="17487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Autor:User:Cogito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ergo sumo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http://commons.wikimedia.org/wiki/File:Continents_vide_couleurs.png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2446" y="6339651"/>
            <a:ext cx="45455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John Charles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Dollman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(1851–1934) Odkaz zpět na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infobox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tvůrce wikidata:Q3181222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http://commons.wikimedia.org/wiki/File:The_Ravager.jpg?uselang=cs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6876256" y="1628800"/>
            <a:ext cx="1296144" cy="2880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42446" y="6396335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it-IT" sz="800" dirty="0" smtClean="0">
                <a:solidFill>
                  <a:schemeClr val="bg1">
                    <a:lumMod val="75000"/>
                  </a:schemeClr>
                </a:solidFill>
              </a:rPr>
              <a:t>Sebastiano del Piombo (1485–1547) Link back to Creator infobox template wikidata:Q285423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http://commons.wikimedia.org/wiki/File:Christopher_Columbus.PNG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79950" y="5997918"/>
            <a:ext cx="492220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Autor:L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.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Prang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&amp; Co., Boston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http://commons.wikimedia.org/wiki/File:Columbus_Taking_Possession.jpg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 flipH="1">
            <a:off x="6156176" y="2266134"/>
            <a:ext cx="1656184" cy="51479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6444208" y="2283008"/>
            <a:ext cx="1512168" cy="78595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5067464" y="5997309"/>
            <a:ext cx="40655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</a:p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Andries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van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Eertvelt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(1590–1652) Link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back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to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Creator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infobox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template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wikidata:Q122484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http://commons.wikimedia.org/wiki/File:Eertvelt,_Santa_Maria.jpg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2068" name="Picture 20" descr="File:Caravel Boa Esperanca Portugal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499" y="3736995"/>
            <a:ext cx="3348993" cy="2526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237499" y="6339651"/>
            <a:ext cx="33893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Autor:Brazillian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Navy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http://commons.wikimedia.org/wiki/File:Caravel_Boa_Esperanca_Portugal.jpg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cxnSp>
        <p:nvCxnSpPr>
          <p:cNvPr id="26" name="Přímá spojnice se šipkou 25"/>
          <p:cNvCxnSpPr/>
          <p:nvPr/>
        </p:nvCxnSpPr>
        <p:spPr>
          <a:xfrm flipH="1">
            <a:off x="6984268" y="2266134"/>
            <a:ext cx="828092" cy="119886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5796136" y="1916832"/>
            <a:ext cx="2232248" cy="34930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 flipH="1" flipV="1">
            <a:off x="6444208" y="1911504"/>
            <a:ext cx="1728192" cy="17997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6" name="Picture 8" descr="File:Christopher Columbus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83008"/>
            <a:ext cx="3384376" cy="4070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File:Columbus Taking Possession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0532" y="2254751"/>
            <a:ext cx="4923141" cy="3729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File:The Ravager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79" r="13321" b="20688"/>
          <a:stretch/>
        </p:blipFill>
        <p:spPr bwMode="auto">
          <a:xfrm>
            <a:off x="221235" y="3194960"/>
            <a:ext cx="5265658" cy="3062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-1461764" y="2708920"/>
            <a:ext cx="9133746" cy="5040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2400" dirty="0" smtClean="0"/>
              <a:t>                  Španělé – Střední, Jižní Amerika</a:t>
            </a:r>
            <a:endParaRPr lang="cs-CZ" sz="24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-1461764" y="3212976"/>
            <a:ext cx="9133746" cy="5040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2400" dirty="0" smtClean="0"/>
              <a:t>                  Portugalci - Brazílie</a:t>
            </a:r>
            <a:endParaRPr lang="cs-CZ" sz="2400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-1471600" y="3657599"/>
            <a:ext cx="9133746" cy="5040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2400" dirty="0" smtClean="0"/>
              <a:t>                  Francouzi, Britové – Severní Amerika</a:t>
            </a:r>
            <a:endParaRPr lang="cs-CZ" sz="2400" dirty="0"/>
          </a:p>
        </p:txBody>
      </p:sp>
      <p:pic>
        <p:nvPicPr>
          <p:cNvPr id="2070" name="Picture 22" descr="File:Bry - Francis Drake am Rio de la Plata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4529" y="1061196"/>
            <a:ext cx="4713047" cy="4807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0514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9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9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1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3" grpId="0" uiExpand="1" build="p"/>
      <p:bldP spid="5" grpId="0"/>
      <p:bldP spid="10" grpId="0"/>
      <p:bldP spid="14" grpId="0"/>
      <p:bldP spid="16" grpId="0"/>
      <p:bldP spid="22" grpId="0"/>
      <p:bldP spid="24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File:Countries with dominant Mestizo and Native American populatio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6216" y="3245498"/>
            <a:ext cx="3757871" cy="3425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260648" y="0"/>
            <a:ext cx="6512511" cy="1143000"/>
          </a:xfrm>
        </p:spPr>
        <p:txBody>
          <a:bodyPr/>
          <a:lstStyle/>
          <a:p>
            <a:r>
              <a:rPr lang="cs-CZ" dirty="0" smtClean="0"/>
              <a:t>Rasy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623" y="764704"/>
            <a:ext cx="6400800" cy="201622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rasově nejpestřejší světadíl</a:t>
            </a:r>
          </a:p>
          <a:p>
            <a:r>
              <a:rPr lang="cs-CZ" sz="2400" dirty="0" smtClean="0"/>
              <a:t>běloši – kolonizátoři</a:t>
            </a:r>
          </a:p>
          <a:p>
            <a:r>
              <a:rPr lang="cs-CZ" sz="2400" dirty="0" smtClean="0"/>
              <a:t>indiáni – původní obyvatelé</a:t>
            </a:r>
          </a:p>
          <a:p>
            <a:r>
              <a:rPr lang="cs-CZ" sz="2400" dirty="0" smtClean="0"/>
              <a:t>černoši –zdroj pracovní síly</a:t>
            </a:r>
          </a:p>
          <a:p>
            <a:endParaRPr lang="cs-CZ" sz="24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0" y="2764227"/>
            <a:ext cx="6400800" cy="5040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míšenci – mestic – žlutá a bílá rasa</a:t>
            </a:r>
            <a:endParaRPr lang="cs-CZ" sz="24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-10007" y="3284984"/>
            <a:ext cx="6400800" cy="6480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2400" dirty="0"/>
              <a:t>	 </a:t>
            </a:r>
            <a:r>
              <a:rPr lang="cs-CZ" sz="2400" dirty="0" smtClean="0"/>
              <a:t>      mulat – bílá a černá rasa</a:t>
            </a:r>
          </a:p>
          <a:p>
            <a:pPr marL="45720" indent="0">
              <a:buNone/>
            </a:pPr>
            <a:r>
              <a:rPr lang="cs-CZ" sz="2400" dirty="0"/>
              <a:t>	 </a:t>
            </a:r>
            <a:r>
              <a:rPr lang="cs-CZ" sz="2400" dirty="0" smtClean="0"/>
              <a:t>      </a:t>
            </a:r>
            <a:r>
              <a:rPr lang="cs-CZ" sz="2400" dirty="0"/>
              <a:t>	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-10007" y="3761420"/>
            <a:ext cx="6400800" cy="6480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2400" dirty="0"/>
              <a:t>	 </a:t>
            </a:r>
            <a:r>
              <a:rPr lang="cs-CZ" sz="2400" dirty="0" smtClean="0"/>
              <a:t>      </a:t>
            </a:r>
            <a:r>
              <a:rPr lang="cs-CZ" sz="2400" dirty="0" err="1" smtClean="0"/>
              <a:t>zambo</a:t>
            </a:r>
            <a:r>
              <a:rPr lang="cs-CZ" sz="2400" dirty="0" smtClean="0"/>
              <a:t> – žlutá a černá rasa</a:t>
            </a:r>
          </a:p>
          <a:p>
            <a:pPr marL="45720" indent="0">
              <a:buNone/>
            </a:pPr>
            <a:r>
              <a:rPr lang="cs-CZ" sz="2400" dirty="0"/>
              <a:t>	 </a:t>
            </a:r>
            <a:r>
              <a:rPr lang="cs-CZ" sz="2400" dirty="0" smtClean="0"/>
              <a:t>      </a:t>
            </a:r>
            <a:r>
              <a:rPr lang="cs-CZ" sz="2400" dirty="0"/>
              <a:t>	</a:t>
            </a:r>
          </a:p>
        </p:txBody>
      </p:sp>
      <p:pic>
        <p:nvPicPr>
          <p:cNvPr id="1026" name="Picture 2" descr="File:Lila Down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60648"/>
            <a:ext cx="2952328" cy="3936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868144" y="4197085"/>
            <a:ext cx="29523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Autor:Ivan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Hernández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from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Toronto,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Canada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http://commons.wikimedia.org/wiki/File:Lila_Downs.jpg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472691" y="5973540"/>
            <a:ext cx="18362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Autor:123iti</a:t>
            </a: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http://commons.wikimedia.org/wiki/File:Countries_with_dominant_Mestizo_and_Native_American_population.png</a:t>
            </a:r>
          </a:p>
        </p:txBody>
      </p:sp>
      <p:pic>
        <p:nvPicPr>
          <p:cNvPr id="1030" name="Picture 6" descr="Soubor:Official portrait of Barack Obam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109258"/>
            <a:ext cx="3672437" cy="4999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292080" y="6237312"/>
            <a:ext cx="3672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en-US" sz="800" dirty="0">
                <a:solidFill>
                  <a:schemeClr val="bg1">
                    <a:lumMod val="75000"/>
                  </a:schemeClr>
                </a:solidFill>
              </a:rPr>
              <a:t>Pete Souza, The Obama-Biden Transition 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Project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http://commons.wikimedia.org/wiki/File:Official_portrait_of_Barack_Obama.jpg</a:t>
            </a:r>
          </a:p>
        </p:txBody>
      </p:sp>
      <p:pic>
        <p:nvPicPr>
          <p:cNvPr id="1032" name="Picture 8" descr="File:HugoChavez1824.jpe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7" y="3879215"/>
            <a:ext cx="3616164" cy="2373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364087" y="6327483"/>
            <a:ext cx="24482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Autor:Agência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Brasil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http://commons.wikimedia.org/wiki/File:HugoChavez1824.jpeg</a:t>
            </a:r>
          </a:p>
        </p:txBody>
      </p:sp>
    </p:spTree>
    <p:extLst>
      <p:ext uri="{BB962C8B-B14F-4D97-AF65-F5344CB8AC3E}">
        <p14:creationId xmlns:p14="http://schemas.microsoft.com/office/powerpoint/2010/main" val="188371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59760" y="0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Jazyky</a:t>
            </a:r>
            <a:endParaRPr lang="cs-CZ" dirty="0"/>
          </a:p>
        </p:txBody>
      </p:sp>
      <p:pic>
        <p:nvPicPr>
          <p:cNvPr id="2050" name="Picture 2" descr="File:Jazyky Ameriky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8693" y="675928"/>
            <a:ext cx="515302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908720"/>
            <a:ext cx="5148064" cy="25202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Anglosaská – Severní Amerika – angličtina, francouzština</a:t>
            </a:r>
          </a:p>
          <a:p>
            <a:r>
              <a:rPr lang="cs-CZ" sz="2400" dirty="0" smtClean="0"/>
              <a:t>Latinská – Střední a Jižní Amerika – portugalština, španělština</a:t>
            </a:r>
            <a:endParaRPr lang="cs-CZ" sz="2400" dirty="0"/>
          </a:p>
        </p:txBody>
      </p:sp>
      <p:sp>
        <p:nvSpPr>
          <p:cNvPr id="4" name="Ovál 3"/>
          <p:cNvSpPr/>
          <p:nvPr/>
        </p:nvSpPr>
        <p:spPr>
          <a:xfrm>
            <a:off x="4716016" y="1052736"/>
            <a:ext cx="3024336" cy="144016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 rot="19261889">
            <a:off x="5954144" y="2099123"/>
            <a:ext cx="1676321" cy="3693329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868693" y="6381403"/>
            <a:ext cx="51530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Autor:File:Idiomas_de_américa.png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 Hidra92</a:t>
            </a: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odvozenina: Adam Zábranský (talk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)</a:t>
            </a: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http://commons.wikimedia.org/wiki/File:Jazyky_Ameriky.PNG</a:t>
            </a:r>
          </a:p>
        </p:txBody>
      </p:sp>
    </p:spTree>
    <p:extLst>
      <p:ext uri="{BB962C8B-B14F-4D97-AF65-F5344CB8AC3E}">
        <p14:creationId xmlns:p14="http://schemas.microsoft.com/office/powerpoint/2010/main" val="3053261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0"/>
            <a:ext cx="6512511" cy="1143000"/>
          </a:xfrm>
        </p:spPr>
        <p:txBody>
          <a:bodyPr/>
          <a:lstStyle/>
          <a:p>
            <a:r>
              <a:rPr lang="cs-CZ" dirty="0" smtClean="0"/>
              <a:t>Náboženství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15213" y="908720"/>
            <a:ext cx="4731230" cy="324036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Křesťanství – rozšířené kolonizátory, někdy i násilím</a:t>
            </a:r>
          </a:p>
          <a:p>
            <a:r>
              <a:rPr lang="cs-CZ" sz="2400" dirty="0" smtClean="0"/>
              <a:t>Přírodní náboženství – hlavně domorodé indiánské kmeny</a:t>
            </a:r>
          </a:p>
          <a:p>
            <a:pPr marL="45720" indent="0">
              <a:buNone/>
            </a:pPr>
            <a:endParaRPr lang="cs-CZ" sz="2400" dirty="0" smtClean="0"/>
          </a:p>
        </p:txBody>
      </p:sp>
      <p:pic>
        <p:nvPicPr>
          <p:cNvPr id="3074" name="Picture 2" descr="Soubor:Charles bridge crucifix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908720"/>
            <a:ext cx="4680520" cy="4944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55976" y="5852931"/>
            <a:ext cx="46805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Autor:Andrew333</a:t>
            </a: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http://commons.wikimedia.org/wiki/File:Charles_bridge_crucifix.jpg</a:t>
            </a:r>
          </a:p>
        </p:txBody>
      </p:sp>
      <p:pic>
        <p:nvPicPr>
          <p:cNvPr id="3076" name="Picture 4" descr="File:Ketchican totem pole 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8856" y="785138"/>
            <a:ext cx="4054760" cy="5406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68856" y="6191485"/>
            <a:ext cx="40547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en-US" sz="800" dirty="0">
                <a:solidFill>
                  <a:schemeClr val="bg1">
                    <a:lumMod val="75000"/>
                  </a:schemeClr>
                </a:solidFill>
              </a:rPr>
              <a:t>Jeremy Keith from Brighton &amp; Hove, United 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Kingdom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http://commons.wikimedia.org/wiki/File:Ketchican_totem_pole_1.jpg</a:t>
            </a:r>
          </a:p>
        </p:txBody>
      </p:sp>
    </p:spTree>
    <p:extLst>
      <p:ext uri="{BB962C8B-B14F-4D97-AF65-F5344CB8AC3E}">
        <p14:creationId xmlns:p14="http://schemas.microsoft.com/office/powerpoint/2010/main" val="2416791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6512511" cy="1143000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očet obyvatel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35903" y="908720"/>
            <a:ext cx="5471999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Počet obyvatel 910 milionů</a:t>
            </a:r>
          </a:p>
          <a:p>
            <a:r>
              <a:rPr lang="cs-CZ" sz="2400" dirty="0" smtClean="0"/>
              <a:t>Severní Amerika – 530 mil.</a:t>
            </a:r>
          </a:p>
          <a:p>
            <a:r>
              <a:rPr lang="cs-CZ" sz="2400" dirty="0" smtClean="0"/>
              <a:t>Jižní Amerika – 380 mil.</a:t>
            </a:r>
            <a:endParaRPr lang="cs-CZ" sz="2400" dirty="0"/>
          </a:p>
        </p:txBody>
      </p:sp>
      <p:pic>
        <p:nvPicPr>
          <p:cNvPr id="4098" name="Picture 2" descr="Soubor:Americas (orthographic projection)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871871"/>
            <a:ext cx="5238750" cy="523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05250" y="6132190"/>
            <a:ext cx="52387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Autor:Martin23230</a:t>
            </a: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http://commons.wikimedia.org/wiki/File:Americas_(orthographic_projection).svg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995936" y="1628800"/>
            <a:ext cx="1944216" cy="64807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563888" y="2105236"/>
            <a:ext cx="3960440" cy="240388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9418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6761" y="764704"/>
            <a:ext cx="5154826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Největší města Ameriky</a:t>
            </a:r>
          </a:p>
          <a:p>
            <a:r>
              <a:rPr lang="cs-CZ" sz="2400" dirty="0" smtClean="0"/>
              <a:t>1. </a:t>
            </a:r>
            <a:r>
              <a:rPr lang="cs-CZ" sz="2400" dirty="0" err="1" smtClean="0"/>
              <a:t>Sao</a:t>
            </a:r>
            <a:r>
              <a:rPr lang="cs-CZ" sz="2400" dirty="0" smtClean="0"/>
              <a:t> Paulo – 20,2 mil. ob.</a:t>
            </a:r>
          </a:p>
          <a:p>
            <a:r>
              <a:rPr lang="cs-CZ" sz="2400" dirty="0" smtClean="0"/>
              <a:t>2. </a:t>
            </a:r>
            <a:r>
              <a:rPr lang="cs-CZ" sz="2400" dirty="0" err="1" smtClean="0"/>
              <a:t>Mexico</a:t>
            </a:r>
            <a:r>
              <a:rPr lang="cs-CZ" sz="2400" dirty="0" smtClean="0"/>
              <a:t> City (Ciudad de </a:t>
            </a:r>
            <a:r>
              <a:rPr lang="cs-CZ" sz="2400" dirty="0" err="1" smtClean="0"/>
              <a:t>Mexico</a:t>
            </a:r>
            <a:r>
              <a:rPr lang="cs-CZ" sz="2400" dirty="0" smtClean="0"/>
              <a:t>) – 20 mil. ob.</a:t>
            </a:r>
          </a:p>
          <a:p>
            <a:r>
              <a:rPr lang="cs-CZ" sz="2400" dirty="0" smtClean="0"/>
              <a:t>3. New York City – 19,5 mil. ob.</a:t>
            </a:r>
            <a:endParaRPr lang="cs-CZ" sz="2400" dirty="0"/>
          </a:p>
        </p:txBody>
      </p:sp>
      <p:pic>
        <p:nvPicPr>
          <p:cNvPr id="5124" name="Picture 4" descr="File:Montagem São Paul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53954"/>
            <a:ext cx="3384376" cy="4884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28600" y="0"/>
            <a:ext cx="6512511" cy="1143000"/>
          </a:xfrm>
        </p:spPr>
        <p:txBody>
          <a:bodyPr/>
          <a:lstStyle/>
          <a:p>
            <a:r>
              <a:rPr lang="cs-CZ" dirty="0" smtClean="0"/>
              <a:t>Sídla</a:t>
            </a:r>
            <a:endParaRPr lang="cs-CZ" dirty="0"/>
          </a:p>
        </p:txBody>
      </p:sp>
      <p:pic>
        <p:nvPicPr>
          <p:cNvPr id="5122" name="Picture 2" descr="File:N&amp;SAmerica-po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692696"/>
            <a:ext cx="379095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8064" y="6407165"/>
            <a:ext cx="3790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en-US" sz="800" dirty="0">
                <a:solidFill>
                  <a:schemeClr val="bg1">
                    <a:lumMod val="75000"/>
                  </a:schemeClr>
                </a:solidFill>
              </a:rPr>
              <a:t>CIA, original political map from Perry-</a:t>
            </a:r>
            <a:r>
              <a:rPr lang="en-US" sz="800" dirty="0" err="1">
                <a:solidFill>
                  <a:schemeClr val="bg1">
                    <a:lumMod val="75000"/>
                  </a:schemeClr>
                </a:solidFill>
              </a:rPr>
              <a:t>Castañeda</a:t>
            </a:r>
            <a:r>
              <a:rPr lang="en-US" sz="800" dirty="0">
                <a:solidFill>
                  <a:schemeClr val="bg1">
                    <a:lumMod val="75000"/>
                  </a:schemeClr>
                </a:solidFill>
              </a:rPr>
              <a:t> Library Map Collection; University of Texas Library 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Online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http://commons.wikimedia.org/wiki/File:N%26SAmerica-pol.jpg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4139952" y="1484784"/>
            <a:ext cx="4032448" cy="360040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5027315" y="1988840"/>
            <a:ext cx="1128861" cy="121368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95536" y="6538873"/>
            <a:ext cx="44644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Autor:Heitor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Carvalho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Jorgehttp://commons.wikimedia.org/wiki/File:Montagem_S%C3%A3o_Paulo.jpg</a:t>
            </a:r>
          </a:p>
        </p:txBody>
      </p:sp>
      <p:pic>
        <p:nvPicPr>
          <p:cNvPr id="5128" name="Picture 8" descr="http://upload.wikimedia.org/wikipedia/commons/d/d3/Ciudad_de_M%C3%A9xico_Distrito_Federal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459"/>
          <a:stretch/>
        </p:blipFill>
        <p:spPr bwMode="auto">
          <a:xfrm>
            <a:off x="513369" y="188640"/>
            <a:ext cx="3148709" cy="6027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13369" y="6216412"/>
            <a:ext cx="31487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Autor:FinancialTimes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http://commons.wikimedia.org/wiki/File:Ciudad_de_M%C3%A9xico_Distrito_Federal.jpg</a:t>
            </a:r>
          </a:p>
        </p:txBody>
      </p:sp>
      <p:cxnSp>
        <p:nvCxnSpPr>
          <p:cNvPr id="14" name="Přímá spojnice se šipkou 13"/>
          <p:cNvCxnSpPr/>
          <p:nvPr/>
        </p:nvCxnSpPr>
        <p:spPr>
          <a:xfrm flipV="1">
            <a:off x="4644008" y="2492896"/>
            <a:ext cx="2520280" cy="2880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30" name="Picture 10" descr="Soubor:NYC Montage 201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552" y="762728"/>
            <a:ext cx="451485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33552" y="6468204"/>
            <a:ext cx="45148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Autor:Bleff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http://commons.wikimedia.org/wiki/File:NYC_Montage_2011.jpg</a:t>
            </a:r>
          </a:p>
        </p:txBody>
      </p:sp>
    </p:spTree>
    <p:extLst>
      <p:ext uri="{BB962C8B-B14F-4D97-AF65-F5344CB8AC3E}">
        <p14:creationId xmlns:p14="http://schemas.microsoft.com/office/powerpoint/2010/main" val="2315927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9" grpId="0"/>
      <p:bldP spid="12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323528" y="260648"/>
            <a:ext cx="8568952" cy="3475037"/>
          </a:xfrm>
        </p:spPr>
        <p:txBody>
          <a:bodyPr>
            <a:noAutofit/>
          </a:bodyPr>
          <a:lstStyle/>
          <a:p>
            <a:r>
              <a:rPr lang="cs-CZ" sz="2400" u="sng" dirty="0"/>
              <a:t>Seznam pramenů a literatury</a:t>
            </a:r>
            <a:r>
              <a:rPr lang="cs-CZ" sz="2000" u="sng" dirty="0" smtClean="0"/>
              <a:t>:</a:t>
            </a:r>
          </a:p>
          <a:p>
            <a:r>
              <a:rPr lang="cs-CZ" sz="2000" dirty="0" smtClean="0"/>
              <a:t>http</a:t>
            </a:r>
            <a:r>
              <a:rPr lang="cs-CZ" sz="2000" dirty="0"/>
              <a:t>://cs.wikipedia.org</a:t>
            </a:r>
          </a:p>
          <a:p>
            <a:r>
              <a:rPr lang="cs-CZ" sz="2000" dirty="0"/>
              <a:t>http://commons.wikimedia.org/wiki/Main_Page</a:t>
            </a:r>
          </a:p>
          <a:p>
            <a:r>
              <a:rPr lang="cs-CZ" sz="2000" dirty="0" smtClean="0"/>
              <a:t>Všechny </a:t>
            </a:r>
            <a:r>
              <a:rPr lang="cs-CZ" sz="2000" dirty="0"/>
              <a:t>odkazy dostupné pod licencí Public </a:t>
            </a:r>
            <a:r>
              <a:rPr lang="cs-CZ" sz="2000" dirty="0" err="1"/>
              <a:t>Domain</a:t>
            </a:r>
            <a:r>
              <a:rPr lang="cs-CZ" sz="2000" dirty="0"/>
              <a:t> nebo </a:t>
            </a:r>
            <a:r>
              <a:rPr lang="cs-CZ" sz="2000" dirty="0" err="1"/>
              <a:t>Creativ</a:t>
            </a:r>
            <a:r>
              <a:rPr lang="cs-CZ" sz="2000" dirty="0"/>
              <a:t> </a:t>
            </a:r>
            <a:r>
              <a:rPr lang="cs-CZ" sz="2000" dirty="0" err="1"/>
              <a:t>Commons</a:t>
            </a:r>
            <a:r>
              <a:rPr lang="cs-CZ" sz="2000" dirty="0"/>
              <a:t> (autor a odkaz uveden pod obrázkem</a:t>
            </a:r>
            <a:r>
              <a:rPr lang="cs-CZ" sz="2000" dirty="0" smtClean="0"/>
              <a:t>).</a:t>
            </a:r>
            <a:endParaRPr lang="cs-CZ" sz="2000" dirty="0"/>
          </a:p>
          <a:p>
            <a:r>
              <a:rPr lang="cs-CZ" sz="2000" dirty="0" smtClean="0"/>
              <a:t>SVATOŇOVÁ</a:t>
            </a:r>
            <a:r>
              <a:rPr lang="cs-CZ" sz="2000" dirty="0"/>
              <a:t>, H., J. KOLEJKA, P. CHALUPA a D. </a:t>
            </a:r>
            <a:r>
              <a:rPr lang="cs-CZ" sz="2000" dirty="0" smtClean="0"/>
              <a:t>H</a:t>
            </a:r>
            <a:r>
              <a:rPr lang="cs-CZ" sz="2000" dirty="0"/>
              <a:t>Ü</a:t>
            </a:r>
            <a:r>
              <a:rPr lang="cs-CZ" sz="2000" dirty="0" smtClean="0"/>
              <a:t>BELOVÁ</a:t>
            </a:r>
            <a:r>
              <a:rPr lang="cs-CZ" sz="2000" dirty="0"/>
              <a:t>. </a:t>
            </a:r>
            <a:r>
              <a:rPr lang="cs-CZ" sz="2000" i="1" dirty="0"/>
              <a:t>Zeměpis: Putování po světadílech, 1. díl, Amerika, Afrika</a:t>
            </a:r>
            <a:r>
              <a:rPr lang="cs-CZ" sz="2000" dirty="0"/>
              <a:t>. 1. vyd. Brno: NOVÁ ŠKOLA, s. r. o, 2008. ISBN 80-7289-095-6.</a:t>
            </a:r>
          </a:p>
          <a:p>
            <a:r>
              <a:rPr lang="cs-CZ" sz="2000" dirty="0"/>
              <a:t>KOLEKTIV AUTORŮ. </a:t>
            </a:r>
            <a:r>
              <a:rPr lang="cs-CZ" sz="2000" i="1" dirty="0"/>
              <a:t>Školní atlas světa</a:t>
            </a:r>
            <a:r>
              <a:rPr lang="cs-CZ" sz="2000" dirty="0"/>
              <a:t>. 7. vyd. Praha: Kartografie Praha a. s., 2002. ISBN 80-7011-582-3</a:t>
            </a:r>
            <a:r>
              <a:rPr lang="cs-CZ" sz="2000" dirty="0" smtClean="0"/>
              <a:t>.</a:t>
            </a:r>
            <a:endParaRPr lang="cs-CZ" sz="2000" dirty="0"/>
          </a:p>
          <a:p>
            <a:r>
              <a:rPr lang="cs-CZ" sz="2000" dirty="0"/>
              <a:t>KOLEKTIV AUTORŮ. </a:t>
            </a:r>
            <a:r>
              <a:rPr lang="cs-CZ" sz="2000" i="1" dirty="0"/>
              <a:t>Školní atlas světa</a:t>
            </a:r>
            <a:r>
              <a:rPr lang="cs-CZ" sz="2000" dirty="0"/>
              <a:t>. 1. vyd. Praha: Kartografie Praha a. s., 2004. ISBN 80-7011-730-3. </a:t>
            </a:r>
            <a:br>
              <a:rPr lang="cs-CZ" sz="2000" dirty="0"/>
            </a:br>
            <a:endParaRPr lang="cs-CZ" sz="2000" dirty="0"/>
          </a:p>
          <a:p>
            <a:r>
              <a:rPr lang="cs-CZ" sz="2000" dirty="0"/>
              <a:t>Materiál je určen pro bezplatné používání pro potřeby výuky a vzdělávání na všech typech škol a školských zařízení. 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2491254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225</TotalTime>
  <Words>538</Words>
  <Application>Microsoft Office PowerPoint</Application>
  <PresentationFormat>Předvádění na obrazovce (4:3)</PresentationFormat>
  <Paragraphs>124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Obyvatelstvo Ameriky</vt:lpstr>
      <vt:lpstr>Původní obyvatelé</vt:lpstr>
      <vt:lpstr>Objevení Ameriky</vt:lpstr>
      <vt:lpstr>Rasy</vt:lpstr>
      <vt:lpstr>Jazyky</vt:lpstr>
      <vt:lpstr>Náboženství</vt:lpstr>
      <vt:lpstr>Počet obyvatel</vt:lpstr>
      <vt:lpstr>Sídla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22</cp:revision>
  <dcterms:created xsi:type="dcterms:W3CDTF">2013-07-22T10:37:24Z</dcterms:created>
  <dcterms:modified xsi:type="dcterms:W3CDTF">2013-07-29T06:57:12Z</dcterms:modified>
</cp:coreProperties>
</file>